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xlsb" ContentType="application/vnd.ms-excel.sheet.binary.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5.xml" ContentType="application/vnd.openxmlformats-officedocument.presentationml.notesSlide+xml"/>
  <Override PartName="/ppt/charts/chart2.xml" ContentType="application/vnd.openxmlformats-officedocument.drawingml.chart+xml"/>
  <Override PartName="/ppt/tags/tag2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8.xml" ContentType="application/vnd.openxmlformats-officedocument.presentationml.notesSlide+xml"/>
  <Override PartName="/ppt/tags/tag33.xml" ContentType="application/vnd.openxmlformats-officedocument.presentationml.tags+xml"/>
  <Override PartName="/ppt/notesSlides/notesSlide9.xml" ContentType="application/vnd.openxmlformats-officedocument.presentationml.notesSlide+xml"/>
  <Override PartName="/ppt/tags/tag3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2.xml" ContentType="application/vnd.openxmlformats-officedocument.presentationml.notesSlide+xml"/>
  <Override PartName="/ppt/tags/tag38.xml" ContentType="application/vnd.openxmlformats-officedocument.presentationml.tags+xml"/>
  <Override PartName="/ppt/notesSlides/notesSlide13.xml" ContentType="application/vnd.openxmlformats-officedocument.presentationml.notesSlide+xml"/>
  <Override PartName="/ppt/tags/tag39.xml" ContentType="application/vnd.openxmlformats-officedocument.presentationml.tags+xml"/>
  <Override PartName="/ppt/notesSlides/notesSlide14.xml" ContentType="application/vnd.openxmlformats-officedocument.presentationml.notesSlide+xml"/>
  <Override PartName="/ppt/tags/tag40.xml" ContentType="application/vnd.openxmlformats-officedocument.presentationml.tags+xml"/>
  <Override PartName="/ppt/notesSlides/notesSlide15.xml" ContentType="application/vnd.openxmlformats-officedocument.presentationml.notesSlide+xml"/>
  <Override PartName="/ppt/tags/tag41.xml" ContentType="application/vnd.openxmlformats-officedocument.presentationml.tags+xml"/>
  <Override PartName="/ppt/notesSlides/notesSlide16.xml" ContentType="application/vnd.openxmlformats-officedocument.presentationml.notesSlide+xml"/>
  <Override PartName="/ppt/tags/tag42.xml" ContentType="application/vnd.openxmlformats-officedocument.presentationml.tags+xml"/>
  <Override PartName="/ppt/notesSlides/notesSlide17.xml" ContentType="application/vnd.openxmlformats-officedocument.presentationml.notesSlide+xml"/>
  <Override PartName="/ppt/tags/tag43.xml" ContentType="application/vnd.openxmlformats-officedocument.presentationml.tags+xml"/>
  <Override PartName="/ppt/notesSlides/notesSlide18.xml" ContentType="application/vnd.openxmlformats-officedocument.presentationml.notesSlide+xml"/>
  <Override PartName="/ppt/tags/tag44.xml" ContentType="application/vnd.openxmlformats-officedocument.presentationml.tags+xml"/>
  <Override PartName="/ppt/notesSlides/notesSlide19.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notesSlides/notesSlide20.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2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2"/>
  </p:notesMasterIdLst>
  <p:sldIdLst>
    <p:sldId id="2147483334" r:id="rId2"/>
    <p:sldId id="2145705333" r:id="rId3"/>
    <p:sldId id="267" r:id="rId4"/>
    <p:sldId id="2145705125" r:id="rId5"/>
    <p:sldId id="2147483286" r:id="rId6"/>
    <p:sldId id="2147483327" r:id="rId7"/>
    <p:sldId id="2147483328" r:id="rId8"/>
    <p:sldId id="2147483323" r:id="rId9"/>
    <p:sldId id="2147483293" r:id="rId10"/>
    <p:sldId id="2147483338" r:id="rId11"/>
    <p:sldId id="2145705326" r:id="rId12"/>
    <p:sldId id="2145705146" r:id="rId13"/>
    <p:sldId id="2147483271" r:id="rId14"/>
    <p:sldId id="2147483279" r:id="rId15"/>
    <p:sldId id="2147483300" r:id="rId16"/>
    <p:sldId id="2147483335" r:id="rId17"/>
    <p:sldId id="2147483336" r:id="rId18"/>
    <p:sldId id="2147483337" r:id="rId19"/>
    <p:sldId id="2147483339" r:id="rId20"/>
    <p:sldId id="2147483268" r:id="rId21"/>
    <p:sldId id="2147483280" r:id="rId22"/>
    <p:sldId id="2145705310" r:id="rId23"/>
    <p:sldId id="2147483340" r:id="rId24"/>
    <p:sldId id="2147483307" r:id="rId25"/>
    <p:sldId id="2147483262" r:id="rId26"/>
    <p:sldId id="2147483275" r:id="rId27"/>
    <p:sldId id="2147483308" r:id="rId28"/>
    <p:sldId id="2147483324" r:id="rId29"/>
    <p:sldId id="2147483333" r:id="rId30"/>
    <p:sldId id="2147483341" r:id="rId31"/>
    <p:sldId id="2147483278" r:id="rId32"/>
    <p:sldId id="2145705281" r:id="rId33"/>
    <p:sldId id="2145705318" r:id="rId34"/>
    <p:sldId id="2147483302" r:id="rId35"/>
    <p:sldId id="2145705321" r:id="rId36"/>
    <p:sldId id="2147483296" r:id="rId37"/>
    <p:sldId id="2147483298" r:id="rId38"/>
    <p:sldId id="2147483299" r:id="rId39"/>
    <p:sldId id="2147483267" r:id="rId40"/>
    <p:sldId id="2147483329" r:id="rId41"/>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07" userDrawn="1">
          <p15:clr>
            <a:srgbClr val="A4A3A4"/>
          </p15:clr>
        </p15:guide>
        <p15:guide id="2" pos="212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29BA91-CB91-4691-8A6A-E31FE1AC8FA2}" v="16" dt="2026-06-05T07:20:57.66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333" autoAdjust="0"/>
  </p:normalViewPr>
  <p:slideViewPr>
    <p:cSldViewPr snapToGrid="0">
      <p:cViewPr>
        <p:scale>
          <a:sx n="94" d="100"/>
          <a:sy n="94" d="100"/>
        </p:scale>
        <p:origin x="708" y="360"/>
      </p:cViewPr>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microsoft.com/office/2015/10/relationships/revisionInfo" Target="revisionInfo.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 Target="slides/slide7.xml"/><Relationship Id="rId51"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585831062670302E-2"/>
          <c:y val="6.4940085040587556E-2"/>
          <c:w val="0.88828337874659402"/>
          <c:h val="0.87011982991882486"/>
        </c:manualLayout>
      </c:layout>
      <c:barChart>
        <c:barDir val="col"/>
        <c:grouping val="stacked"/>
        <c:varyColors val="0"/>
        <c:ser>
          <c:idx val="0"/>
          <c:order val="0"/>
          <c:spPr>
            <a:solidFill>
              <a:srgbClr val="4C6C9C"/>
            </a:solidFill>
            <a:ln w="9525" cmpd="sng" algn="ctr">
              <a:solidFill>
                <a:schemeClr val="tx1"/>
              </a:solidFill>
              <a:prstDash val="solid"/>
            </a:ln>
          </c:spPr>
          <c:invertIfNegative val="0"/>
          <c:dLbls>
            <c:dLbl>
              <c:idx val="0"/>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DE45-452B-826E-42B6A2171F3E}"/>
                </c:ext>
              </c:extLst>
            </c:dLbl>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Sheet1!$A$1:$B$1</c:f>
              <c:numCache>
                <c:formatCode>General</c:formatCode>
                <c:ptCount val="2"/>
                <c:pt idx="0">
                  <c:v>1000</c:v>
                </c:pt>
                <c:pt idx="1">
                  <c:v>2000</c:v>
                </c:pt>
              </c:numCache>
            </c:numRef>
          </c:val>
          <c:extLst>
            <c:ext xmlns:c16="http://schemas.microsoft.com/office/drawing/2014/chart" uri="{C3380CC4-5D6E-409C-BE32-E72D297353CC}">
              <c16:uniqueId val="{00000002-DE45-452B-826E-42B6A2171F3E}"/>
            </c:ext>
          </c:extLst>
        </c:ser>
        <c:ser>
          <c:idx val="1"/>
          <c:order val="1"/>
          <c:spPr>
            <a:solidFill>
              <a:srgbClr val="6F8DB9"/>
            </a:solidFill>
            <a:ln w="9525" cmpd="sng" algn="ctr">
              <a:solidFill>
                <a:schemeClr val="tx1"/>
              </a:solidFill>
              <a:prstDash val="solid"/>
            </a:ln>
          </c:spPr>
          <c:invertIfNegative val="0"/>
          <c:dLbls>
            <c:dLbl>
              <c:idx val="0"/>
              <c:layout>
                <c:manualLayout>
                  <c:x val="0"/>
                  <c:y val="-1.5461925009663702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DE45-452B-826E-42B6A2171F3E}"/>
                </c:ext>
              </c:extLst>
            </c:dLbl>
            <c:dLbl>
              <c:idx val="1"/>
              <c:layout>
                <c:manualLayout>
                  <c:x val="0"/>
                  <c:y val="-1.5461925009663702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Sheet1!$A$2:$B$2</c:f>
              <c:numCache>
                <c:formatCode>General</c:formatCode>
                <c:ptCount val="2"/>
                <c:pt idx="0">
                  <c:v>2000</c:v>
                </c:pt>
                <c:pt idx="1">
                  <c:v>3000</c:v>
                </c:pt>
              </c:numCache>
            </c:numRef>
          </c:val>
          <c:extLst>
            <c:ext xmlns:c16="http://schemas.microsoft.com/office/drawing/2014/chart" uri="{C3380CC4-5D6E-409C-BE32-E72D297353CC}">
              <c16:uniqueId val="{00000005-DE45-452B-826E-42B6A2171F3E}"/>
            </c:ext>
          </c:extLst>
        </c:ser>
        <c:ser>
          <c:idx val="2"/>
          <c:order val="2"/>
          <c:spPr>
            <a:solidFill>
              <a:srgbClr val="9DB1CF"/>
            </a:solidFill>
            <a:ln w="9525" cmpd="sng" algn="ctr">
              <a:solidFill>
                <a:schemeClr val="tx1"/>
              </a:solidFill>
              <a:prstDash val="solid"/>
            </a:ln>
          </c:spPr>
          <c:invertIfNegative val="0"/>
          <c:dLbls>
            <c:dLbl>
              <c:idx val="0"/>
              <c:layout>
                <c:manualLayout>
                  <c:x val="0"/>
                  <c:y val="-1.5461925009663702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DE45-452B-826E-42B6A2171F3E}"/>
                </c:ext>
              </c:extLst>
            </c:dLbl>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Sheet1!$A$3:$B$3</c:f>
              <c:numCache>
                <c:formatCode>General</c:formatCode>
                <c:ptCount val="2"/>
                <c:pt idx="0">
                  <c:v>1000</c:v>
                </c:pt>
                <c:pt idx="1">
                  <c:v>1000</c:v>
                </c:pt>
              </c:numCache>
            </c:numRef>
          </c:val>
          <c:extLst>
            <c:ext xmlns:c16="http://schemas.microsoft.com/office/drawing/2014/chart" uri="{C3380CC4-5D6E-409C-BE32-E72D297353CC}">
              <c16:uniqueId val="{00000008-DE45-452B-826E-42B6A2171F3E}"/>
            </c:ext>
          </c:extLst>
        </c:ser>
        <c:ser>
          <c:idx val="3"/>
          <c:order val="3"/>
          <c:spPr>
            <a:solidFill>
              <a:srgbClr val="D9F2D0"/>
            </a:solidFill>
            <a:ln w="9525" cmpd="sng" algn="ctr">
              <a:solidFill>
                <a:schemeClr val="tx1"/>
              </a:solidFill>
              <a:prstDash val="solid"/>
            </a:ln>
          </c:spPr>
          <c:invertIfNegative val="0"/>
          <c:dLbls>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Sheet1!$A$4:$B$4</c:f>
              <c:numCache>
                <c:formatCode>General</c:formatCode>
                <c:ptCount val="2"/>
                <c:pt idx="0">
                  <c:v>0</c:v>
                </c:pt>
                <c:pt idx="1">
                  <c:v>500</c:v>
                </c:pt>
              </c:numCache>
            </c:numRef>
          </c:val>
          <c:extLst>
            <c:ext xmlns:c16="http://schemas.microsoft.com/office/drawing/2014/chart" uri="{C3380CC4-5D6E-409C-BE32-E72D297353CC}">
              <c16:uniqueId val="{0000000A-DE45-452B-826E-42B6A2171F3E}"/>
            </c:ext>
          </c:extLst>
        </c:ser>
        <c:ser>
          <c:idx val="4"/>
          <c:order val="4"/>
          <c:spPr>
            <a:solidFill>
              <a:srgbClr val="275317"/>
            </a:solidFill>
            <a:ln w="9525" cmpd="sng" algn="ctr">
              <a:solidFill>
                <a:schemeClr val="tx1"/>
              </a:solidFill>
              <a:prstDash val="solid"/>
            </a:ln>
          </c:spPr>
          <c:invertIfNegative val="0"/>
          <c:dLbls>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Sheet1!$A$5:$B$5</c:f>
              <c:numCache>
                <c:formatCode>General</c:formatCode>
                <c:ptCount val="2"/>
                <c:pt idx="0">
                  <c:v>0</c:v>
                </c:pt>
                <c:pt idx="1">
                  <c:v>500</c:v>
                </c:pt>
              </c:numCache>
            </c:numRef>
          </c:val>
          <c:extLst>
            <c:ext xmlns:c16="http://schemas.microsoft.com/office/drawing/2014/chart" uri="{C3380CC4-5D6E-409C-BE32-E72D297353CC}">
              <c16:uniqueId val="{0000000C-DE45-452B-826E-42B6A2171F3E}"/>
            </c:ext>
          </c:extLst>
        </c:ser>
        <c:dLbls>
          <c:showLegendKey val="0"/>
          <c:showVal val="0"/>
          <c:showCatName val="0"/>
          <c:showSerName val="0"/>
          <c:showPercent val="0"/>
          <c:showBubbleSize val="0"/>
        </c:dLbls>
        <c:gapWidth val="80"/>
        <c:overlap val="100"/>
        <c:axId val="2013198959"/>
        <c:axId val="1"/>
      </c:barChart>
      <c:catAx>
        <c:axId val="2013198959"/>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txPr>
          <a:bodyPr/>
          <a:lstStyle/>
          <a:p>
            <a:pPr>
              <a:defRPr lang="ja-JP"/>
            </a:pPr>
            <a:endParaRPr lang="en-US"/>
          </a:p>
        </c:txPr>
        <c:crossAx val="1"/>
        <c:crosses val="min"/>
        <c:auto val="0"/>
        <c:lblAlgn val="ctr"/>
        <c:lblOffset val="100"/>
        <c:noMultiLvlLbl val="0"/>
      </c:catAx>
      <c:valAx>
        <c:axId val="1"/>
        <c:scaling>
          <c:orientation val="minMax"/>
          <c:max val="7000"/>
          <c:min val="0"/>
        </c:scaling>
        <c:delete val="1"/>
        <c:axPos val="l"/>
        <c:numFmt formatCode="General" sourceLinked="1"/>
        <c:majorTickMark val="out"/>
        <c:minorTickMark val="none"/>
        <c:tickLblPos val="nextTo"/>
        <c:crossAx val="2013198959"/>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6725635252492762E-2"/>
          <c:y val="0.11563810665068903"/>
          <c:w val="0.96654872949501447"/>
          <c:h val="0.76872378669862196"/>
        </c:manualLayout>
      </c:layout>
      <c:barChart>
        <c:barDir val="col"/>
        <c:grouping val="stacked"/>
        <c:varyColors val="0"/>
        <c:ser>
          <c:idx val="0"/>
          <c:order val="0"/>
          <c:spPr>
            <a:solidFill>
              <a:schemeClr val="accent1"/>
            </a:solidFill>
            <a:ln>
              <a:noFill/>
            </a:ln>
          </c:spPr>
          <c:invertIfNegative val="0"/>
          <c:dLbls>
            <c:dLbl>
              <c:idx val="0"/>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6D88-4B64-85B3-F9B3BE911D59}"/>
                </c:ext>
              </c:extLst>
            </c:dLbl>
            <c:dLbl>
              <c:idx val="1"/>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6D88-4B64-85B3-F9B3BE911D59}"/>
                </c:ext>
              </c:extLst>
            </c:dLbl>
            <c:dLbl>
              <c:idx val="2"/>
              <c:layout>
                <c:manualLayout>
                  <c:x val="0"/>
                  <c:y val="-1.7974835230677051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6D88-4B64-85B3-F9B3BE911D59}"/>
                </c:ext>
              </c:extLst>
            </c:dLbl>
            <c:dLbl>
              <c:idx val="3"/>
              <c:layout>
                <c:manualLayout>
                  <c:x val="0"/>
                  <c:y val="-1.7974835230677051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6D88-4B64-85B3-F9B3BE911D59}"/>
                </c:ext>
              </c:extLst>
            </c:dLbl>
            <c:dLbl>
              <c:idx val="4"/>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6D88-4B64-85B3-F9B3BE911D59}"/>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Sheet1!$A$1:$E$1</c:f>
              <c:numCache>
                <c:formatCode>General</c:formatCode>
                <c:ptCount val="5"/>
                <c:pt idx="0">
                  <c:v>100</c:v>
                </c:pt>
                <c:pt idx="1">
                  <c:v>150</c:v>
                </c:pt>
                <c:pt idx="2">
                  <c:v>200</c:v>
                </c:pt>
                <c:pt idx="3">
                  <c:v>300</c:v>
                </c:pt>
                <c:pt idx="4">
                  <c:v>500</c:v>
                </c:pt>
              </c:numCache>
            </c:numRef>
          </c:val>
          <c:extLst>
            <c:ext xmlns:c16="http://schemas.microsoft.com/office/drawing/2014/chart" uri="{C3380CC4-5D6E-409C-BE32-E72D297353CC}">
              <c16:uniqueId val="{00000005-6D88-4B64-85B3-F9B3BE911D59}"/>
            </c:ext>
          </c:extLst>
        </c:ser>
        <c:dLbls>
          <c:showLegendKey val="0"/>
          <c:showVal val="0"/>
          <c:showCatName val="0"/>
          <c:showSerName val="0"/>
          <c:showPercent val="0"/>
          <c:showBubbleSize val="0"/>
        </c:dLbls>
        <c:gapWidth val="80"/>
        <c:overlap val="100"/>
        <c:axId val="1108476592"/>
        <c:axId val="1"/>
      </c:barChart>
      <c:catAx>
        <c:axId val="110847659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txPr>
          <a:bodyPr/>
          <a:lstStyle/>
          <a:p>
            <a:pPr>
              <a:defRPr lang="ja-JP"/>
            </a:pPr>
            <a:endParaRPr lang="en-US"/>
          </a:p>
        </c:txPr>
        <c:crossAx val="1"/>
        <c:crosses val="min"/>
        <c:auto val="0"/>
        <c:lblAlgn val="ctr"/>
        <c:lblOffset val="100"/>
        <c:noMultiLvlLbl val="0"/>
      </c:catAx>
      <c:valAx>
        <c:axId val="1"/>
        <c:scaling>
          <c:orientation val="minMax"/>
          <c:max val="500"/>
          <c:min val="0"/>
        </c:scaling>
        <c:delete val="1"/>
        <c:axPos val="l"/>
        <c:numFmt formatCode="General" sourceLinked="1"/>
        <c:majorTickMark val="out"/>
        <c:minorTickMark val="none"/>
        <c:tickLblPos val="nextTo"/>
        <c:crossAx val="1108476592"/>
        <c:crosses val="min"/>
        <c:crossBetween val="between"/>
      </c:valAx>
    </c:plotArea>
    <c:plotVisOnly val="0"/>
    <c:dispBlanksAs val="gap"/>
    <c:showDLblsOverMax val="1"/>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BCC9B2-4423-4C81-9AEC-0DBDD8F38B9C}" type="datetimeFigureOut">
              <a:rPr kumimoji="1" lang="ja-JP" altLang="en-US" smtClean="0"/>
              <a:t>2026/6/5</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CF5F59B-DAE5-4FA1-8DC5-30E8FD087FF0}" type="slidenum">
              <a:rPr kumimoji="1" lang="ja-JP" altLang="en-US" smtClean="0"/>
              <a:t>‹#›</a:t>
            </a:fld>
            <a:endParaRPr kumimoji="1" lang="ja-JP" altLang="en-US"/>
          </a:p>
        </p:txBody>
      </p:sp>
    </p:spTree>
    <p:extLst>
      <p:ext uri="{BB962C8B-B14F-4D97-AF65-F5344CB8AC3E}">
        <p14:creationId xmlns:p14="http://schemas.microsoft.com/office/powerpoint/2010/main" val="81002542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1</a:t>
            </a:fld>
            <a:endParaRPr kumimoji="1" lang="ja-JP" altLang="en-US"/>
          </a:p>
        </p:txBody>
      </p:sp>
    </p:spTree>
    <p:extLst>
      <p:ext uri="{BB962C8B-B14F-4D97-AF65-F5344CB8AC3E}">
        <p14:creationId xmlns:p14="http://schemas.microsoft.com/office/powerpoint/2010/main" val="38681175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A9AEC-95AE-E6FC-E9E4-EF82D36A885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398AE72-D182-E79A-0C18-5BAEA347166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BA73C78-A8E6-C8BF-7ECF-33751501A36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AB65450-4164-B29E-DE65-858E760A6011}"/>
              </a:ext>
            </a:extLst>
          </p:cNvPr>
          <p:cNvSpPr>
            <a:spLocks noGrp="1"/>
          </p:cNvSpPr>
          <p:nvPr>
            <p:ph type="sldNum" sz="quarter" idx="5"/>
          </p:nvPr>
        </p:nvSpPr>
        <p:spPr/>
        <p:txBody>
          <a:bodyPr/>
          <a:lstStyle/>
          <a:p>
            <a:r>
              <a:rPr lang="en-US"/>
              <a:t>Notes view: </a:t>
            </a:r>
            <a:fld id="{128CEAFE-FA94-43E5-B0FF-D47E1CCDD1B4}" type="slidenum">
              <a:rPr lang="en-US" smtClean="0"/>
              <a:pPr/>
              <a:t>18</a:t>
            </a:fld>
            <a:endParaRPr lang="en-US"/>
          </a:p>
        </p:txBody>
      </p:sp>
    </p:spTree>
    <p:extLst>
      <p:ext uri="{BB962C8B-B14F-4D97-AF65-F5344CB8AC3E}">
        <p14:creationId xmlns:p14="http://schemas.microsoft.com/office/powerpoint/2010/main" val="3392276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kumimoji="1" lang="ja-JP" altLang="en-US">
              <a:solidFill>
                <a:srgbClr val="FF0000"/>
              </a:solidFill>
            </a:endParaRPr>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19</a:t>
            </a:fld>
            <a:endParaRPr kumimoji="1" lang="ja-JP" altLang="en-US"/>
          </a:p>
        </p:txBody>
      </p:sp>
    </p:spTree>
    <p:extLst>
      <p:ext uri="{BB962C8B-B14F-4D97-AF65-F5344CB8AC3E}">
        <p14:creationId xmlns:p14="http://schemas.microsoft.com/office/powerpoint/2010/main" val="3154171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22</a:t>
            </a:fld>
            <a:endParaRPr lang="en-US"/>
          </a:p>
        </p:txBody>
      </p:sp>
    </p:spTree>
    <p:extLst>
      <p:ext uri="{BB962C8B-B14F-4D97-AF65-F5344CB8AC3E}">
        <p14:creationId xmlns:p14="http://schemas.microsoft.com/office/powerpoint/2010/main" val="54035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23</a:t>
            </a:fld>
            <a:endParaRPr lang="en-US"/>
          </a:p>
        </p:txBody>
      </p:sp>
    </p:spTree>
    <p:extLst>
      <p:ext uri="{BB962C8B-B14F-4D97-AF65-F5344CB8AC3E}">
        <p14:creationId xmlns:p14="http://schemas.microsoft.com/office/powerpoint/2010/main" val="746030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24</a:t>
            </a:fld>
            <a:endParaRPr lang="en-US"/>
          </a:p>
        </p:txBody>
      </p:sp>
    </p:spTree>
    <p:extLst>
      <p:ext uri="{BB962C8B-B14F-4D97-AF65-F5344CB8AC3E}">
        <p14:creationId xmlns:p14="http://schemas.microsoft.com/office/powerpoint/2010/main" val="16132304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B479E-E3E9-F8AE-6773-1A23CE2DF90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EC735B7-29E0-84D2-A3D2-90F9A9691CB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AE7E18D-CD06-4299-7977-EE2F40EF32B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0BDAE1B-FBB1-F570-C27D-62A46CC369BC}"/>
              </a:ext>
            </a:extLst>
          </p:cNvPr>
          <p:cNvSpPr>
            <a:spLocks noGrp="1"/>
          </p:cNvSpPr>
          <p:nvPr>
            <p:ph type="sldNum" sz="quarter" idx="5"/>
          </p:nvPr>
        </p:nvSpPr>
        <p:spPr/>
        <p:txBody>
          <a:bodyPr/>
          <a:lstStyle/>
          <a:p>
            <a:r>
              <a:rPr lang="en-US"/>
              <a:t>Notes view: </a:t>
            </a:r>
            <a:fld id="{128CEAFE-FA94-43E5-B0FF-D47E1CCDD1B4}" type="slidenum">
              <a:rPr lang="en-US" smtClean="0"/>
              <a:pPr/>
              <a:t>25</a:t>
            </a:fld>
            <a:endParaRPr lang="en-US"/>
          </a:p>
        </p:txBody>
      </p:sp>
    </p:spTree>
    <p:extLst>
      <p:ext uri="{BB962C8B-B14F-4D97-AF65-F5344CB8AC3E}">
        <p14:creationId xmlns:p14="http://schemas.microsoft.com/office/powerpoint/2010/main" val="19007940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16177-3864-9304-1F62-5853131971C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EE1E41B-41F0-4E02-5E5F-640D87B55E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07B23B-549D-C565-9B20-2F2870BE700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57CB708-323F-6B2C-1937-51066E4C1940}"/>
              </a:ext>
            </a:extLst>
          </p:cNvPr>
          <p:cNvSpPr>
            <a:spLocks noGrp="1"/>
          </p:cNvSpPr>
          <p:nvPr>
            <p:ph type="sldNum" sz="quarter" idx="5"/>
          </p:nvPr>
        </p:nvSpPr>
        <p:spPr/>
        <p:txBody>
          <a:bodyPr/>
          <a:lstStyle/>
          <a:p>
            <a:r>
              <a:rPr lang="en-US"/>
              <a:t>Notes view: </a:t>
            </a:r>
            <a:fld id="{128CEAFE-FA94-43E5-B0FF-D47E1CCDD1B4}" type="slidenum">
              <a:rPr lang="en-US" smtClean="0"/>
              <a:pPr/>
              <a:t>26</a:t>
            </a:fld>
            <a:endParaRPr lang="en-US"/>
          </a:p>
        </p:txBody>
      </p:sp>
    </p:spTree>
    <p:extLst>
      <p:ext uri="{BB962C8B-B14F-4D97-AF65-F5344CB8AC3E}">
        <p14:creationId xmlns:p14="http://schemas.microsoft.com/office/powerpoint/2010/main" val="30476297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DB990-E572-347D-2285-EA6E7AD803D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97A3181-579C-118C-5733-9C8F16A1254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1BB5C4B-9E4A-B7CD-1234-2F04477243B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51FE961-F3E4-60D5-AB00-BFC27C4D1F2D}"/>
              </a:ext>
            </a:extLst>
          </p:cNvPr>
          <p:cNvSpPr>
            <a:spLocks noGrp="1"/>
          </p:cNvSpPr>
          <p:nvPr>
            <p:ph type="sldNum" sz="quarter" idx="5"/>
          </p:nvPr>
        </p:nvSpPr>
        <p:spPr/>
        <p:txBody>
          <a:bodyPr/>
          <a:lstStyle/>
          <a:p>
            <a:r>
              <a:rPr lang="en-US"/>
              <a:t>Notes view: </a:t>
            </a:r>
            <a:fld id="{128CEAFE-FA94-43E5-B0FF-D47E1CCDD1B4}" type="slidenum">
              <a:rPr lang="en-US" smtClean="0"/>
              <a:pPr/>
              <a:t>27</a:t>
            </a:fld>
            <a:endParaRPr lang="en-US"/>
          </a:p>
        </p:txBody>
      </p:sp>
    </p:spTree>
    <p:extLst>
      <p:ext uri="{BB962C8B-B14F-4D97-AF65-F5344CB8AC3E}">
        <p14:creationId xmlns:p14="http://schemas.microsoft.com/office/powerpoint/2010/main" val="38491199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406F4-50A5-0DB3-B88E-CAADFC272D2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AF58A4C-B3BC-AD16-2DF2-1932E27E58C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4C955C4-720D-7593-9D09-A1E0F7D2034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A5106B8-DC3B-DAF3-B93A-7DE6F74143AC}"/>
              </a:ext>
            </a:extLst>
          </p:cNvPr>
          <p:cNvSpPr>
            <a:spLocks noGrp="1"/>
          </p:cNvSpPr>
          <p:nvPr>
            <p:ph type="sldNum" sz="quarter" idx="5"/>
          </p:nvPr>
        </p:nvSpPr>
        <p:spPr/>
        <p:txBody>
          <a:bodyPr/>
          <a:lstStyle/>
          <a:p>
            <a:r>
              <a:rPr lang="en-US"/>
              <a:t>Notes view: </a:t>
            </a:r>
            <a:fld id="{128CEAFE-FA94-43E5-B0FF-D47E1CCDD1B4}" type="slidenum">
              <a:rPr lang="en-US" smtClean="0"/>
              <a:pPr/>
              <a:t>28</a:t>
            </a:fld>
            <a:endParaRPr lang="en-US"/>
          </a:p>
        </p:txBody>
      </p:sp>
    </p:spTree>
    <p:extLst>
      <p:ext uri="{BB962C8B-B14F-4D97-AF65-F5344CB8AC3E}">
        <p14:creationId xmlns:p14="http://schemas.microsoft.com/office/powerpoint/2010/main" val="39992405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76DA6-6DCB-62D1-6B37-CF5B63CA33D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221902F-F020-306C-4906-CDFA7F2B4EB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ACADEFC-945E-C580-C608-1A5EE4C0BFC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269758B-66DB-E07A-2F6E-893E431671BB}"/>
              </a:ext>
            </a:extLst>
          </p:cNvPr>
          <p:cNvSpPr>
            <a:spLocks noGrp="1"/>
          </p:cNvSpPr>
          <p:nvPr>
            <p:ph type="sldNum" sz="quarter" idx="5"/>
          </p:nvPr>
        </p:nvSpPr>
        <p:spPr/>
        <p:txBody>
          <a:bodyPr/>
          <a:lstStyle/>
          <a:p>
            <a:r>
              <a:rPr lang="en-US"/>
              <a:t>Notes view: </a:t>
            </a:r>
            <a:fld id="{128CEAFE-FA94-43E5-B0FF-D47E1CCDD1B4}" type="slidenum">
              <a:rPr lang="en-US" smtClean="0"/>
              <a:pPr/>
              <a:t>29</a:t>
            </a:fld>
            <a:endParaRPr lang="en-US"/>
          </a:p>
        </p:txBody>
      </p:sp>
    </p:spTree>
    <p:extLst>
      <p:ext uri="{BB962C8B-B14F-4D97-AF65-F5344CB8AC3E}">
        <p14:creationId xmlns:p14="http://schemas.microsoft.com/office/powerpoint/2010/main" val="3178448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4</a:t>
            </a:fld>
            <a:endParaRPr lang="en-US"/>
          </a:p>
        </p:txBody>
      </p:sp>
    </p:spTree>
    <p:extLst>
      <p:ext uri="{BB962C8B-B14F-4D97-AF65-F5344CB8AC3E}">
        <p14:creationId xmlns:p14="http://schemas.microsoft.com/office/powerpoint/2010/main" val="19214763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65661-8599-844E-92E8-024FAB935FC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FF61BB-6107-4CE9-D76B-986B7BE0BD8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64671FD-8669-8D88-D2A7-7D1CCDD8FA97}"/>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DAF00EDE-0522-FB45-B62C-F800251B5840}"/>
              </a:ext>
            </a:extLst>
          </p:cNvPr>
          <p:cNvSpPr>
            <a:spLocks noGrp="1"/>
          </p:cNvSpPr>
          <p:nvPr>
            <p:ph type="sldNum" sz="quarter" idx="5"/>
          </p:nvPr>
        </p:nvSpPr>
        <p:spPr/>
        <p:txBody>
          <a:bodyPr/>
          <a:lstStyle/>
          <a:p>
            <a:r>
              <a:rPr lang="en-US"/>
              <a:t>Notes view: </a:t>
            </a:r>
            <a:fld id="{128CEAFE-FA94-43E5-B0FF-D47E1CCDD1B4}" type="slidenum">
              <a:rPr lang="en-US" smtClean="0"/>
              <a:pPr/>
              <a:t>30</a:t>
            </a:fld>
            <a:endParaRPr lang="en-US"/>
          </a:p>
        </p:txBody>
      </p:sp>
    </p:spTree>
    <p:extLst>
      <p:ext uri="{BB962C8B-B14F-4D97-AF65-F5344CB8AC3E}">
        <p14:creationId xmlns:p14="http://schemas.microsoft.com/office/powerpoint/2010/main" val="16722859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33</a:t>
            </a:fld>
            <a:endParaRPr lang="en-US"/>
          </a:p>
        </p:txBody>
      </p:sp>
    </p:spTree>
    <p:extLst>
      <p:ext uri="{BB962C8B-B14F-4D97-AF65-F5344CB8AC3E}">
        <p14:creationId xmlns:p14="http://schemas.microsoft.com/office/powerpoint/2010/main" val="28304227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34</a:t>
            </a:fld>
            <a:endParaRPr lang="en-US"/>
          </a:p>
        </p:txBody>
      </p:sp>
    </p:spTree>
    <p:extLst>
      <p:ext uri="{BB962C8B-B14F-4D97-AF65-F5344CB8AC3E}">
        <p14:creationId xmlns:p14="http://schemas.microsoft.com/office/powerpoint/2010/main" val="2525713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40</a:t>
            </a:fld>
            <a:endParaRPr kumimoji="1" lang="ja-JP" altLang="en-US"/>
          </a:p>
        </p:txBody>
      </p:sp>
    </p:spTree>
    <p:extLst>
      <p:ext uri="{BB962C8B-B14F-4D97-AF65-F5344CB8AC3E}">
        <p14:creationId xmlns:p14="http://schemas.microsoft.com/office/powerpoint/2010/main" val="1941180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9837A-C685-33B7-36FD-8F6B4AF247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854A355-7D3C-AF9D-6B17-F531C3BB56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C9B40C-ABB4-9B4A-5AFB-C4DC03136EA7}"/>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D2567690-A1D8-8F88-62FA-6BCD8E69D814}"/>
              </a:ext>
            </a:extLst>
          </p:cNvPr>
          <p:cNvSpPr>
            <a:spLocks noGrp="1"/>
          </p:cNvSpPr>
          <p:nvPr>
            <p:ph type="sldNum" sz="quarter" idx="5"/>
          </p:nvPr>
        </p:nvSpPr>
        <p:spPr/>
        <p:txBody>
          <a:bodyPr/>
          <a:lstStyle/>
          <a:p>
            <a:r>
              <a:rPr lang="en-US"/>
              <a:t>Notes view: </a:t>
            </a:r>
            <a:fld id="{128CEAFE-FA94-43E5-B0FF-D47E1CCDD1B4}" type="slidenum">
              <a:rPr lang="en-US" smtClean="0"/>
              <a:pPr/>
              <a:t>5</a:t>
            </a:fld>
            <a:endParaRPr lang="en-US"/>
          </a:p>
        </p:txBody>
      </p:sp>
    </p:spTree>
    <p:extLst>
      <p:ext uri="{BB962C8B-B14F-4D97-AF65-F5344CB8AC3E}">
        <p14:creationId xmlns:p14="http://schemas.microsoft.com/office/powerpoint/2010/main" val="3596868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30738-B107-55C2-B828-11B97A2EEE4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E50B28-5CA4-A0B6-1336-D9FCCA2BDBE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039509A-B9F1-0035-94B8-9BD83923246C}"/>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3B37A462-B7FE-6649-A57D-EDFDA1A625D5}"/>
              </a:ext>
            </a:extLst>
          </p:cNvPr>
          <p:cNvSpPr>
            <a:spLocks noGrp="1"/>
          </p:cNvSpPr>
          <p:nvPr>
            <p:ph type="sldNum" sz="quarter" idx="5"/>
          </p:nvPr>
        </p:nvSpPr>
        <p:spPr/>
        <p:txBody>
          <a:bodyPr/>
          <a:lstStyle/>
          <a:p>
            <a:r>
              <a:rPr lang="en-US"/>
              <a:t>Notes view: </a:t>
            </a:r>
            <a:fld id="{128CEAFE-FA94-43E5-B0FF-D47E1CCDD1B4}" type="slidenum">
              <a:rPr lang="en-US" smtClean="0"/>
              <a:pPr/>
              <a:t>6</a:t>
            </a:fld>
            <a:endParaRPr lang="en-US"/>
          </a:p>
        </p:txBody>
      </p:sp>
    </p:spTree>
    <p:extLst>
      <p:ext uri="{BB962C8B-B14F-4D97-AF65-F5344CB8AC3E}">
        <p14:creationId xmlns:p14="http://schemas.microsoft.com/office/powerpoint/2010/main" val="1027752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12C08-B00C-4CAA-5C2A-18DE22404B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6251770-B364-7883-6647-62216DFE187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AC69711-B15E-C31E-A7A3-191878BDAAA1}"/>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A8CB65CF-C1AE-9FE4-8BA0-FA02624CD943}"/>
              </a:ext>
            </a:extLst>
          </p:cNvPr>
          <p:cNvSpPr>
            <a:spLocks noGrp="1"/>
          </p:cNvSpPr>
          <p:nvPr>
            <p:ph type="sldNum" sz="quarter" idx="5"/>
          </p:nvPr>
        </p:nvSpPr>
        <p:spPr/>
        <p:txBody>
          <a:bodyPr/>
          <a:lstStyle/>
          <a:p>
            <a:r>
              <a:rPr lang="en-US"/>
              <a:t>Notes view: </a:t>
            </a:r>
            <a:fld id="{128CEAFE-FA94-43E5-B0FF-D47E1CCDD1B4}" type="slidenum">
              <a:rPr lang="en-US" smtClean="0"/>
              <a:pPr/>
              <a:t>7</a:t>
            </a:fld>
            <a:endParaRPr lang="en-US"/>
          </a:p>
        </p:txBody>
      </p:sp>
    </p:spTree>
    <p:extLst>
      <p:ext uri="{BB962C8B-B14F-4D97-AF65-F5344CB8AC3E}">
        <p14:creationId xmlns:p14="http://schemas.microsoft.com/office/powerpoint/2010/main" val="2924507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3BD0F-9519-0117-5C62-F2B09086083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99EA476-1970-B9B1-179E-1BF7DEF09A7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14A56A-7763-50C2-57BA-BA2AA0DD73F6}"/>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2FAAE594-C599-7EAA-C8C4-91EBFE7CEA8E}"/>
              </a:ext>
            </a:extLst>
          </p:cNvPr>
          <p:cNvSpPr>
            <a:spLocks noGrp="1"/>
          </p:cNvSpPr>
          <p:nvPr>
            <p:ph type="sldNum" sz="quarter" idx="5"/>
          </p:nvPr>
        </p:nvSpPr>
        <p:spPr/>
        <p:txBody>
          <a:bodyPr/>
          <a:lstStyle/>
          <a:p>
            <a:r>
              <a:rPr lang="en-US"/>
              <a:t>Notes view: </a:t>
            </a:r>
            <a:fld id="{128CEAFE-FA94-43E5-B0FF-D47E1CCDD1B4}" type="slidenum">
              <a:rPr lang="en-US" smtClean="0"/>
              <a:pPr/>
              <a:t>8</a:t>
            </a:fld>
            <a:endParaRPr lang="en-US"/>
          </a:p>
        </p:txBody>
      </p:sp>
    </p:spTree>
    <p:extLst>
      <p:ext uri="{BB962C8B-B14F-4D97-AF65-F5344CB8AC3E}">
        <p14:creationId xmlns:p14="http://schemas.microsoft.com/office/powerpoint/2010/main" val="2524973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9DEA2-1F8E-7C13-BF61-A5F65D51CA6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78FB9AC-4AF7-7DD8-3720-EE7566DA2A6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394F933-31A2-F201-A5AE-785B8453498A}"/>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C07F2A47-B48C-356E-8963-F8C9119F0A9C}"/>
              </a:ext>
            </a:extLst>
          </p:cNvPr>
          <p:cNvSpPr>
            <a:spLocks noGrp="1"/>
          </p:cNvSpPr>
          <p:nvPr>
            <p:ph type="sldNum" sz="quarter" idx="5"/>
          </p:nvPr>
        </p:nvSpPr>
        <p:spPr/>
        <p:txBody>
          <a:bodyPr/>
          <a:lstStyle/>
          <a:p>
            <a:r>
              <a:rPr lang="en-US"/>
              <a:t>Notes view: </a:t>
            </a:r>
            <a:fld id="{128CEAFE-FA94-43E5-B0FF-D47E1CCDD1B4}" type="slidenum">
              <a:rPr lang="en-US" smtClean="0"/>
              <a:pPr/>
              <a:t>9</a:t>
            </a:fld>
            <a:endParaRPr lang="en-US"/>
          </a:p>
        </p:txBody>
      </p:sp>
    </p:spTree>
    <p:extLst>
      <p:ext uri="{BB962C8B-B14F-4D97-AF65-F5344CB8AC3E}">
        <p14:creationId xmlns:p14="http://schemas.microsoft.com/office/powerpoint/2010/main" val="17060345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16</a:t>
            </a:fld>
            <a:endParaRPr lang="en-US"/>
          </a:p>
        </p:txBody>
      </p:sp>
    </p:spTree>
    <p:extLst>
      <p:ext uri="{BB962C8B-B14F-4D97-AF65-F5344CB8AC3E}">
        <p14:creationId xmlns:p14="http://schemas.microsoft.com/office/powerpoint/2010/main" val="34116230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A9AEC-95AE-E6FC-E9E4-EF82D36A885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398AE72-D182-E79A-0C18-5BAEA347166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BA73C78-A8E6-C8BF-7ECF-33751501A36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AB65450-4164-B29E-DE65-858E760A6011}"/>
              </a:ext>
            </a:extLst>
          </p:cNvPr>
          <p:cNvSpPr>
            <a:spLocks noGrp="1"/>
          </p:cNvSpPr>
          <p:nvPr>
            <p:ph type="sldNum" sz="quarter" idx="5"/>
          </p:nvPr>
        </p:nvSpPr>
        <p:spPr/>
        <p:txBody>
          <a:bodyPr/>
          <a:lstStyle/>
          <a:p>
            <a:r>
              <a:rPr lang="en-US"/>
              <a:t>Notes view: </a:t>
            </a:r>
            <a:fld id="{128CEAFE-FA94-43E5-B0FF-D47E1CCDD1B4}" type="slidenum">
              <a:rPr lang="en-US" smtClean="0"/>
              <a:pPr/>
              <a:t>17</a:t>
            </a:fld>
            <a:endParaRPr lang="en-US"/>
          </a:p>
        </p:txBody>
      </p:sp>
    </p:spTree>
    <p:extLst>
      <p:ext uri="{BB962C8B-B14F-4D97-AF65-F5344CB8AC3E}">
        <p14:creationId xmlns:p14="http://schemas.microsoft.com/office/powerpoint/2010/main" val="3392276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D8679E-D6BD-1C10-6F70-9CE84319A5CB}"/>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19F514B-AE1A-8A16-EF59-23D5211941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7" name="TextBox 6">
            <a:extLst>
              <a:ext uri="{FF2B5EF4-FFF2-40B4-BE49-F238E27FC236}">
                <a16:creationId xmlns:a16="http://schemas.microsoft.com/office/drawing/2014/main" id="{9568C680-7D28-7851-248D-C6717E24B2D8}"/>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785809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３">
    <p:spTree>
      <p:nvGrpSpPr>
        <p:cNvPr id="1" name=""/>
        <p:cNvGrpSpPr/>
        <p:nvPr/>
      </p:nvGrpSpPr>
      <p:grpSpPr>
        <a:xfrm>
          <a:off x="0" y="0"/>
          <a:ext cx="0" cy="0"/>
          <a:chOff x="0" y="0"/>
          <a:chExt cx="0" cy="0"/>
        </a:xfrm>
      </p:grpSpPr>
      <p:sp>
        <p:nvSpPr>
          <p:cNvPr id="57" name="Date Placeholder 56"/>
          <p:cNvSpPr>
            <a:spLocks noGrp="1"/>
          </p:cNvSpPr>
          <p:nvPr>
            <p:ph type="dt" sz="half" idx="14"/>
          </p:nvPr>
        </p:nvSpPr>
        <p:spPr>
          <a:xfrm>
            <a:off x="838200" y="6356350"/>
            <a:ext cx="2743200" cy="365125"/>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a:t>Click to add title</a:t>
            </a:r>
          </a:p>
        </p:txBody>
      </p:sp>
      <p:sp>
        <p:nvSpPr>
          <p:cNvPr id="2" name="TextBox 6">
            <a:extLst>
              <a:ext uri="{FF2B5EF4-FFF2-40B4-BE49-F238E27FC236}">
                <a16:creationId xmlns:a16="http://schemas.microsoft.com/office/drawing/2014/main" id="{D37878C8-F4CD-D546-274C-537EB8C7C68F}"/>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8749793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764C6-CAEC-A3AA-2B53-B1A2F18A1F0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FBAB775-77FB-616E-065F-96AA2247F2B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TextBox 6">
            <a:extLst>
              <a:ext uri="{FF2B5EF4-FFF2-40B4-BE49-F238E27FC236}">
                <a16:creationId xmlns:a16="http://schemas.microsoft.com/office/drawing/2014/main" id="{4948B663-0AEE-B356-A67A-75A5687EBA7D}"/>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43625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DF61C5-4BA7-AD42-7DAD-50735DBFD786}"/>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5A32840-5C4E-A977-56AA-F482B2D02FB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7" name="TextBox 6">
            <a:extLst>
              <a:ext uri="{FF2B5EF4-FFF2-40B4-BE49-F238E27FC236}">
                <a16:creationId xmlns:a16="http://schemas.microsoft.com/office/drawing/2014/main" id="{FB641D74-A453-C720-7AC8-8E2A148C1700}"/>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248371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8C6028-CCD4-C63B-850F-BD034A271F1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A4477B2-1B8D-585C-6E66-DE8B56E58BA1}"/>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A22C08F7-1CEF-0471-D2BB-784633F4D90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TextBox 6">
            <a:extLst>
              <a:ext uri="{FF2B5EF4-FFF2-40B4-BE49-F238E27FC236}">
                <a16:creationId xmlns:a16="http://schemas.microsoft.com/office/drawing/2014/main" id="{854C7C0F-3432-6779-8102-3943D058895C}"/>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790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4D6C30-A5C6-7F0B-910C-1289D7E8673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56E9CE2-8210-7F71-C886-18B74CABA3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F11651D-1A51-850B-E8CE-2057D326BF0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DE5BF30-43EE-77E9-90E9-3A84D73E52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60A2125-9239-65F6-8F57-4AA577ABA28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 name="TextBox 6">
            <a:extLst>
              <a:ext uri="{FF2B5EF4-FFF2-40B4-BE49-F238E27FC236}">
                <a16:creationId xmlns:a16="http://schemas.microsoft.com/office/drawing/2014/main" id="{EDF2D552-B6AA-ED51-ACB4-E1E71D415201}"/>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606028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44560A-C0EC-1657-2BBE-FB7F739ACF46}"/>
              </a:ext>
            </a:extLst>
          </p:cNvPr>
          <p:cNvSpPr>
            <a:spLocks noGrp="1"/>
          </p:cNvSpPr>
          <p:nvPr>
            <p:ph type="title"/>
          </p:nvPr>
        </p:nvSpPr>
        <p:spPr/>
        <p:txBody>
          <a:bodyPr/>
          <a:lstStyle/>
          <a:p>
            <a:r>
              <a:rPr kumimoji="1" lang="ja-JP" altLang="en-US"/>
              <a:t>マスター タイトルの書式設定</a:t>
            </a:r>
          </a:p>
        </p:txBody>
      </p:sp>
      <p:sp>
        <p:nvSpPr>
          <p:cNvPr id="6" name="TextBox 6">
            <a:extLst>
              <a:ext uri="{FF2B5EF4-FFF2-40B4-BE49-F238E27FC236}">
                <a16:creationId xmlns:a16="http://schemas.microsoft.com/office/drawing/2014/main" id="{CA298FCF-1464-B293-C56F-A50F08C064A3}"/>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834419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77C8AA6E-D5AB-A974-DDE5-7D2E68669052}"/>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353426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１">
    <p:bg bwMode="blackWhite">
      <p:bgPr>
        <a:solidFill>
          <a:schemeClr val="bg2">
            <a:lumMod val="90000"/>
          </a:schemeClr>
        </a:soli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ysClr val="windowText" lastClr="000000"/>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a:p>
        </p:txBody>
      </p:sp>
      <p:cxnSp>
        <p:nvCxnSpPr>
          <p:cNvPr id="148" name="Straight Connector 147"/>
          <p:cNvCxnSpPr/>
          <p:nvPr userDrawn="1"/>
        </p:nvCxnSpPr>
        <p:spPr bwMode="white">
          <a:xfrm>
            <a:off x="618898" y="3680016"/>
            <a:ext cx="11576304" cy="0"/>
          </a:xfrm>
          <a:prstGeom prst="line">
            <a:avLst/>
          </a:prstGeom>
          <a:ln w="19050" cmpd="sng">
            <a:solidFill>
              <a:schemeClr val="tx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6">
            <a:extLst>
              <a:ext uri="{FF2B5EF4-FFF2-40B4-BE49-F238E27FC236}">
                <a16:creationId xmlns:a16="http://schemas.microsoft.com/office/drawing/2014/main" id="{0FD9AE7B-E2E4-2822-D4DD-E6B45C3782D9}"/>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292428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２">
    <p:bg>
      <p:bgPr>
        <a:solidFill>
          <a:schemeClr val="bg2">
            <a:lumMod val="90000"/>
          </a:schemeClr>
        </a:solidFill>
        <a:effectLst/>
      </p:bgPr>
    </p:bg>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E2E9F9B5-BF99-1AA6-05D0-869E4D5558F4}"/>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0763293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1A44846E-0D35-DFE5-AE7D-DA58821E5598}"/>
              </a:ext>
            </a:extLst>
          </p:cNvPr>
          <p:cNvGraphicFramePr>
            <a:graphicFrameLocks/>
          </p:cNvGraphicFramePr>
          <p:nvPr userDrawn="1">
            <p:custDataLst>
              <p:tags r:id="rId12"/>
            </p:custDataLst>
            <p:extLst>
              <p:ext uri="{D42A27DB-BD31-4B8C-83A1-F6EECF244321}">
                <p14:modId xmlns:p14="http://schemas.microsoft.com/office/powerpoint/2010/main" val="8410501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561" imgH="561" progId="TCLayout.ActiveDocument.1">
                  <p:embed/>
                </p:oleObj>
              </mc:Choice>
              <mc:Fallback>
                <p:oleObj name="think-cellスライド" r:id="rId13" imgW="561" imgH="561" progId="TCLayout.ActiveDocument.1">
                  <p:embed/>
                  <p:pic>
                    <p:nvPicPr>
                      <p:cNvPr id="8" name="think-cell data - do not delete" hidden="1">
                        <a:extLst>
                          <a:ext uri="{FF2B5EF4-FFF2-40B4-BE49-F238E27FC236}">
                            <a16:creationId xmlns:a16="http://schemas.microsoft.com/office/drawing/2014/main" id="{1A44846E-0D35-DFE5-AE7D-DA58821E5598}"/>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a:extLst>
              <a:ext uri="{FF2B5EF4-FFF2-40B4-BE49-F238E27FC236}">
                <a16:creationId xmlns:a16="http://schemas.microsoft.com/office/drawing/2014/main" id="{2BCFCE14-8355-4070-C355-4FEDC25574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80FD521-B34A-5038-C9D6-B5ACCBF788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9" name="TextBox 6">
            <a:extLst>
              <a:ext uri="{FF2B5EF4-FFF2-40B4-BE49-F238E27FC236}">
                <a16:creationId xmlns:a16="http://schemas.microsoft.com/office/drawing/2014/main" id="{0068829E-0299-5343-1034-18ECBBC88A1B}"/>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136864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8.bin"/><Relationship Id="rId7" Type="http://schemas.openxmlformats.org/officeDocument/2006/relationships/image" Target="../media/image8.png"/><Relationship Id="rId2" Type="http://schemas.openxmlformats.org/officeDocument/2006/relationships/slideLayout" Target="../slideLayouts/slideLayout10.xml"/><Relationship Id="rId1" Type="http://schemas.openxmlformats.org/officeDocument/2006/relationships/tags" Target="../tags/tag2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em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0.xml"/><Relationship Id="rId1" Type="http://schemas.openxmlformats.org/officeDocument/2006/relationships/tags" Target="../tags/tag29.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0.xml"/><Relationship Id="rId1" Type="http://schemas.openxmlformats.org/officeDocument/2006/relationships/tags" Target="../tags/tag31.xml"/><Relationship Id="rId4" Type="http://schemas.openxmlformats.org/officeDocument/2006/relationships/image" Target="../media/image1.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tags" Target="../tags/tag32.xml"/><Relationship Id="rId5" Type="http://schemas.openxmlformats.org/officeDocument/2006/relationships/image" Target="../media/image9.emf"/><Relationship Id="rId4" Type="http://schemas.openxmlformats.org/officeDocument/2006/relationships/oleObject" Target="../embeddings/oleObject10.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0.xml"/><Relationship Id="rId1" Type="http://schemas.openxmlformats.org/officeDocument/2006/relationships/tags" Target="../tags/tag33.xml"/><Relationship Id="rId5" Type="http://schemas.openxmlformats.org/officeDocument/2006/relationships/image" Target="../media/image9.emf"/><Relationship Id="rId4" Type="http://schemas.openxmlformats.org/officeDocument/2006/relationships/oleObject" Target="../embeddings/oleObject11.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tags" Target="../tags/tag34.xml"/><Relationship Id="rId5" Type="http://schemas.openxmlformats.org/officeDocument/2006/relationships/image" Target="../media/image9.emf"/><Relationship Id="rId4" Type="http://schemas.openxmlformats.org/officeDocument/2006/relationships/oleObject" Target="../embeddings/oleObject12.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emf"/><Relationship Id="rId4" Type="http://schemas.openxmlformats.org/officeDocument/2006/relationships/oleObject" Target="../embeddings/oleObject3.bin"/></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6.xml"/><Relationship Id="rId1" Type="http://schemas.openxmlformats.org/officeDocument/2006/relationships/tags" Target="../tags/tag3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xml"/><Relationship Id="rId1" Type="http://schemas.openxmlformats.org/officeDocument/2006/relationships/tags" Target="../tags/tag37.xml"/><Relationship Id="rId5" Type="http://schemas.openxmlformats.org/officeDocument/2006/relationships/image" Target="../media/image10.emf"/><Relationship Id="rId4" Type="http://schemas.openxmlformats.org/officeDocument/2006/relationships/oleObject" Target="../embeddings/oleObject13.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xml"/><Relationship Id="rId1" Type="http://schemas.openxmlformats.org/officeDocument/2006/relationships/tags" Target="../tags/tag38.xml"/><Relationship Id="rId5" Type="http://schemas.openxmlformats.org/officeDocument/2006/relationships/image" Target="../media/image5.emf"/><Relationship Id="rId4" Type="http://schemas.openxmlformats.org/officeDocument/2006/relationships/oleObject" Target="../embeddings/oleObject14.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tags" Target="../tags/tag39.xml"/><Relationship Id="rId5" Type="http://schemas.openxmlformats.org/officeDocument/2006/relationships/image" Target="../media/image11.emf"/><Relationship Id="rId4" Type="http://schemas.openxmlformats.org/officeDocument/2006/relationships/oleObject" Target="../embeddings/oleObject15.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xml"/><Relationship Id="rId1" Type="http://schemas.openxmlformats.org/officeDocument/2006/relationships/tags" Target="../tags/tag40.xml"/><Relationship Id="rId5" Type="http://schemas.openxmlformats.org/officeDocument/2006/relationships/image" Target="../media/image11.emf"/><Relationship Id="rId4" Type="http://schemas.openxmlformats.org/officeDocument/2006/relationships/oleObject" Target="../embeddings/oleObject16.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0.xml"/><Relationship Id="rId1" Type="http://schemas.openxmlformats.org/officeDocument/2006/relationships/tags" Target="../tags/tag41.xml"/><Relationship Id="rId5" Type="http://schemas.openxmlformats.org/officeDocument/2006/relationships/image" Target="../media/image5.emf"/><Relationship Id="rId4" Type="http://schemas.openxmlformats.org/officeDocument/2006/relationships/oleObject" Target="../embeddings/oleObject17.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0.xml"/><Relationship Id="rId1" Type="http://schemas.openxmlformats.org/officeDocument/2006/relationships/tags" Target="../tags/tag42.xml"/><Relationship Id="rId5" Type="http://schemas.openxmlformats.org/officeDocument/2006/relationships/image" Target="../media/image5.emf"/><Relationship Id="rId4" Type="http://schemas.openxmlformats.org/officeDocument/2006/relationships/oleObject" Target="../embeddings/oleObject18.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0.xml"/><Relationship Id="rId1" Type="http://schemas.openxmlformats.org/officeDocument/2006/relationships/tags" Target="../tags/tag43.xml"/><Relationship Id="rId5" Type="http://schemas.openxmlformats.org/officeDocument/2006/relationships/image" Target="../media/image10.emf"/><Relationship Id="rId4" Type="http://schemas.openxmlformats.org/officeDocument/2006/relationships/oleObject" Target="../embeddings/oleObject19.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ags" Target="../tags/tag44.xml"/><Relationship Id="rId5" Type="http://schemas.openxmlformats.org/officeDocument/2006/relationships/image" Target="../media/image10.emf"/><Relationship Id="rId4" Type="http://schemas.openxmlformats.org/officeDocument/2006/relationships/oleObject" Target="../embeddings/oleObject20.bin"/></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6.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22.bin"/><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image" Target="../media/image1.emf"/><Relationship Id="rId5" Type="http://schemas.openxmlformats.org/officeDocument/2006/relationships/oleObject" Target="../embeddings/oleObject21.bin"/><Relationship Id="rId4" Type="http://schemas.openxmlformats.org/officeDocument/2006/relationships/notesSlide" Target="../notesSlides/notesSlide2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8.xml"/><Relationship Id="rId1" Type="http://schemas.openxmlformats.org/officeDocument/2006/relationships/tags" Target="../tags/tag4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50.xml"/><Relationship Id="rId1" Type="http://schemas.openxmlformats.org/officeDocument/2006/relationships/tags" Target="../tags/tag4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0.xml"/><Relationship Id="rId1" Type="http://schemas.openxmlformats.org/officeDocument/2006/relationships/tags" Target="../tags/tag51.xml"/><Relationship Id="rId5" Type="http://schemas.openxmlformats.org/officeDocument/2006/relationships/image" Target="../media/image10.emf"/><Relationship Id="rId4" Type="http://schemas.openxmlformats.org/officeDocument/2006/relationships/oleObject" Target="../embeddings/oleObject23.bin"/></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53.xml"/><Relationship Id="rId1" Type="http://schemas.openxmlformats.org/officeDocument/2006/relationships/tags" Target="../tags/tag5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55.xml"/><Relationship Id="rId1" Type="http://schemas.openxmlformats.org/officeDocument/2006/relationships/tags" Target="../tags/tag5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7.png"/><Relationship Id="rId2" Type="http://schemas.openxmlformats.org/officeDocument/2006/relationships/slideLayout" Target="../slideLayouts/slideLayout10.xml"/><Relationship Id="rId1" Type="http://schemas.openxmlformats.org/officeDocument/2006/relationships/tags" Target="../tags/tag57.xml"/><Relationship Id="rId6" Type="http://schemas.openxmlformats.org/officeDocument/2006/relationships/image" Target="../media/image12.png"/><Relationship Id="rId5" Type="http://schemas.openxmlformats.org/officeDocument/2006/relationships/image" Target="../media/image5.emf"/><Relationship Id="rId4" Type="http://schemas.openxmlformats.org/officeDocument/2006/relationships/oleObject" Target="../embeddings/oleObject24.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tags" Target="../tags/tag7.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6.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slideLayout" Target="../slideLayouts/slideLayout10.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chart" Target="../charts/chart1.xml"/><Relationship Id="rId2" Type="http://schemas.openxmlformats.org/officeDocument/2006/relationships/tags" Target="../tags/tag9.xml"/><Relationship Id="rId16" Type="http://schemas.openxmlformats.org/officeDocument/2006/relationships/image" Target="../media/image1.emf"/><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oleObject" Target="../embeddings/oleObject5.bin"/><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chart" Target="../charts/chart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image" Target="../media/image1.emf"/><Relationship Id="rId5" Type="http://schemas.openxmlformats.org/officeDocument/2006/relationships/tags" Target="../tags/tag24.xml"/><Relationship Id="rId10" Type="http://schemas.openxmlformats.org/officeDocument/2006/relationships/oleObject" Target="../embeddings/oleObject6.bin"/><Relationship Id="rId4" Type="http://schemas.openxmlformats.org/officeDocument/2006/relationships/tags" Target="../tags/tag23.xml"/><Relationship Id="rId9"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tags" Target="../tags/tag27.x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7.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F543AED8-CCA8-9932-BF30-9788C2975E1D}"/>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42" progId="TCLayout.ActiveDocument.1">
                  <p:embed/>
                </p:oleObj>
              </mc:Choice>
              <mc:Fallback>
                <p:oleObj name="think-cellスライド" r:id="rId4" imgW="639" imgH="642" progId="TCLayout.ActiveDocument.1">
                  <p:embed/>
                  <p:pic>
                    <p:nvPicPr>
                      <p:cNvPr id="5" name="think-cell data - do not delete" hidden="1">
                        <a:extLst>
                          <a:ext uri="{FF2B5EF4-FFF2-40B4-BE49-F238E27FC236}">
                            <a16:creationId xmlns:a16="http://schemas.microsoft.com/office/drawing/2014/main" id="{F543AED8-CCA8-9932-BF30-9788C2975E1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6">
            <a:extLst>
              <a:ext uri="{FF2B5EF4-FFF2-40B4-BE49-F238E27FC236}">
                <a16:creationId xmlns:a16="http://schemas.microsoft.com/office/drawing/2014/main" id="{1F0EC748-671F-4E80-A072-520E15019CCE}"/>
              </a:ext>
            </a:extLst>
          </p:cNvPr>
          <p:cNvSpPr>
            <a:spLocks noGrp="1"/>
          </p:cNvSpPr>
          <p:nvPr>
            <p:ph type="title" idx="4294967295"/>
          </p:nvPr>
        </p:nvSpPr>
        <p:spPr>
          <a:xfrm>
            <a:off x="627600" y="3054885"/>
            <a:ext cx="10937875" cy="901700"/>
          </a:xfrm>
        </p:spPr>
        <p:txBody>
          <a:bodyPr vert="horz"/>
          <a:lstStyle/>
          <a:p>
            <a:pPr>
              <a:tabLst>
                <a:tab pos="10768013" algn="r"/>
              </a:tabLst>
            </a:pPr>
            <a:r>
              <a:rPr kumimoji="1" lang="ja-JP" altLang="en-US" dirty="0">
                <a:solidFill>
                  <a:sysClr val="windowText" lastClr="000000"/>
                </a:solidFill>
                <a:latin typeface="Meiryo UI" panose="020B0604030504040204" pitchFamily="50" charset="-128"/>
                <a:ea typeface="Meiryo UI" panose="020B0604030504040204" pitchFamily="50" charset="-128"/>
              </a:rPr>
              <a:t>＠＠＠（</a:t>
            </a:r>
            <a:r>
              <a:rPr lang="ja-JP" altLang="en-US" dirty="0">
                <a:solidFill>
                  <a:sysClr val="windowText" lastClr="000000"/>
                </a:solidFill>
                <a:latin typeface="Meiryo UI" panose="020B0604030504040204" pitchFamily="50" charset="-128"/>
                <a:ea typeface="Meiryo UI" panose="020B0604030504040204" pitchFamily="50" charset="-128"/>
              </a:rPr>
              <a:t>間接</a:t>
            </a:r>
            <a:r>
              <a:rPr kumimoji="1" lang="ja-JP" altLang="en-US" dirty="0">
                <a:solidFill>
                  <a:sysClr val="windowText" lastClr="000000"/>
                </a:solidFill>
                <a:latin typeface="Meiryo UI" panose="020B0604030504040204" pitchFamily="50" charset="-128"/>
                <a:ea typeface="Meiryo UI" panose="020B0604030504040204" pitchFamily="50" charset="-128"/>
              </a:rPr>
              <a:t>補助事業の名称</a:t>
            </a:r>
            <a:r>
              <a:rPr lang="ja-JP" altLang="en-US" dirty="0">
                <a:latin typeface="Meiryo UI" panose="020B0604030504040204" pitchFamily="50" charset="-128"/>
                <a:ea typeface="Meiryo UI" panose="020B0604030504040204" pitchFamily="50" charset="-128"/>
              </a:rPr>
              <a:t>）</a:t>
            </a:r>
            <a:endParaRPr kumimoji="1" lang="en-US" sz="1800" dirty="0">
              <a:solidFill>
                <a:sysClr val="windowText" lastClr="000000"/>
              </a:solidFill>
              <a:latin typeface="Meiryo UI" panose="020B0604030504040204" pitchFamily="50" charset="-128"/>
              <a:ea typeface="Meiryo UI" panose="020B0604030504040204" pitchFamily="50" charset="-128"/>
            </a:endParaRPr>
          </a:p>
        </p:txBody>
      </p:sp>
      <p:sp>
        <p:nvSpPr>
          <p:cNvPr id="8" name="テキスト ボックス 7"/>
          <p:cNvSpPr txBox="1"/>
          <p:nvPr/>
        </p:nvSpPr>
        <p:spPr>
          <a:xfrm>
            <a:off x="7296150" y="205562"/>
            <a:ext cx="4669022" cy="523643"/>
          </a:xfrm>
          <a:prstGeom prst="rect">
            <a:avLst/>
          </a:prstGeom>
          <a:solidFill>
            <a:schemeClr val="bg1"/>
          </a:solidFill>
          <a:ln w="95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dirty="0">
                <a:solidFill>
                  <a:srgbClr val="575757"/>
                </a:solidFill>
                <a:latin typeface="Meiryo UI" panose="020B0604030504040204" pitchFamily="50" charset="-128"/>
                <a:ea typeface="Meiryo UI" panose="020B0604030504040204" pitchFamily="50" charset="-128"/>
              </a:rPr>
              <a:t>様式第３　間接補助事業の実施計画</a:t>
            </a:r>
            <a:endParaRPr kumimoji="1" lang="en-US" altLang="ja-JP" sz="1600" dirty="0">
              <a:solidFill>
                <a:srgbClr val="575757"/>
              </a:solidFill>
              <a:latin typeface="Meiryo UI" panose="020B0604030504040204" pitchFamily="50" charset="-128"/>
              <a:ea typeface="Meiryo UI" panose="020B0604030504040204" pitchFamily="50" charset="-128"/>
            </a:endParaRPr>
          </a:p>
          <a:p>
            <a:pPr algn="ctr"/>
            <a:r>
              <a:rPr kumimoji="1" lang="en-US" altLang="ja-JP" sz="1600" b="1" dirty="0">
                <a:solidFill>
                  <a:schemeClr val="tx1"/>
                </a:solidFill>
                <a:latin typeface="Meiryo UI" panose="020B0604030504040204" pitchFamily="50" charset="-128"/>
                <a:ea typeface="Meiryo UI" panose="020B0604030504040204" pitchFamily="50" charset="-128"/>
              </a:rPr>
              <a:t>【</a:t>
            </a:r>
            <a:r>
              <a:rPr kumimoji="1" lang="ja-JP" altLang="en-US" sz="1600" b="1" dirty="0">
                <a:solidFill>
                  <a:schemeClr val="tx1"/>
                </a:solidFill>
                <a:latin typeface="Meiryo UI" panose="020B0604030504040204" pitchFamily="50" charset="-128"/>
                <a:ea typeface="Meiryo UI" panose="020B0604030504040204" pitchFamily="50" charset="-128"/>
              </a:rPr>
              <a:t>共同申請│</a:t>
            </a:r>
            <a:r>
              <a:rPr lang="ja-JP" altLang="en-US" sz="1600" b="1" dirty="0">
                <a:solidFill>
                  <a:srgbClr val="FF0000"/>
                </a:solidFill>
                <a:latin typeface="Meiryo UI" panose="020B0604030504040204" pitchFamily="50" charset="-128"/>
                <a:ea typeface="Meiryo UI" panose="020B0604030504040204" pitchFamily="50" charset="-128"/>
              </a:rPr>
              <a:t>個別パート</a:t>
            </a:r>
            <a:r>
              <a:rPr kumimoji="1" lang="en-US" altLang="ja-JP" sz="1600" b="1" dirty="0">
                <a:solidFill>
                  <a:schemeClr val="tx1"/>
                </a:solidFill>
                <a:latin typeface="Meiryo UI" panose="020B0604030504040204" pitchFamily="50" charset="-128"/>
                <a:ea typeface="Meiryo UI" panose="020B0604030504040204" pitchFamily="50" charset="-128"/>
              </a:rPr>
              <a:t>】</a:t>
            </a:r>
          </a:p>
        </p:txBody>
      </p:sp>
      <p:sp>
        <p:nvSpPr>
          <p:cNvPr id="21" name="テキスト ボックス 20">
            <a:extLst>
              <a:ext uri="{FF2B5EF4-FFF2-40B4-BE49-F238E27FC236}">
                <a16:creationId xmlns:a16="http://schemas.microsoft.com/office/drawing/2014/main" id="{DCB66B5A-4BD3-DAD5-A42F-E07AC8F6E170}"/>
              </a:ext>
            </a:extLst>
          </p:cNvPr>
          <p:cNvSpPr txBox="1"/>
          <p:nvPr/>
        </p:nvSpPr>
        <p:spPr>
          <a:xfrm>
            <a:off x="627600" y="4433672"/>
            <a:ext cx="11542536" cy="142840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kumimoji="1"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endParaRPr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（参考）本共同申請における幹事会社</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p:txBody>
      </p:sp>
      <p:sp>
        <p:nvSpPr>
          <p:cNvPr id="11" name="Title 6">
            <a:extLst>
              <a:ext uri="{FF2B5EF4-FFF2-40B4-BE49-F238E27FC236}">
                <a16:creationId xmlns:a16="http://schemas.microsoft.com/office/drawing/2014/main" id="{7EF133A4-4713-F136-D309-8514A6AE71DD}"/>
              </a:ext>
            </a:extLst>
          </p:cNvPr>
          <p:cNvSpPr txBox="1">
            <a:spLocks/>
          </p:cNvSpPr>
          <p:nvPr/>
        </p:nvSpPr>
        <p:spPr bwMode="blackWhite">
          <a:xfrm>
            <a:off x="627600" y="641152"/>
            <a:ext cx="10936800" cy="20500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5400" kern="1200">
                <a:solidFill>
                  <a:sysClr val="windowText" lastClr="000000"/>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tabLst>
                <a:tab pos="1798638" algn="l"/>
                <a:tab pos="10768013" algn="r"/>
              </a:tabLst>
            </a:pPr>
            <a:r>
              <a:rPr lang="ja-JP" altLang="en-US" sz="2800" dirty="0">
                <a:solidFill>
                  <a:schemeClr val="tx1"/>
                </a:solidFill>
              </a:rPr>
              <a:t>令和</a:t>
            </a:r>
            <a:r>
              <a:rPr lang="en-US" altLang="ja-JP" sz="2800" dirty="0">
                <a:solidFill>
                  <a:schemeClr val="tx1"/>
                </a:solidFill>
              </a:rPr>
              <a:t>8</a:t>
            </a:r>
            <a:r>
              <a:rPr lang="ja-JP" altLang="en-US" sz="2800" dirty="0">
                <a:solidFill>
                  <a:schemeClr val="tx1"/>
                </a:solidFill>
              </a:rPr>
              <a:t>年度</a:t>
            </a:r>
            <a:endParaRPr lang="en-US" altLang="ja-JP" sz="2800" dirty="0">
              <a:solidFill>
                <a:schemeClr val="tx1"/>
              </a:solidFill>
            </a:endParaRPr>
          </a:p>
          <a:p>
            <a:pPr>
              <a:tabLst>
                <a:tab pos="10768013" algn="r"/>
              </a:tabLst>
            </a:pPr>
            <a:r>
              <a:rPr lang="ja-JP" altLang="en-US" sz="2800" dirty="0">
                <a:solidFill>
                  <a:schemeClr val="tx1"/>
                </a:solidFill>
              </a:rPr>
              <a:t>排出削減が困難な産業におけるエネルギー・製造プロセス転換支援事業</a:t>
            </a:r>
            <a:endParaRPr lang="en-US" altLang="ja-JP" sz="2800" dirty="0">
              <a:solidFill>
                <a:schemeClr val="tx1"/>
              </a:solidFill>
            </a:endParaRPr>
          </a:p>
          <a:p>
            <a:pPr>
              <a:tabLst>
                <a:tab pos="10768013" algn="r"/>
              </a:tabLst>
            </a:pPr>
            <a:endParaRPr lang="en-US" altLang="ja-JP" sz="2800" dirty="0">
              <a:solidFill>
                <a:schemeClr val="tx1"/>
              </a:solidFill>
            </a:endParaRPr>
          </a:p>
          <a:p>
            <a:pPr>
              <a:tabLst>
                <a:tab pos="10768013" algn="r"/>
              </a:tabLst>
            </a:pPr>
            <a:r>
              <a:rPr lang="ja-JP" altLang="en-US" sz="2000" dirty="0">
                <a:solidFill>
                  <a:schemeClr val="tx1"/>
                </a:solidFill>
              </a:rPr>
              <a:t>事業</a:t>
            </a:r>
            <a:r>
              <a:rPr lang="en-US" altLang="ja-JP" sz="2000" dirty="0">
                <a:solidFill>
                  <a:schemeClr val="tx1"/>
                </a:solidFill>
              </a:rPr>
              <a:t>Ⅱ</a:t>
            </a:r>
            <a:r>
              <a:rPr lang="ja-JP" altLang="en-US" sz="2000" dirty="0">
                <a:solidFill>
                  <a:schemeClr val="tx1"/>
                </a:solidFill>
              </a:rPr>
              <a:t>（化学・紙パルプ・セメント等） （二次公募）</a:t>
            </a:r>
            <a:endParaRPr lang="en-US" altLang="ja-JP" sz="2000" dirty="0">
              <a:solidFill>
                <a:schemeClr val="tx1"/>
              </a:solidFill>
            </a:endParaRPr>
          </a:p>
          <a:p>
            <a:pPr>
              <a:tabLst>
                <a:tab pos="10768013" algn="r"/>
              </a:tabLst>
            </a:pPr>
            <a:r>
              <a:rPr kumimoji="1" lang="ja-JP" altLang="en-US" sz="2000" b="1" u="sng" dirty="0">
                <a:solidFill>
                  <a:schemeClr val="tx1"/>
                </a:solidFill>
              </a:rPr>
              <a:t>製造プロセス転換又は構造転換（製造プロセス転換）</a:t>
            </a:r>
            <a:br>
              <a:rPr kumimoji="1" lang="en-US" altLang="ja-JP" sz="2800" dirty="0">
                <a:solidFill>
                  <a:schemeClr val="tx1"/>
                </a:solidFill>
              </a:rPr>
            </a:br>
            <a:endParaRPr lang="en-US" sz="2800" dirty="0">
              <a:solidFill>
                <a:schemeClr val="tx1"/>
              </a:solidFill>
            </a:endParaRPr>
          </a:p>
        </p:txBody>
      </p:sp>
      <p:sp>
        <p:nvSpPr>
          <p:cNvPr id="12" name="正方形/長方形 11">
            <a:extLst>
              <a:ext uri="{FF2B5EF4-FFF2-40B4-BE49-F238E27FC236}">
                <a16:creationId xmlns:a16="http://schemas.microsoft.com/office/drawing/2014/main" id="{8B432159-63A6-B89C-1EE0-7E3CC8D006F8}"/>
              </a:ext>
            </a:extLst>
          </p:cNvPr>
          <p:cNvSpPr/>
          <p:nvPr/>
        </p:nvSpPr>
        <p:spPr>
          <a:xfrm>
            <a:off x="5828428" y="5519233"/>
            <a:ext cx="6136744" cy="103488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自社の社名に加えて、代表者の役職と氏名を記載してください。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参考情報として、幹事会社についても、同様に記載ください。</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4C9CDF39-8BB5-484F-6D80-8B39C465AA08}"/>
              </a:ext>
            </a:extLst>
          </p:cNvPr>
          <p:cNvSpPr/>
          <p:nvPr/>
        </p:nvSpPr>
        <p:spPr>
          <a:xfrm>
            <a:off x="5828428" y="3868556"/>
            <a:ext cx="6136744" cy="66678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chemeClr val="tx1"/>
                </a:solidFill>
                <a:latin typeface="Meiryo UI" panose="020B0604030504040204" pitchFamily="50" charset="-128"/>
                <a:ea typeface="Meiryo UI" panose="020B0604030504040204" pitchFamily="50" charset="-128"/>
              </a:rPr>
              <a:t>間接補助事業の名称は、様式第１から転記してください。</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BB6628F1-18E0-BD80-2E67-FB29B371C87E}"/>
              </a:ext>
            </a:extLst>
          </p:cNvPr>
          <p:cNvSpPr/>
          <p:nvPr/>
        </p:nvSpPr>
        <p:spPr bwMode="gray">
          <a:xfrm>
            <a:off x="79417" y="1195005"/>
            <a:ext cx="12033165" cy="2516518"/>
          </a:xfrm>
          <a:prstGeom prst="rect">
            <a:avLst/>
          </a:prstGeom>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en-US" altLang="ja-JP" sz="1400" b="1" dirty="0">
                <a:solidFill>
                  <a:srgbClr val="FF0000"/>
                </a:solidFill>
                <a:latin typeface="Meiryo UI" panose="020B0604030504040204" pitchFamily="50" charset="-128"/>
                <a:ea typeface="Meiryo UI" panose="020B0604030504040204" pitchFamily="50" charset="-128"/>
              </a:rPr>
              <a:t>【</a:t>
            </a:r>
            <a:r>
              <a:rPr kumimoji="0" lang="ja-JP" altLang="en-US" sz="1400" b="1" dirty="0">
                <a:solidFill>
                  <a:srgbClr val="FF0000"/>
                </a:solidFill>
                <a:latin typeface="Meiryo UI" panose="020B0604030504040204" pitchFamily="50" charset="-128"/>
                <a:ea typeface="Meiryo UI" panose="020B0604030504040204" pitchFamily="50" charset="-128"/>
              </a:rPr>
              <a:t>個別パート</a:t>
            </a:r>
            <a:r>
              <a:rPr kumimoji="0" lang="en-US" altLang="ja-JP" sz="1400" b="1" dirty="0">
                <a:solidFill>
                  <a:srgbClr val="FF0000"/>
                </a:solidFill>
                <a:latin typeface="Meiryo UI" panose="020B0604030504040204" pitchFamily="50" charset="-128"/>
                <a:ea typeface="Meiryo UI" panose="020B0604030504040204" pitchFamily="50" charset="-128"/>
              </a:rPr>
              <a:t>】</a:t>
            </a:r>
          </a:p>
          <a:p>
            <a:pPr marL="285750" marR="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ja-JP" altLang="en-US" sz="1400" dirty="0">
                <a:solidFill>
                  <a:srgbClr val="FF0000"/>
                </a:solidFill>
                <a:latin typeface="Meiryo UI" panose="020B0604030504040204" pitchFamily="50" charset="-128"/>
                <a:ea typeface="Meiryo UI" panose="020B0604030504040204" pitchFamily="50" charset="-128"/>
              </a:rPr>
              <a:t>本様式（本ファイル）は、機微情報を含む個社の申請内容や計画について、幹事会社及び共同実施者、それぞれ個社ごとにいずれも提出すること。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800100" lvl="1" indent="-34290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ただし、「幹事会社と資本関係があり、機微情報を連携できる」「本応募申請における役割上、該当頁に記載できる内容がない」等の理由により、本様式（本ファイル）について幹事会社と提出を棲み分ける必要がない共同実施者については、本様式末尾にある代替書を提出することにより、本様式の各頁の提出を省略できる。</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800100" lvl="1" indent="-34290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上記の対応が難しい頁がある場合は、必要に応じて事務局に相談すること。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a:p>
            <a:pPr lvl="1"/>
            <a:endParaRPr kumimoji="0" lang="en-US" altLang="ja-JP" sz="1400" dirty="0">
              <a:solidFill>
                <a:srgbClr val="FF0000"/>
              </a:solidFill>
              <a:latin typeface="Meiryo UI" panose="020B0604030504040204" pitchFamily="50" charset="-128"/>
              <a:ea typeface="Meiryo UI" panose="020B0604030504040204" pitchFamily="50" charset="-128"/>
            </a:endParaRPr>
          </a:p>
          <a:p>
            <a:pPr lvl="1"/>
            <a:r>
              <a:rPr kumimoji="0" lang="ja-JP" altLang="en-US" sz="1400" dirty="0">
                <a:solidFill>
                  <a:srgbClr val="FF0000"/>
                </a:solidFill>
                <a:latin typeface="Meiryo UI" panose="020B0604030504040204" pitchFamily="50" charset="-128"/>
                <a:ea typeface="Meiryo UI" panose="020B0604030504040204" pitchFamily="50" charset="-128"/>
              </a:rPr>
              <a:t>（参考）同一頁における各社の記載内容の違いについては、以下の例を参考にすること。</a:t>
            </a:r>
          </a:p>
          <a:p>
            <a:pPr marL="1200150" lvl="2" indent="-28575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例：</a:t>
            </a:r>
            <a:r>
              <a:rPr kumimoji="0" lang="en-US" altLang="ja-JP" sz="1400" dirty="0">
                <a:solidFill>
                  <a:srgbClr val="FF0000"/>
                </a:solidFill>
                <a:latin typeface="Meiryo UI" panose="020B0604030504040204" pitchFamily="50" charset="-128"/>
                <a:ea typeface="Meiryo UI" panose="020B0604030504040204" pitchFamily="50" charset="-128"/>
              </a:rPr>
              <a:t>A</a:t>
            </a:r>
            <a:r>
              <a:rPr kumimoji="0" lang="ja-JP" altLang="en-US" sz="1400" dirty="0">
                <a:solidFill>
                  <a:srgbClr val="FF0000"/>
                </a:solidFill>
                <a:latin typeface="Meiryo UI" panose="020B0604030504040204" pitchFamily="50" charset="-128"/>
                <a:ea typeface="Meiryo UI" panose="020B0604030504040204" pitchFamily="50" charset="-128"/>
              </a:rPr>
              <a:t>社</a:t>
            </a:r>
            <a:r>
              <a:rPr kumimoji="0" lang="en-US" altLang="ja-JP" sz="1400" dirty="0">
                <a:solidFill>
                  <a:srgbClr val="FF0000"/>
                </a:solidFill>
                <a:latin typeface="Meiryo UI" panose="020B0604030504040204" pitchFamily="50" charset="-128"/>
                <a:ea typeface="Meiryo UI" panose="020B0604030504040204" pitchFamily="50" charset="-128"/>
              </a:rPr>
              <a:t>B</a:t>
            </a:r>
            <a:r>
              <a:rPr kumimoji="0" lang="ja-JP" altLang="en-US" sz="1400" dirty="0">
                <a:solidFill>
                  <a:srgbClr val="FF0000"/>
                </a:solidFill>
                <a:latin typeface="Meiryo UI" panose="020B0604030504040204" pitchFamily="50" charset="-128"/>
                <a:ea typeface="Meiryo UI" panose="020B0604030504040204" pitchFamily="50" charset="-128"/>
              </a:rPr>
              <a:t>社が出資する共同事業体がバイオエチレン製造設備を整備し、バイオエチレンを</a:t>
            </a:r>
            <a:r>
              <a:rPr kumimoji="0" lang="en-US" altLang="ja-JP" sz="1400" dirty="0">
                <a:solidFill>
                  <a:srgbClr val="FF0000"/>
                </a:solidFill>
                <a:latin typeface="Meiryo UI" panose="020B0604030504040204" pitchFamily="50" charset="-128"/>
                <a:ea typeface="Meiryo UI" panose="020B0604030504040204" pitchFamily="50" charset="-128"/>
              </a:rPr>
              <a:t>A</a:t>
            </a:r>
            <a:r>
              <a:rPr kumimoji="0" lang="ja-JP" altLang="en-US" sz="1400" dirty="0">
                <a:solidFill>
                  <a:srgbClr val="FF0000"/>
                </a:solidFill>
                <a:latin typeface="Meiryo UI" panose="020B0604030504040204" pitchFamily="50" charset="-128"/>
                <a:ea typeface="Meiryo UI" panose="020B0604030504040204" pitchFamily="50" charset="-128"/>
              </a:rPr>
              <a:t>社、</a:t>
            </a:r>
            <a:r>
              <a:rPr kumimoji="0" lang="en-US" altLang="ja-JP" sz="1400" dirty="0">
                <a:solidFill>
                  <a:srgbClr val="FF0000"/>
                </a:solidFill>
                <a:latin typeface="Meiryo UI" panose="020B0604030504040204" pitchFamily="50" charset="-128"/>
                <a:ea typeface="Meiryo UI" panose="020B0604030504040204" pitchFamily="50" charset="-128"/>
              </a:rPr>
              <a:t>B</a:t>
            </a:r>
            <a:r>
              <a:rPr kumimoji="0" lang="ja-JP" altLang="en-US" sz="1400" dirty="0">
                <a:solidFill>
                  <a:srgbClr val="FF0000"/>
                </a:solidFill>
                <a:latin typeface="Meiryo UI" panose="020B0604030504040204" pitchFamily="50" charset="-128"/>
                <a:ea typeface="Meiryo UI" panose="020B0604030504040204" pitchFamily="50" charset="-128"/>
              </a:rPr>
              <a:t>社に供給する一方、</a:t>
            </a:r>
            <a:r>
              <a:rPr kumimoji="0" lang="en-US" altLang="ja-JP" sz="1400" dirty="0">
                <a:solidFill>
                  <a:srgbClr val="FF0000"/>
                </a:solidFill>
                <a:latin typeface="Meiryo UI" panose="020B0604030504040204" pitchFamily="50" charset="-128"/>
                <a:ea typeface="Meiryo UI" panose="020B0604030504040204" pitchFamily="50" charset="-128"/>
              </a:rPr>
              <a:t>A</a:t>
            </a:r>
            <a:r>
              <a:rPr kumimoji="0" lang="ja-JP" altLang="en-US" sz="1400" dirty="0">
                <a:solidFill>
                  <a:srgbClr val="FF0000"/>
                </a:solidFill>
                <a:latin typeface="Meiryo UI" panose="020B0604030504040204" pitchFamily="50" charset="-128"/>
                <a:ea typeface="Meiryo UI" panose="020B0604030504040204" pitchFamily="50" charset="-128"/>
              </a:rPr>
              <a:t>社、</a:t>
            </a:r>
            <a:r>
              <a:rPr kumimoji="0" lang="en-US" altLang="ja-JP" sz="1400" dirty="0">
                <a:solidFill>
                  <a:srgbClr val="FF0000"/>
                </a:solidFill>
                <a:latin typeface="Meiryo UI" panose="020B0604030504040204" pitchFamily="50" charset="-128"/>
                <a:ea typeface="Meiryo UI" panose="020B0604030504040204" pitchFamily="50" charset="-128"/>
              </a:rPr>
              <a:t>B</a:t>
            </a:r>
            <a:r>
              <a:rPr kumimoji="0" lang="ja-JP" altLang="en-US" sz="1400" dirty="0">
                <a:solidFill>
                  <a:srgbClr val="FF0000"/>
                </a:solidFill>
                <a:latin typeface="Meiryo UI" panose="020B0604030504040204" pitchFamily="50" charset="-128"/>
                <a:ea typeface="Meiryo UI" panose="020B0604030504040204" pitchFamily="50" charset="-128"/>
              </a:rPr>
              <a:t>社がそれぞれの事業領域において異なる誘導品を製造する場合、バイオエチレンの供給に関する情報は共通の内容となるが、各社のグリーン誘導品領域の情報は、各社ごとに異なる内容となる（なお、この場合において、</a:t>
            </a:r>
            <a:r>
              <a:rPr kumimoji="0" lang="en-US" altLang="ja-JP" sz="1400" dirty="0">
                <a:solidFill>
                  <a:srgbClr val="FF0000"/>
                </a:solidFill>
                <a:latin typeface="Meiryo UI" panose="020B0604030504040204" pitchFamily="50" charset="-128"/>
                <a:ea typeface="Meiryo UI" panose="020B0604030504040204" pitchFamily="50" charset="-128"/>
              </a:rPr>
              <a:t>A</a:t>
            </a:r>
            <a:r>
              <a:rPr kumimoji="0" lang="ja-JP" altLang="en-US" sz="1400" dirty="0">
                <a:solidFill>
                  <a:srgbClr val="FF0000"/>
                </a:solidFill>
                <a:latin typeface="Meiryo UI" panose="020B0604030504040204" pitchFamily="50" charset="-128"/>
                <a:ea typeface="Meiryo UI" panose="020B0604030504040204" pitchFamily="50" charset="-128"/>
              </a:rPr>
              <a:t>社の事業採算性は、共同事業体における</a:t>
            </a:r>
            <a:r>
              <a:rPr kumimoji="0" lang="en-US" altLang="ja-JP" sz="1400" dirty="0">
                <a:solidFill>
                  <a:srgbClr val="FF0000"/>
                </a:solidFill>
                <a:latin typeface="Meiryo UI" panose="020B0604030504040204" pitchFamily="50" charset="-128"/>
                <a:ea typeface="Meiryo UI" panose="020B0604030504040204" pitchFamily="50" charset="-128"/>
              </a:rPr>
              <a:t>A</a:t>
            </a:r>
            <a:r>
              <a:rPr kumimoji="0" lang="ja-JP" altLang="en-US" sz="1400" dirty="0">
                <a:solidFill>
                  <a:srgbClr val="FF0000"/>
                </a:solidFill>
                <a:latin typeface="Meiryo UI" panose="020B0604030504040204" pitchFamily="50" charset="-128"/>
                <a:ea typeface="Meiryo UI" panose="020B0604030504040204" pitchFamily="50" charset="-128"/>
              </a:rPr>
              <a:t>社負担分を含め計算すること）。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628023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ee4pContent3">
            <a:extLst>
              <a:ext uri="{FF2B5EF4-FFF2-40B4-BE49-F238E27FC236}">
                <a16:creationId xmlns:a16="http://schemas.microsoft.com/office/drawing/2014/main" id="{3D8FEA42-F236-4785-AEA3-877E079652FC}"/>
              </a:ext>
            </a:extLst>
          </p:cNvPr>
          <p:cNvSpPr txBox="1"/>
          <p:nvPr/>
        </p:nvSpPr>
        <p:spPr>
          <a:xfrm>
            <a:off x="6266886" y="2141412"/>
            <a:ext cx="5742000" cy="3098573"/>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全社事業ポートフォリオにおける本事業への人材・設備・資金</a:t>
            </a:r>
            <a:br>
              <a:rPr kumimoji="1" lang="en-US" altLang="ja-JP" sz="1400">
                <a:latin typeface="Meiryo UI" panose="020B0604030504040204" pitchFamily="50" charset="-128"/>
                <a:ea typeface="Meiryo UI" panose="020B0604030504040204" pitchFamily="50" charset="-128"/>
              </a:rPr>
            </a:br>
            <a:r>
              <a:rPr kumimoji="1" lang="ja-JP" altLang="en-US" sz="1400">
                <a:latin typeface="Meiryo UI" panose="020B0604030504040204" pitchFamily="50" charset="-128"/>
                <a:ea typeface="Meiryo UI" panose="020B0604030504040204" pitchFamily="50" charset="-128"/>
              </a:rPr>
              <a:t>の投入方針</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中長期的な企業価値向上に向けた事業ポートフォリオの中で、本事業への経営資源配分をどのように位置づけ、統合報告等で示しているか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どのような人材を採用または配置転換により何名程度確保するか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既存・新規の設備・土地をどのように確保・活用するか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国費負担以外で、何に対してどの程度の資金を投じる予定か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lvl="1">
              <a:buSzPct val="100000"/>
            </a:pPr>
            <a:r>
              <a:rPr kumimoji="1" lang="ja-JP" altLang="en-US" sz="1400">
                <a:latin typeface="Meiryo UI" panose="020B0604030504040204" pitchFamily="50" charset="-128"/>
                <a:ea typeface="Meiryo UI" panose="020B0604030504040204" pitchFamily="50" charset="-128"/>
              </a:rPr>
              <a:t>機動的な経営資源投入、実施体制の柔軟性確保</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事業の進捗や環境変化を踏まえ、事業体制や手法等の見直し、追加的な資源投入等を行う準備・体制（現場への権限委譲等）があるか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社内や部門内の経営資源に拘らず、目標達成に必要であれば、躊躇なく外部リソースを活用する用意があるか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0507C926-1F87-E12C-63F6-C23FBBD7EB7B}"/>
              </a:ext>
            </a:extLst>
          </p:cNvPr>
          <p:cNvGrpSpPr/>
          <p:nvPr/>
        </p:nvGrpSpPr>
        <p:grpSpPr>
          <a:xfrm>
            <a:off x="6269999" y="1618014"/>
            <a:ext cx="5742000" cy="288000"/>
            <a:chOff x="156000" y="1879963"/>
            <a:chExt cx="5760000" cy="288000"/>
          </a:xfrm>
        </p:grpSpPr>
        <p:sp>
          <p:nvSpPr>
            <p:cNvPr id="8" name="正方形/長方形 7">
              <a:extLst>
                <a:ext uri="{FF2B5EF4-FFF2-40B4-BE49-F238E27FC236}">
                  <a16:creationId xmlns:a16="http://schemas.microsoft.com/office/drawing/2014/main" id="{F3E2D706-7CFB-A804-ED87-DDCD623108C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経営資源の投入方針</a:t>
              </a:r>
            </a:p>
          </p:txBody>
        </p:sp>
        <p:cxnSp>
          <p:nvCxnSpPr>
            <p:cNvPr id="9" name="直線コネクタ 8">
              <a:extLst>
                <a:ext uri="{FF2B5EF4-FFF2-40B4-BE49-F238E27FC236}">
                  <a16:creationId xmlns:a16="http://schemas.microsoft.com/office/drawing/2014/main" id="{EB7E02E3-398C-DAA0-6FF4-EFE37014345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 name="Title 1">
            <a:extLst>
              <a:ext uri="{FF2B5EF4-FFF2-40B4-BE49-F238E27FC236}">
                <a16:creationId xmlns:a16="http://schemas.microsoft.com/office/drawing/2014/main" id="{5E19C6CF-C035-2B25-AD7A-0B04EF02815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 xxx</a:t>
            </a:r>
            <a:r>
              <a:rPr lang="ja-JP" altLang="en-US" sz="2000">
                <a:solidFill>
                  <a:schemeClr val="tx1">
                    <a:lumMod val="50000"/>
                    <a:lumOff val="50000"/>
                  </a:schemeClr>
                </a:solidFill>
              </a:rPr>
              <a:t>株式会社｜ （</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11" name="Title 1">
            <a:extLst>
              <a:ext uri="{FF2B5EF4-FFF2-40B4-BE49-F238E27FC236}">
                <a16:creationId xmlns:a16="http://schemas.microsoft.com/office/drawing/2014/main" id="{F27148F9-5680-D87C-4200-52814F49239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に取り組むことで、間接補助事業の円滑な推進と目標達成を目指す</a:t>
            </a:r>
            <a:endParaRPr kumimoji="1" lang="en-US" altLang="ja-JP">
              <a:solidFill>
                <a:srgbClr val="FF0000"/>
              </a:solidFill>
            </a:endParaRPr>
          </a:p>
        </p:txBody>
      </p:sp>
      <p:cxnSp>
        <p:nvCxnSpPr>
          <p:cNvPr id="12" name="直線コネクタ 11">
            <a:extLst>
              <a:ext uri="{FF2B5EF4-FFF2-40B4-BE49-F238E27FC236}">
                <a16:creationId xmlns:a16="http://schemas.microsoft.com/office/drawing/2014/main" id="{13DAD8DD-BC3F-9454-63E6-9C0CC098C9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1B06CB65-D1EB-7083-377D-802EBDF5D5E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 name="ee4pContent3">
            <a:extLst>
              <a:ext uri="{FF2B5EF4-FFF2-40B4-BE49-F238E27FC236}">
                <a16:creationId xmlns:a16="http://schemas.microsoft.com/office/drawing/2014/main" id="{3D8FEA42-F236-4785-AEA3-877E079652FC}"/>
              </a:ext>
            </a:extLst>
          </p:cNvPr>
          <p:cNvSpPr txBox="1"/>
          <p:nvPr/>
        </p:nvSpPr>
        <p:spPr>
          <a:xfrm>
            <a:off x="180001" y="2045696"/>
            <a:ext cx="5702400" cy="4120604"/>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経営者のリーダーシップ</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カーボンニュートラルに関わる産業構造変革の仮説や自社の事業構造転換の方針を社内外に示し、その中に当該事業を位置づけるか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経営者が、社内外の幅広いステークホルダーに対して、当該事業の重要性をメッセージとして発信するか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a:latin typeface="Meiryo UI" panose="020B0604030504040204" pitchFamily="50" charset="-128"/>
              <a:ea typeface="Meiryo UI" panose="020B0604030504040204" pitchFamily="50" charset="-128"/>
            </a:endParaRPr>
          </a:p>
          <a:p>
            <a:pPr marL="358775" lvl="2" indent="-179388">
              <a:buSzPct val="100000"/>
              <a:buFont typeface="Arial" panose="020B0604020202020204" pitchFamily="34" charset="0"/>
              <a:buChar char="•"/>
            </a:pPr>
            <a:r>
              <a:rPr kumimoji="1" lang="ja-JP" altLang="en-US" sz="1400">
                <a:latin typeface="Meiryo UI" panose="020B0604030504040204" pitchFamily="50" charset="-128"/>
                <a:ea typeface="Meiryo UI" panose="020B0604030504040204" pitchFamily="50" charset="-128"/>
              </a:rPr>
              <a:t>事業のモニタリング・管理</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経営層が定期的に事業進捗を把握するための仕組みを構築しているか、経営層の時間の内どの程度を当該業務に充当するか</a:t>
            </a:r>
            <a:endParaRPr lang="en-US" altLang="ja-JP" sz="16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経営層が、事業の進め方・内容に対して適切なタイミングで指示を出すか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事業の進捗を判断するにあたり、社内外から幅広い意見を取り入れるか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生産開始、市場導入の実施を判断するために、どのような</a:t>
            </a:r>
            <a:r>
              <a:rPr kumimoji="1" lang="en-US" altLang="ja-JP" sz="1400">
                <a:latin typeface="Meiryo UI" panose="020B0604030504040204" pitchFamily="50" charset="-128"/>
                <a:ea typeface="Meiryo UI" panose="020B0604030504040204" pitchFamily="50" charset="-128"/>
              </a:rPr>
              <a:t>KPI</a:t>
            </a:r>
            <a:r>
              <a:rPr kumimoji="1" lang="ja-JP" altLang="en-US" sz="1400">
                <a:latin typeface="Meiryo UI" panose="020B0604030504040204" pitchFamily="50" charset="-128"/>
                <a:ea typeface="Meiryo UI" panose="020B0604030504040204" pitchFamily="50" charset="-128"/>
              </a:rPr>
              <a:t>・条件を予め設定しておくか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grpSp>
        <p:nvGrpSpPr>
          <p:cNvPr id="10" name="グループ化 9">
            <a:extLst>
              <a:ext uri="{FF2B5EF4-FFF2-40B4-BE49-F238E27FC236}">
                <a16:creationId xmlns:a16="http://schemas.microsoft.com/office/drawing/2014/main" id="{575F189A-5B87-F958-FB78-FEFFB2E39BFF}"/>
              </a:ext>
            </a:extLst>
          </p:cNvPr>
          <p:cNvGrpSpPr/>
          <p:nvPr/>
        </p:nvGrpSpPr>
        <p:grpSpPr>
          <a:xfrm>
            <a:off x="180000" y="1618014"/>
            <a:ext cx="5702400" cy="288000"/>
            <a:chOff x="156000" y="1879963"/>
            <a:chExt cx="5760000" cy="288000"/>
          </a:xfrm>
        </p:grpSpPr>
        <p:sp>
          <p:nvSpPr>
            <p:cNvPr id="14" name="正方形/長方形 13">
              <a:extLst>
                <a:ext uri="{FF2B5EF4-FFF2-40B4-BE49-F238E27FC236}">
                  <a16:creationId xmlns:a16="http://schemas.microsoft.com/office/drawing/2014/main" id="{228EA51C-C676-67DC-86B8-8C1C7D81E0A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経営者等による具体的な施策・活動方針</a:t>
              </a:r>
            </a:p>
          </p:txBody>
        </p:sp>
        <p:cxnSp>
          <p:nvCxnSpPr>
            <p:cNvPr id="15" name="直線コネクタ 14">
              <a:extLst>
                <a:ext uri="{FF2B5EF4-FFF2-40B4-BE49-F238E27FC236}">
                  <a16:creationId xmlns:a16="http://schemas.microsoft.com/office/drawing/2014/main" id="{1EBA22B3-FFF0-BAC6-227D-BD03C653A84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3" name="正方形/長方形 22">
            <a:extLst>
              <a:ext uri="{FF2B5EF4-FFF2-40B4-BE49-F238E27FC236}">
                <a16:creationId xmlns:a16="http://schemas.microsoft.com/office/drawing/2014/main" id="{D4CAE328-DFCA-37C5-BE7E-C9BD6DA009EA}"/>
              </a:ext>
            </a:extLst>
          </p:cNvPr>
          <p:cNvSpPr/>
          <p:nvPr/>
        </p:nvSpPr>
        <p:spPr>
          <a:xfrm>
            <a:off x="1948353" y="2493320"/>
            <a:ext cx="7868093" cy="251552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間接補助事業の円滑な推進・目標達成に向けた取組</a:t>
            </a:r>
            <a:br>
              <a:rPr lang="en-US" altLang="ja-JP" sz="1400">
                <a:solidFill>
                  <a:srgbClr val="FF0000"/>
                </a:solidFill>
                <a:highlight>
                  <a:srgbClr val="FFFF00"/>
                </a:highlight>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→「経営者等による具体的な施策・活動方針」と「経営資源の投入方針」を必ず記載すること。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そのうえで、具体的な取組内容を記載すること。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（ここで示した取組内容はあくまで例示であり、個社の事情に即して、記載内容を整理すること。）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8A7E2CD0-3123-23A6-4881-712F564EE1B9}"/>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13043980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ee4pContent3">
            <a:extLst>
              <a:ext uri="{FF2B5EF4-FFF2-40B4-BE49-F238E27FC236}">
                <a16:creationId xmlns:a16="http://schemas.microsoft.com/office/drawing/2014/main" id="{3D8FEA42-F236-4785-AEA3-877E079652FC}"/>
              </a:ext>
            </a:extLst>
          </p:cNvPr>
          <p:cNvSpPr txBox="1"/>
          <p:nvPr/>
        </p:nvSpPr>
        <p:spPr>
          <a:xfrm>
            <a:off x="197689" y="2251469"/>
            <a:ext cx="5166311" cy="939959"/>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lang="ja-JP" altLang="en-US" sz="1400">
                <a:latin typeface="Meiryo UI" panose="020B0604030504040204" pitchFamily="50" charset="-128"/>
                <a:ea typeface="Meiryo UI" panose="020B0604030504040204" pitchFamily="50" charset="-128"/>
              </a:rPr>
              <a:t>経営層が交代する場合にも事業が継続して実施されるよう、後継者の育成・選別等の際に当該事業を関連づける等、着実な引き継ぎを行うか</a:t>
            </a:r>
            <a:endParaRPr lang="en-US" altLang="ja-JP" sz="1400">
              <a:latin typeface="Meiryo UI" panose="020B0604030504040204" pitchFamily="50" charset="-128"/>
              <a:ea typeface="Meiryo UI" panose="020B0604030504040204" pitchFamily="50" charset="-128"/>
            </a:endParaRPr>
          </a:p>
          <a:p>
            <a:pPr lvl="1">
              <a:buSzPct val="100000"/>
            </a:pPr>
            <a:r>
              <a:rPr lang="en-US" altLang="ja-JP" sz="1400">
                <a:latin typeface="Meiryo UI" panose="020B0604030504040204" pitchFamily="50" charset="-128"/>
                <a:ea typeface="Meiryo UI" panose="020B0604030504040204" pitchFamily="50" charset="-128"/>
              </a:rPr>
              <a:t>xxx</a:t>
            </a:r>
          </a:p>
        </p:txBody>
      </p:sp>
      <p:grpSp>
        <p:nvGrpSpPr>
          <p:cNvPr id="11" name="グループ化 10">
            <a:extLst>
              <a:ext uri="{FF2B5EF4-FFF2-40B4-BE49-F238E27FC236}">
                <a16:creationId xmlns:a16="http://schemas.microsoft.com/office/drawing/2014/main" id="{EE9B264E-BC08-2DA8-CA41-485A977F9B16}"/>
              </a:ext>
            </a:extLst>
          </p:cNvPr>
          <p:cNvGrpSpPr/>
          <p:nvPr/>
        </p:nvGrpSpPr>
        <p:grpSpPr>
          <a:xfrm>
            <a:off x="180000" y="1825102"/>
            <a:ext cx="5184000" cy="288000"/>
            <a:chOff x="156000" y="1879963"/>
            <a:chExt cx="5760000" cy="288000"/>
          </a:xfrm>
        </p:grpSpPr>
        <p:sp>
          <p:nvSpPr>
            <p:cNvPr id="12" name="正方形/長方形 11">
              <a:extLst>
                <a:ext uri="{FF2B5EF4-FFF2-40B4-BE49-F238E27FC236}">
                  <a16:creationId xmlns:a16="http://schemas.microsoft.com/office/drawing/2014/main" id="{0976ABA0-22E1-8A2E-2954-8BD32D2BC5F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例：事業の継続性確保の取組</a:t>
              </a:r>
            </a:p>
          </p:txBody>
        </p:sp>
        <p:cxnSp>
          <p:nvCxnSpPr>
            <p:cNvPr id="13" name="直線コネクタ 12">
              <a:extLst>
                <a:ext uri="{FF2B5EF4-FFF2-40B4-BE49-F238E27FC236}">
                  <a16:creationId xmlns:a16="http://schemas.microsoft.com/office/drawing/2014/main" id="{EBCF88C8-9AE1-A17F-EC09-9AAE61C8F40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5192CCD1-E8B1-EF71-D4F6-4D3D81CAF0E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xxx</a:t>
            </a:r>
            <a:r>
              <a:rPr lang="ja-JP" altLang="en-US" sz="2000">
                <a:solidFill>
                  <a:schemeClr val="tx1">
                    <a:lumMod val="50000"/>
                    <a:lumOff val="50000"/>
                  </a:schemeClr>
                </a:solidFill>
              </a:rPr>
              <a:t>株式会社｜（</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16" name="Title 1">
            <a:extLst>
              <a:ext uri="{FF2B5EF4-FFF2-40B4-BE49-F238E27FC236}">
                <a16:creationId xmlns:a16="http://schemas.microsoft.com/office/drawing/2014/main" id="{69395A97-7F49-6ADD-7F44-8626E875E9F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に取り組むことで、間接補助事業の継続性を確保する</a:t>
            </a:r>
            <a:endParaRPr kumimoji="1" lang="en-US" altLang="ja-JP">
              <a:solidFill>
                <a:srgbClr val="FF0000"/>
              </a:solidFill>
            </a:endParaRPr>
          </a:p>
        </p:txBody>
      </p:sp>
      <p:cxnSp>
        <p:nvCxnSpPr>
          <p:cNvPr id="17" name="直線コネクタ 16">
            <a:extLst>
              <a:ext uri="{FF2B5EF4-FFF2-40B4-BE49-F238E27FC236}">
                <a16:creationId xmlns:a16="http://schemas.microsoft.com/office/drawing/2014/main" id="{6EA4884A-50F7-D821-F818-6D887EDB435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DE349B65-E790-FB8A-E253-FF5931450FC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2" name="正方形/長方形 21">
            <a:extLst>
              <a:ext uri="{FF2B5EF4-FFF2-40B4-BE49-F238E27FC236}">
                <a16:creationId xmlns:a16="http://schemas.microsoft.com/office/drawing/2014/main" id="{2CB14F80-7733-7447-1DF2-F05BBBFA12FA}"/>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間接補助事業の継続性確保に向けた取組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A5A3BE9D-8AAB-BDAA-DD8A-56BC4D7906BB}"/>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1049697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ee4pContent3">
            <a:extLst>
              <a:ext uri="{FF2B5EF4-FFF2-40B4-BE49-F238E27FC236}">
                <a16:creationId xmlns:a16="http://schemas.microsoft.com/office/drawing/2014/main" id="{3D8FEA42-F236-4785-AEA3-877E079652FC}"/>
              </a:ext>
            </a:extLst>
          </p:cNvPr>
          <p:cNvSpPr txBox="1"/>
          <p:nvPr/>
        </p:nvSpPr>
        <p:spPr>
          <a:xfrm>
            <a:off x="6239438" y="1952815"/>
            <a:ext cx="5184000" cy="462496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中長期的な企業価値向上に関する情報開示</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全社的な経営戦略を示す株主・</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家に</a:t>
            </a:r>
            <a:r>
              <a:rPr lang="ja-JP" altLang="en-US" sz="1400">
                <a:latin typeface="Meiryo UI" panose="020B0604030504040204" pitchFamily="50" charset="-128"/>
                <a:ea typeface="Meiryo UI" panose="020B0604030504040204" pitchFamily="50" charset="-128"/>
              </a:rPr>
              <a:t>統合報告書等において、どのように事業戦略・計画を明示的に位置づけるか</a:t>
            </a:r>
            <a:endParaRPr kumimoji="1"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採択された場合、本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の概要や事業の効果（社会的価値等）をリリースや</a:t>
            </a:r>
            <a:r>
              <a:rPr lang="en-US" altLang="ja-JP" sz="1400">
                <a:latin typeface="Meiryo UI" panose="020B0604030504040204" pitchFamily="50" charset="-128"/>
                <a:ea typeface="Meiryo UI" panose="020B0604030504040204" pitchFamily="50" charset="-128"/>
              </a:rPr>
              <a:t>IR</a:t>
            </a:r>
            <a:r>
              <a:rPr lang="ja-JP" altLang="en-US" sz="1400">
                <a:latin typeface="Meiryo UI" panose="020B0604030504040204" pitchFamily="50" charset="-128"/>
                <a:ea typeface="Meiryo UI" panose="020B0604030504040204" pitchFamily="50" charset="-128"/>
              </a:rPr>
              <a:t>等でどのように幅広く継続的に発信するか</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xxx</a:t>
            </a:r>
          </a:p>
          <a:p>
            <a:pPr lvl="2">
              <a:buSzPct val="100000"/>
            </a:pPr>
            <a:endParaRPr lang="en-US" altLang="ja-JP" sz="1400">
              <a:latin typeface="Meiryo UI" panose="020B0604030504040204" pitchFamily="50" charset="-128"/>
              <a:ea typeface="Meiryo UI" panose="020B0604030504040204" pitchFamily="50" charset="-128"/>
            </a:endParaRPr>
          </a:p>
          <a:p>
            <a:pPr marL="432000" lvl="2" indent="0">
              <a:buSzPct val="100000"/>
              <a:buNone/>
            </a:pPr>
            <a:endParaRPr kumimoji="1" lang="en-US" altLang="ja-JP" sz="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企業価値向上とステークホルダーとの対話</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事業戦略・計画を経営戦略に位置づけ、どのように持続的な企業価値向上につなげていくか、株主・投資家にどのような財務指標を重視し、目標として位置づけているか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当該財務指標の向上が必要と思われる場合、投資家の期待値を上げ、改善するためにどのような方策をとるのか</a:t>
            </a:r>
            <a:endParaRPr kumimoji="1"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事業の見通しや中長期的な企業価値への貢献、リスク等について、株主・投資家や金融機関、取引先、従業員等のステークホルダーとどのように対話するか</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xxx</a:t>
            </a:r>
          </a:p>
          <a:p>
            <a:pPr marL="447675" indent="-447675">
              <a:buNone/>
              <a:defRPr/>
            </a:pPr>
            <a:endParaRPr kumimoji="1" lang="en-US" altLang="ja-JP" sz="9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38" name="ee4pContent3">
            <a:extLst>
              <a:ext uri="{FF2B5EF4-FFF2-40B4-BE49-F238E27FC236}">
                <a16:creationId xmlns:a16="http://schemas.microsoft.com/office/drawing/2014/main" id="{3D8FEA42-F236-4785-AEA3-877E079652FC}"/>
              </a:ext>
            </a:extLst>
          </p:cNvPr>
          <p:cNvSpPr txBox="1"/>
          <p:nvPr/>
        </p:nvSpPr>
        <p:spPr>
          <a:xfrm>
            <a:off x="763624" y="1952815"/>
            <a:ext cx="5184000"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カーボンニュートラルに向けた全社戦略</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当該分野の範囲を超えたカーボンニュートラルに向けた取組又はイノベーション推進体制整備等について全社戦略を策定しているか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108000" lvl="1" indent="0">
              <a:buSzPct val="100000"/>
              <a:buNone/>
            </a:pPr>
            <a:endParaRPr kumimoji="1" lang="en-US" altLang="ja-JP" sz="1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経営戦略への位置づけ、事業戦略・事業計画の決議・変更</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2050</a:t>
            </a:r>
            <a:r>
              <a:rPr kumimoji="1" lang="ja-JP" altLang="en-US" sz="1400">
                <a:latin typeface="Meiryo UI" panose="020B0604030504040204" pitchFamily="50" charset="-128"/>
                <a:ea typeface="Meiryo UI" panose="020B0604030504040204" pitchFamily="50" charset="-128"/>
              </a:rPr>
              <a:t>年カーボンニュートラルの実現に向けて、本</a:t>
            </a:r>
            <a:r>
              <a:rPr kumimoji="1" lang="zh-TW" altLang="en-US" sz="1400">
                <a:latin typeface="Meiryo UI" panose="020B0604030504040204" pitchFamily="50" charset="-128"/>
                <a:ea typeface="Meiryo UI" panose="020B0604030504040204" pitchFamily="50" charset="-128"/>
              </a:rPr>
              <a:t>事業</a:t>
            </a:r>
            <a:r>
              <a:rPr kumimoji="1" lang="ja-JP" altLang="en-US" sz="1400">
                <a:latin typeface="Meiryo UI" panose="020B0604030504040204" pitchFamily="50" charset="-128"/>
                <a:ea typeface="Meiryo UI" panose="020B0604030504040204" pitchFamily="50" charset="-128"/>
              </a:rPr>
              <a:t>に関連する事業戦略又は計画を明確に経営戦略に位置づけ、取締役会で意思決定しているか。その内容を社内の関連部署に広く周知するか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事業の進捗状況や課題を取締役会等でモニタリングし、事業環境の変化等に応じて見直しを行うか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上記で決議された事業戦略・計画において、本事業が不可欠な要素として、優先度高く位置づけられるか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lang="en-US" altLang="ja-JP" sz="16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コーポレートガバナンスとの関連付け</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上記の経営戦略や事業戦略・計画が目指す成果を取締役の選任、評価、報酬等に反映させる仕組みがあるか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grpSp>
        <p:nvGrpSpPr>
          <p:cNvPr id="4" name="グループ化 3">
            <a:extLst>
              <a:ext uri="{FF2B5EF4-FFF2-40B4-BE49-F238E27FC236}">
                <a16:creationId xmlns:a16="http://schemas.microsoft.com/office/drawing/2014/main" id="{B425B3F6-323B-E752-92E5-1CAF2426A4A5}"/>
              </a:ext>
            </a:extLst>
          </p:cNvPr>
          <p:cNvGrpSpPr/>
          <p:nvPr/>
        </p:nvGrpSpPr>
        <p:grpSpPr>
          <a:xfrm>
            <a:off x="765598" y="1542581"/>
            <a:ext cx="5184000" cy="288000"/>
            <a:chOff x="156000" y="1879963"/>
            <a:chExt cx="5760000" cy="288000"/>
          </a:xfrm>
        </p:grpSpPr>
        <p:sp>
          <p:nvSpPr>
            <p:cNvPr id="7" name="正方形/長方形 6">
              <a:extLst>
                <a:ext uri="{FF2B5EF4-FFF2-40B4-BE49-F238E27FC236}">
                  <a16:creationId xmlns:a16="http://schemas.microsoft.com/office/drawing/2014/main" id="{CE01136F-18FB-465A-C0BB-9E1CCE4E7E8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（例１）取締役会等コーポレート・ガバナンスとの関係</a:t>
              </a:r>
            </a:p>
          </p:txBody>
        </p:sp>
        <p:cxnSp>
          <p:nvCxnSpPr>
            <p:cNvPr id="8" name="直線コネクタ 7">
              <a:extLst>
                <a:ext uri="{FF2B5EF4-FFF2-40B4-BE49-F238E27FC236}">
                  <a16:creationId xmlns:a16="http://schemas.microsoft.com/office/drawing/2014/main" id="{8D5E4920-165A-7ABD-2585-3F6BC870D51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 name="グループ化 8">
            <a:extLst>
              <a:ext uri="{FF2B5EF4-FFF2-40B4-BE49-F238E27FC236}">
                <a16:creationId xmlns:a16="http://schemas.microsoft.com/office/drawing/2014/main" id="{E22C8A72-9A64-460B-A9A4-223D212E47A5}"/>
              </a:ext>
            </a:extLst>
          </p:cNvPr>
          <p:cNvGrpSpPr/>
          <p:nvPr/>
        </p:nvGrpSpPr>
        <p:grpSpPr>
          <a:xfrm>
            <a:off x="6239438" y="1542581"/>
            <a:ext cx="5184000" cy="288000"/>
            <a:chOff x="156000" y="1879963"/>
            <a:chExt cx="5760000" cy="288000"/>
          </a:xfrm>
        </p:grpSpPr>
        <p:sp>
          <p:nvSpPr>
            <p:cNvPr id="10" name="正方形/長方形 9">
              <a:extLst>
                <a:ext uri="{FF2B5EF4-FFF2-40B4-BE49-F238E27FC236}">
                  <a16:creationId xmlns:a16="http://schemas.microsoft.com/office/drawing/2014/main" id="{ADA4F40A-8ADC-954C-041E-67B4823C125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（例２）ステークホルダーとの対話、情報開示</a:t>
              </a:r>
            </a:p>
          </p:txBody>
        </p:sp>
        <p:cxnSp>
          <p:nvCxnSpPr>
            <p:cNvPr id="11" name="直線コネクタ 10">
              <a:extLst>
                <a:ext uri="{FF2B5EF4-FFF2-40B4-BE49-F238E27FC236}">
                  <a16:creationId xmlns:a16="http://schemas.microsoft.com/office/drawing/2014/main" id="{512324EC-DA17-FC8F-2790-60F636E051C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 name="Title 1">
            <a:extLst>
              <a:ext uri="{FF2B5EF4-FFF2-40B4-BE49-F238E27FC236}">
                <a16:creationId xmlns:a16="http://schemas.microsoft.com/office/drawing/2014/main" id="{8DAD6981-E16A-90A9-2B93-4A6EF79527E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xxx</a:t>
            </a:r>
            <a:r>
              <a:rPr lang="ja-JP" altLang="en-US" sz="2000">
                <a:solidFill>
                  <a:schemeClr val="tx1">
                    <a:lumMod val="50000"/>
                    <a:lumOff val="50000"/>
                  </a:schemeClr>
                </a:solidFill>
              </a:rPr>
              <a:t>株式会社｜（</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3" name="Title 1">
            <a:extLst>
              <a:ext uri="{FF2B5EF4-FFF2-40B4-BE49-F238E27FC236}">
                <a16:creationId xmlns:a16="http://schemas.microsoft.com/office/drawing/2014/main" id="{791E0911-91F3-0D2F-15BC-D8442E115632}"/>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に取り組むことで、中長期的な企業価値向上とステークホルダーとの対話を推進</a:t>
            </a:r>
            <a:endParaRPr kumimoji="1" lang="en-US" altLang="ja-JP">
              <a:solidFill>
                <a:srgbClr val="FF0000"/>
              </a:solidFill>
            </a:endParaRPr>
          </a:p>
        </p:txBody>
      </p:sp>
      <p:cxnSp>
        <p:nvCxnSpPr>
          <p:cNvPr id="14" name="直線コネクタ 13">
            <a:extLst>
              <a:ext uri="{FF2B5EF4-FFF2-40B4-BE49-F238E27FC236}">
                <a16:creationId xmlns:a16="http://schemas.microsoft.com/office/drawing/2014/main" id="{F6F159E4-0C5E-3039-684A-C277A8C1D63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0A826B84-D469-D01C-EC3A-E8B7FE7490E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7F4BBD01-D140-9963-B1A6-20EF1CCD2306}"/>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中長期的な企業価値向上に向けた取組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A4979EE7-9327-D004-226B-2F26B431CD31}"/>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230021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689EF-4843-9FC7-EA27-5E991B8608EA}"/>
            </a:ext>
          </a:extLst>
        </p:cNvPr>
        <p:cNvGrpSpPr/>
        <p:nvPr/>
      </p:nvGrpSpPr>
      <p:grpSpPr>
        <a:xfrm>
          <a:off x="0" y="0"/>
          <a:ext cx="0" cy="0"/>
          <a:chOff x="0" y="0"/>
          <a:chExt cx="0" cy="0"/>
        </a:xfrm>
      </p:grpSpPr>
      <p:graphicFrame>
        <p:nvGraphicFramePr>
          <p:cNvPr id="31" name="think-cell data - do not delete" hidden="1">
            <a:extLst>
              <a:ext uri="{FF2B5EF4-FFF2-40B4-BE49-F238E27FC236}">
                <a16:creationId xmlns:a16="http://schemas.microsoft.com/office/drawing/2014/main" id="{7638943F-9CBD-C1FA-784F-7856427BA36C}"/>
              </a:ext>
            </a:extLst>
          </p:cNvPr>
          <p:cNvGraphicFramePr>
            <a:graphicFrameLocks/>
          </p:cNvGraphicFramePr>
          <p:nvPr>
            <p:custDataLst>
              <p:tags r:id="rId1"/>
            </p:custDataLst>
            <p:extLst>
              <p:ext uri="{D42A27DB-BD31-4B8C-83A1-F6EECF244321}">
                <p14:modId xmlns:p14="http://schemas.microsoft.com/office/powerpoint/2010/main" val="25642548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93" imgH="689" progId="TCLayout.ActiveDocument.1">
                  <p:embed/>
                </p:oleObj>
              </mc:Choice>
              <mc:Fallback>
                <p:oleObj name="think-cellスライド" r:id="rId3" imgW="693" imgH="689" progId="TCLayout.ActiveDocument.1">
                  <p:embed/>
                  <p:pic>
                    <p:nvPicPr>
                      <p:cNvPr id="31" name="think-cell data - do not delete" hidden="1">
                        <a:extLst>
                          <a:ext uri="{FF2B5EF4-FFF2-40B4-BE49-F238E27FC236}">
                            <a16:creationId xmlns:a16="http://schemas.microsoft.com/office/drawing/2014/main" id="{7638943F-9CBD-C1FA-784F-7856427BA36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Title 1">
            <a:extLst>
              <a:ext uri="{FF2B5EF4-FFF2-40B4-BE49-F238E27FC236}">
                <a16:creationId xmlns:a16="http://schemas.microsoft.com/office/drawing/2014/main" id="{5BA412BA-35CE-B0D8-04AB-86C7EA764CC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ⅰ</a:t>
            </a:r>
            <a:r>
              <a:rPr lang="ja-JP" altLang="en-US" sz="2000">
                <a:solidFill>
                  <a:schemeClr val="tx1">
                    <a:lumMod val="50000"/>
                    <a:lumOff val="50000"/>
                  </a:schemeClr>
                </a:solidFill>
              </a:rPr>
              <a:t>）（</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5" name="正方形/長方形 14">
            <a:extLst>
              <a:ext uri="{FF2B5EF4-FFF2-40B4-BE49-F238E27FC236}">
                <a16:creationId xmlns:a16="http://schemas.microsoft.com/office/drawing/2014/main" id="{7FEF039B-F01B-EA72-3C85-23FFA62B112F}"/>
              </a:ext>
            </a:extLst>
          </p:cNvPr>
          <p:cNvSpPr/>
          <p:nvPr/>
        </p:nvSpPr>
        <p:spPr>
          <a:xfrm>
            <a:off x="9918700" y="85758"/>
            <a:ext cx="2187579"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必須項目（代替手段）</a:t>
            </a:r>
          </a:p>
        </p:txBody>
      </p:sp>
      <p:grpSp>
        <p:nvGrpSpPr>
          <p:cNvPr id="5" name="グループ化 4">
            <a:extLst>
              <a:ext uri="{FF2B5EF4-FFF2-40B4-BE49-F238E27FC236}">
                <a16:creationId xmlns:a16="http://schemas.microsoft.com/office/drawing/2014/main" id="{C9A85E23-8FC0-4DB9-862C-8444B7EA87A2}"/>
              </a:ext>
            </a:extLst>
          </p:cNvPr>
          <p:cNvGrpSpPr/>
          <p:nvPr/>
        </p:nvGrpSpPr>
        <p:grpSpPr>
          <a:xfrm>
            <a:off x="717613" y="1095482"/>
            <a:ext cx="10862746" cy="4667037"/>
            <a:chOff x="717613" y="1095482"/>
            <a:chExt cx="10862746" cy="4667037"/>
          </a:xfrm>
        </p:grpSpPr>
        <p:pic>
          <p:nvPicPr>
            <p:cNvPr id="3" name="図 2" descr="図形&#10;&#10;AI によって生成されたコンテンツは間違っている可能性があります。">
              <a:extLst>
                <a:ext uri="{FF2B5EF4-FFF2-40B4-BE49-F238E27FC236}">
                  <a16:creationId xmlns:a16="http://schemas.microsoft.com/office/drawing/2014/main" id="{02A6AF23-E5ED-625A-FDDF-4E17C9390C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7613" y="3712026"/>
              <a:ext cx="10756774" cy="2050493"/>
            </a:xfrm>
            <a:prstGeom prst="rect">
              <a:avLst/>
            </a:prstGeom>
          </p:spPr>
        </p:pic>
        <p:pic>
          <p:nvPicPr>
            <p:cNvPr id="2" name="図 1" descr="図形&#10;&#10;AI によって生成されたコンテンツは間違っている可能性があります。">
              <a:extLst>
                <a:ext uri="{FF2B5EF4-FFF2-40B4-BE49-F238E27FC236}">
                  <a16:creationId xmlns:a16="http://schemas.microsoft.com/office/drawing/2014/main" id="{ECF35936-0962-E0D8-DD01-5236532932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9731" y="1417780"/>
              <a:ext cx="10770628" cy="642857"/>
            </a:xfrm>
            <a:prstGeom prst="rect">
              <a:avLst/>
            </a:prstGeom>
          </p:spPr>
        </p:pic>
        <p:sp>
          <p:nvSpPr>
            <p:cNvPr id="60" name="ee4pContent3">
              <a:extLst>
                <a:ext uri="{FF2B5EF4-FFF2-40B4-BE49-F238E27FC236}">
                  <a16:creationId xmlns:a16="http://schemas.microsoft.com/office/drawing/2014/main" id="{9C46AB21-CA11-F7F0-24BA-52EFF849EEB8}"/>
                </a:ext>
              </a:extLst>
            </p:cNvPr>
            <p:cNvSpPr txBox="1"/>
            <p:nvPr/>
          </p:nvSpPr>
          <p:spPr>
            <a:xfrm>
              <a:off x="809731" y="1095482"/>
              <a:ext cx="10572538" cy="784225"/>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0" name="ee4pContent3">
              <a:extLst>
                <a:ext uri="{FF2B5EF4-FFF2-40B4-BE49-F238E27FC236}">
                  <a16:creationId xmlns:a16="http://schemas.microsoft.com/office/drawing/2014/main" id="{CAA3766E-7D2E-3A53-5F07-8C1C16D577F0}"/>
                </a:ext>
              </a:extLst>
            </p:cNvPr>
            <p:cNvSpPr txBox="1"/>
            <p:nvPr/>
          </p:nvSpPr>
          <p:spPr>
            <a:xfrm>
              <a:off x="8001001" y="1180443"/>
              <a:ext cx="338126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lgn="r">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令和＠＠年＠＠月＠＠日</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pic>
          <p:nvPicPr>
            <p:cNvPr id="24" name="図 23" descr="図形&#10;&#10;AI によって生成されたコンテンツは間違っている可能性があります。">
              <a:extLst>
                <a:ext uri="{FF2B5EF4-FFF2-40B4-BE49-F238E27FC236}">
                  <a16:creationId xmlns:a16="http://schemas.microsoft.com/office/drawing/2014/main" id="{02ADB7A0-F3A5-5D83-F7C2-4BDA7FECA82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9731" y="1834614"/>
              <a:ext cx="5278633" cy="1374384"/>
            </a:xfrm>
            <a:prstGeom prst="rect">
              <a:avLst/>
            </a:prstGeom>
          </p:spPr>
        </p:pic>
        <p:sp>
          <p:nvSpPr>
            <p:cNvPr id="27" name="ee4pContent3">
              <a:extLst>
                <a:ext uri="{FF2B5EF4-FFF2-40B4-BE49-F238E27FC236}">
                  <a16:creationId xmlns:a16="http://schemas.microsoft.com/office/drawing/2014/main" id="{D671EB05-2E5F-A0B1-E307-7F23F1B25978}"/>
                </a:ext>
              </a:extLst>
            </p:cNvPr>
            <p:cNvSpPr txBox="1"/>
            <p:nvPr/>
          </p:nvSpPr>
          <p:spPr>
            <a:xfrm>
              <a:off x="5970251" y="1949017"/>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8" name="ee4pContent3">
              <a:extLst>
                <a:ext uri="{FF2B5EF4-FFF2-40B4-BE49-F238E27FC236}">
                  <a16:creationId xmlns:a16="http://schemas.microsoft.com/office/drawing/2014/main" id="{1AEFD6E1-07ED-C6F8-B5AA-317D297A3EBC}"/>
                </a:ext>
              </a:extLst>
            </p:cNvPr>
            <p:cNvSpPr txBox="1"/>
            <p:nvPr/>
          </p:nvSpPr>
          <p:spPr>
            <a:xfrm>
              <a:off x="5970251" y="2321485"/>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9" name="ee4pContent3">
              <a:extLst>
                <a:ext uri="{FF2B5EF4-FFF2-40B4-BE49-F238E27FC236}">
                  <a16:creationId xmlns:a16="http://schemas.microsoft.com/office/drawing/2014/main" id="{994B6103-A6BF-BB06-F983-DCD34A5D09DC}"/>
                </a:ext>
              </a:extLst>
            </p:cNvPr>
            <p:cNvSpPr txBox="1"/>
            <p:nvPr/>
          </p:nvSpPr>
          <p:spPr>
            <a:xfrm>
              <a:off x="5970251" y="2693953"/>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sp>
        <p:nvSpPr>
          <p:cNvPr id="4" name="正方形/長方形 3">
            <a:extLst>
              <a:ext uri="{FF2B5EF4-FFF2-40B4-BE49-F238E27FC236}">
                <a16:creationId xmlns:a16="http://schemas.microsoft.com/office/drawing/2014/main" id="{669EB5FD-A661-459B-276F-C8D62293D476}"/>
              </a:ext>
            </a:extLst>
          </p:cNvPr>
          <p:cNvSpPr/>
          <p:nvPr/>
        </p:nvSpPr>
        <p:spPr>
          <a:xfrm>
            <a:off x="2161954" y="2818217"/>
            <a:ext cx="7868093" cy="12215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共同実施者のうち、本事業を中核的に推進する主体ではない場合は、本文書を作成・提出することにより、前段の「①ウ 経営層のコミット｜</a:t>
            </a: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株式会社｜（</a:t>
            </a: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ⅰ</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ⅱ</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）」の提出を省略可できる。</a:t>
            </a:r>
            <a:endPar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indent="-285750">
              <a:buFont typeface="Arial" panose="020B0604020202020204" pitchFamily="34" charset="0"/>
              <a:buChar char="•"/>
            </a:pPr>
            <a:r>
              <a:rPr lang="ja-JP" altLang="en-US" sz="1400" dirty="0">
                <a:solidFill>
                  <a:prstClr val="black"/>
                </a:solidFill>
                <a:latin typeface="Meiryo UI" panose="020B0604030504040204" pitchFamily="50" charset="-128"/>
                <a:ea typeface="Meiryo UI" panose="020B0604030504040204" pitchFamily="50" charset="-128"/>
              </a:rPr>
              <a:t>なお、本文書を作成する場合は、日付・住所・法人名・代表者の役職・氏名のみを記載すること。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7CADD9CB-A676-EBE4-B046-EC27BF91EDDA}"/>
              </a:ext>
            </a:extLst>
          </p:cNvPr>
          <p:cNvSpPr/>
          <p:nvPr/>
        </p:nvSpPr>
        <p:spPr bwMode="gray">
          <a:xfrm>
            <a:off x="6610350" y="84850"/>
            <a:ext cx="3081285"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共同実施者記載箇所（必要に応じて）</a:t>
            </a:r>
          </a:p>
        </p:txBody>
      </p:sp>
    </p:spTree>
    <p:extLst>
      <p:ext uri="{BB962C8B-B14F-4D97-AF65-F5344CB8AC3E}">
        <p14:creationId xmlns:p14="http://schemas.microsoft.com/office/powerpoint/2010/main" val="28030527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4ACC7475-8868-F40B-1F06-CF79E0F7E9DE}"/>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CDEF5C-26F9-38E3-C8ED-DAA4B5D50F1F}"/>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a:solidFill>
                  <a:prstClr val="black"/>
                </a:solidFill>
                <a:latin typeface="Meiryo UI" panose="020B0604030504040204" pitchFamily="50" charset="-128"/>
                <a:ea typeface="Meiryo UI" panose="020B0604030504040204" pitchFamily="50" charset="-128"/>
              </a:rPr>
              <a:t>②間接補助事業の実現性に関する</a:t>
            </a:r>
            <a:r>
              <a:rPr kumimoji="1" lang="ja-JP" altLang="en-US"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審査</a:t>
            </a:r>
            <a:endParaRPr kumimoji="1" lang="en-US" altLang="ja-JP"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82687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A7FF9-F01D-C74A-63DB-16E62E578E06}"/>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420B69E-EAA3-4AFA-9C4D-967690C145A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561" imgH="561" progId="TCLayout.ActiveDocument.1">
                  <p:embed/>
                </p:oleObj>
              </mc:Choice>
              <mc:Fallback>
                <p:oleObj name="think-cellスライド" r:id="rId3" imgW="561" imgH="561" progId="TCLayout.ActiveDocument.1">
                  <p:embed/>
                  <p:pic>
                    <p:nvPicPr>
                      <p:cNvPr id="2" name="think-cell data - do not delete" hidden="1">
                        <a:extLst>
                          <a:ext uri="{FF2B5EF4-FFF2-40B4-BE49-F238E27FC236}">
                            <a16:creationId xmlns:a16="http://schemas.microsoft.com/office/drawing/2014/main" id="{6420B69E-EAA3-4AFA-9C4D-967690C145A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5ABEE49F-CDE9-254E-B5AE-DA8046EDCB0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0BAB932A-D047-ADCE-9BE5-49948AD1B92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lang="en-US" altLang="ja-JP">
                <a:solidFill>
                  <a:schemeClr val="tx1"/>
                </a:solidFill>
              </a:rPr>
              <a:t>xx</a:t>
            </a:r>
            <a:r>
              <a:rPr lang="ja-JP" altLang="en-US">
                <a:solidFill>
                  <a:schemeClr val="tx1"/>
                </a:solidFill>
              </a:rPr>
              <a:t>年までに</a:t>
            </a:r>
            <a:r>
              <a:rPr lang="en-US" altLang="ja-JP">
                <a:solidFill>
                  <a:schemeClr val="tx1"/>
                </a:solidFill>
              </a:rPr>
              <a:t>xx</a:t>
            </a:r>
            <a:r>
              <a:rPr lang="ja-JP" altLang="en-US">
                <a:solidFill>
                  <a:schemeClr val="tx1"/>
                </a:solidFill>
              </a:rPr>
              <a:t>を実施、</a:t>
            </a:r>
            <a:r>
              <a:rPr lang="en-US" altLang="ja-JP">
                <a:solidFill>
                  <a:schemeClr val="tx1"/>
                </a:solidFill>
              </a:rPr>
              <a:t>xx</a:t>
            </a:r>
            <a:r>
              <a:rPr lang="ja-JP" altLang="en-US">
                <a:solidFill>
                  <a:schemeClr val="tx1"/>
                </a:solidFill>
              </a:rPr>
              <a:t>年までに</a:t>
            </a:r>
            <a:r>
              <a:rPr lang="en-US" altLang="ja-JP">
                <a:solidFill>
                  <a:schemeClr val="tx1"/>
                </a:solidFill>
              </a:rPr>
              <a:t>xx</a:t>
            </a:r>
            <a:r>
              <a:rPr lang="ja-JP" altLang="en-US">
                <a:solidFill>
                  <a:schemeClr val="tx1"/>
                </a:solidFill>
              </a:rPr>
              <a:t>を実施。</a:t>
            </a:r>
            <a:r>
              <a:rPr lang="en-US" altLang="ja-JP">
                <a:solidFill>
                  <a:schemeClr val="tx1"/>
                </a:solidFill>
              </a:rPr>
              <a:t>xx</a:t>
            </a:r>
            <a:r>
              <a:rPr lang="ja-JP" altLang="en-US">
                <a:solidFill>
                  <a:schemeClr val="tx1"/>
                </a:solidFill>
              </a:rPr>
              <a:t>年には間接補助事業の終了を目指す</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200B9D59-0142-B3FC-E658-BD8D757CF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4DD40B9-C6E6-0141-0D41-AC489BA897A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FBB5188D-F46A-C98F-64F2-AA64534664FF}"/>
              </a:ext>
            </a:extLst>
          </p:cNvPr>
          <p:cNvSpPr/>
          <p:nvPr/>
        </p:nvSpPr>
        <p:spPr>
          <a:xfrm>
            <a:off x="1559715" y="1909482"/>
            <a:ext cx="9072571" cy="303903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スケジュール</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→簡潔にタスク分解したうえで、間接補助事業のスケジュールの全体感を記載すること。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なお、以下に注意すること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計画における重要なマイルストンを明記すること。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設備導入、商用生産開始（</a:t>
            </a:r>
            <a:r>
              <a:rPr lang="en-US" altLang="ja-JP" sz="1400" dirty="0">
                <a:solidFill>
                  <a:srgbClr val="FF0000"/>
                </a:solidFill>
                <a:latin typeface="Meiryo UI" panose="020B0604030504040204" pitchFamily="50" charset="-128"/>
                <a:ea typeface="Meiryo UI" panose="020B0604030504040204" pitchFamily="50" charset="-128"/>
              </a:rPr>
              <a:t>2034</a:t>
            </a:r>
            <a:r>
              <a:rPr lang="ja-JP" altLang="en-US" sz="1400" dirty="0">
                <a:solidFill>
                  <a:srgbClr val="FF0000"/>
                </a:solidFill>
                <a:latin typeface="Meiryo UI" panose="020B0604030504040204" pitchFamily="50" charset="-128"/>
                <a:ea typeface="Meiryo UI" panose="020B0604030504040204" pitchFamily="50" charset="-128"/>
              </a:rPr>
              <a:t>年度目途）、（グリーン製品による）投資回収の</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時点を明記すること。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p:txBody>
      </p:sp>
      <p:sp>
        <p:nvSpPr>
          <p:cNvPr id="5" name="正方形/長方形 1">
            <a:extLst>
              <a:ext uri="{FF2B5EF4-FFF2-40B4-BE49-F238E27FC236}">
                <a16:creationId xmlns:a16="http://schemas.microsoft.com/office/drawing/2014/main" id="{6574A2E1-86C4-2F98-0B61-16E759956E77}"/>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25261257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 name="think-cell data - do not delete" hidden="1">
            <a:extLst>
              <a:ext uri="{FF2B5EF4-FFF2-40B4-BE49-F238E27FC236}">
                <a16:creationId xmlns:a16="http://schemas.microsoft.com/office/drawing/2014/main" id="{C88EB7F2-5EDF-9BDF-3120-898429CEA3E4}"/>
              </a:ext>
            </a:extLst>
          </p:cNvPr>
          <p:cNvGraphicFramePr>
            <a:graphicFrameLocks noChangeAspect="1"/>
          </p:cNvGraphicFramePr>
          <p:nvPr>
            <p:custDataLst>
              <p:tags r:id="rId1"/>
            </p:custDataLst>
            <p:extLst>
              <p:ext uri="{D42A27DB-BD31-4B8C-83A1-F6EECF244321}">
                <p14:modId xmlns:p14="http://schemas.microsoft.com/office/powerpoint/2010/main" val="13854914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64" name="think-cell data - do not delete" hidden="1">
                        <a:extLst>
                          <a:ext uri="{FF2B5EF4-FFF2-40B4-BE49-F238E27FC236}">
                            <a16:creationId xmlns:a16="http://schemas.microsoft.com/office/drawing/2014/main" id="{C88EB7F2-5EDF-9BDF-3120-898429CEA3E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itle 1">
            <a:extLst>
              <a:ext uri="{FF2B5EF4-FFF2-40B4-BE49-F238E27FC236}">
                <a16:creationId xmlns:a16="http://schemas.microsoft.com/office/drawing/2014/main" id="{03F9C759-79F7-9F10-A785-33F1A9F8C23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331D2281-0D03-B683-D9C4-5DB21F2A367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投資回収</a:t>
            </a:r>
            <a:r>
              <a:rPr lang="ja-JP" altLang="en-US">
                <a:solidFill>
                  <a:schemeClr val="tx1"/>
                </a:solidFill>
              </a:rPr>
              <a:t>の目処は</a:t>
            </a:r>
            <a:r>
              <a:rPr lang="en-US" altLang="ja-JP">
                <a:solidFill>
                  <a:schemeClr val="tx1"/>
                </a:solidFill>
              </a:rPr>
              <a:t>xx</a:t>
            </a:r>
            <a:r>
              <a:rPr lang="ja-JP" altLang="en-US">
                <a:solidFill>
                  <a:schemeClr val="tx1"/>
                </a:solidFill>
              </a:rPr>
              <a:t>年を</a:t>
            </a:r>
            <a:r>
              <a:rPr kumimoji="1" lang="ja-JP" altLang="en-US">
                <a:solidFill>
                  <a:schemeClr val="tx1"/>
                </a:solidFill>
              </a:rPr>
              <a:t>想定している</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1F941253-BED3-2240-8A3E-9D7FA9BB31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7460084E-D530-6FAF-4ACF-451936E79D8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aphicFrame>
        <p:nvGraphicFramePr>
          <p:cNvPr id="2" name="Table 25">
            <a:extLst>
              <a:ext uri="{FF2B5EF4-FFF2-40B4-BE49-F238E27FC236}">
                <a16:creationId xmlns:a16="http://schemas.microsoft.com/office/drawing/2014/main" id="{8B2CBC26-0864-ABBF-FD25-74B5963BCD46}"/>
              </a:ext>
            </a:extLst>
          </p:cNvPr>
          <p:cNvGraphicFramePr>
            <a:graphicFrameLocks noGrp="1"/>
          </p:cNvGraphicFramePr>
          <p:nvPr>
            <p:extLst>
              <p:ext uri="{D42A27DB-BD31-4B8C-83A1-F6EECF244321}">
                <p14:modId xmlns:p14="http://schemas.microsoft.com/office/powerpoint/2010/main" val="435346842"/>
              </p:ext>
            </p:extLst>
          </p:nvPr>
        </p:nvGraphicFramePr>
        <p:xfrm>
          <a:off x="156000" y="1452285"/>
          <a:ext cx="11195388" cy="491130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108642108"/>
                    </a:ext>
                  </a:extLst>
                </a:gridCol>
                <a:gridCol w="3946576">
                  <a:extLst>
                    <a:ext uri="{9D8B030D-6E8A-4147-A177-3AD203B41FA5}">
                      <a16:colId xmlns:a16="http://schemas.microsoft.com/office/drawing/2014/main" val="3681164895"/>
                    </a:ext>
                  </a:extLst>
                </a:gridCol>
                <a:gridCol w="684610">
                  <a:extLst>
                    <a:ext uri="{9D8B030D-6E8A-4147-A177-3AD203B41FA5}">
                      <a16:colId xmlns:a16="http://schemas.microsoft.com/office/drawing/2014/main" val="1867669983"/>
                    </a:ext>
                  </a:extLst>
                </a:gridCol>
                <a:gridCol w="684610">
                  <a:extLst>
                    <a:ext uri="{9D8B030D-6E8A-4147-A177-3AD203B41FA5}">
                      <a16:colId xmlns:a16="http://schemas.microsoft.com/office/drawing/2014/main" val="3983930382"/>
                    </a:ext>
                  </a:extLst>
                </a:gridCol>
                <a:gridCol w="684610">
                  <a:extLst>
                    <a:ext uri="{9D8B030D-6E8A-4147-A177-3AD203B41FA5}">
                      <a16:colId xmlns:a16="http://schemas.microsoft.com/office/drawing/2014/main" val="3221756989"/>
                    </a:ext>
                  </a:extLst>
                </a:gridCol>
                <a:gridCol w="684610">
                  <a:extLst>
                    <a:ext uri="{9D8B030D-6E8A-4147-A177-3AD203B41FA5}">
                      <a16:colId xmlns:a16="http://schemas.microsoft.com/office/drawing/2014/main" val="156497035"/>
                    </a:ext>
                  </a:extLst>
                </a:gridCol>
                <a:gridCol w="684610">
                  <a:extLst>
                    <a:ext uri="{9D8B030D-6E8A-4147-A177-3AD203B41FA5}">
                      <a16:colId xmlns:a16="http://schemas.microsoft.com/office/drawing/2014/main" val="3852437361"/>
                    </a:ext>
                  </a:extLst>
                </a:gridCol>
                <a:gridCol w="684610">
                  <a:extLst>
                    <a:ext uri="{9D8B030D-6E8A-4147-A177-3AD203B41FA5}">
                      <a16:colId xmlns:a16="http://schemas.microsoft.com/office/drawing/2014/main" val="474125499"/>
                    </a:ext>
                  </a:extLst>
                </a:gridCol>
                <a:gridCol w="684610">
                  <a:extLst>
                    <a:ext uri="{9D8B030D-6E8A-4147-A177-3AD203B41FA5}">
                      <a16:colId xmlns:a16="http://schemas.microsoft.com/office/drawing/2014/main" val="3194168371"/>
                    </a:ext>
                  </a:extLst>
                </a:gridCol>
                <a:gridCol w="684610">
                  <a:extLst>
                    <a:ext uri="{9D8B030D-6E8A-4147-A177-3AD203B41FA5}">
                      <a16:colId xmlns:a16="http://schemas.microsoft.com/office/drawing/2014/main" val="4287526936"/>
                    </a:ext>
                  </a:extLst>
                </a:gridCol>
                <a:gridCol w="684610">
                  <a:extLst>
                    <a:ext uri="{9D8B030D-6E8A-4147-A177-3AD203B41FA5}">
                      <a16:colId xmlns:a16="http://schemas.microsoft.com/office/drawing/2014/main" val="1122488915"/>
                    </a:ext>
                  </a:extLst>
                </a:gridCol>
                <a:gridCol w="684610">
                  <a:extLst>
                    <a:ext uri="{9D8B030D-6E8A-4147-A177-3AD203B41FA5}">
                      <a16:colId xmlns:a16="http://schemas.microsoft.com/office/drawing/2014/main" val="78145945"/>
                    </a:ext>
                  </a:extLst>
                </a:gridCol>
              </a:tblGrid>
              <a:tr h="184563">
                <a:tc rowSpan="2" gridSpan="2">
                  <a:txBody>
                    <a:bodyPr/>
                    <a:lstStyle/>
                    <a:p>
                      <a:pPr algn="ctr"/>
                      <a:r>
                        <a:rPr kumimoji="1" lang="ja-JP" altLang="en-US" sz="1050" b="1" dirty="0">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algn="ctr"/>
                      <a:r>
                        <a:rPr kumimoji="1" lang="ja-JP" altLang="en-US" sz="1050" b="1">
                          <a:latin typeface="Meiryo UI" panose="020B0604030504040204" pitchFamily="50" charset="-128"/>
                          <a:ea typeface="Meiryo UI" panose="020B0604030504040204" pitchFamily="50" charset="-128"/>
                        </a:rPr>
                        <a:t>年度（百万円）</a:t>
                      </a: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955818"/>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50" b="1" dirty="0">
                          <a:latin typeface="Meiryo UI" panose="020B0604030504040204" pitchFamily="50" charset="-128"/>
                          <a:ea typeface="Meiryo UI" panose="020B0604030504040204" pitchFamily="50" charset="-128"/>
                        </a:rPr>
                        <a:t>2026</a:t>
                      </a:r>
                      <a:endParaRPr kumimoji="1" lang="ja-JP" altLang="en-US" sz="105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2027</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2028</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2029</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2030</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2031</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2032</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2033</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2034</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a:latin typeface="Meiryo UI" panose="020B0604030504040204" pitchFamily="50" charset="-128"/>
                          <a:ea typeface="Meiryo UI" panose="020B0604030504040204" pitchFamily="50" charset="-128"/>
                        </a:rPr>
                        <a:t>2035</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170294">
                <a:tc>
                  <a:txBody>
                    <a:bodyPr/>
                    <a:lstStyle/>
                    <a:p>
                      <a:pPr algn="l"/>
                      <a:r>
                        <a:rPr kumimoji="1" lang="en-US" altLang="ja-JP" sz="1050">
                          <a:latin typeface="Meiryo UI" panose="020B0604030504040204" pitchFamily="50" charset="-128"/>
                          <a:ea typeface="Meiryo UI" panose="020B0604030504040204" pitchFamily="50" charset="-128"/>
                        </a:rPr>
                        <a:t>1</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26286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190113"/>
                  </a:ext>
                </a:extLst>
              </a:tr>
              <a:tr h="170294">
                <a:tc>
                  <a:txBody>
                    <a:bodyPr/>
                    <a:lstStyle/>
                    <a:p>
                      <a:pPr algn="l"/>
                      <a:r>
                        <a:rPr kumimoji="1" lang="en-US" altLang="ja-JP" sz="1050">
                          <a:latin typeface="Meiryo UI" panose="020B0604030504040204" pitchFamily="50" charset="-128"/>
                          <a:ea typeface="Meiryo UI" panose="020B0604030504040204" pitchFamily="50" charset="-128"/>
                        </a:rPr>
                        <a:t>2</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207718"/>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670019"/>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537670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004347"/>
                  </a:ext>
                </a:extLst>
              </a:tr>
              <a:tr h="170294">
                <a:tc>
                  <a:txBody>
                    <a:bodyPr/>
                    <a:lstStyle/>
                    <a:p>
                      <a:pPr algn="l"/>
                      <a:r>
                        <a:rPr kumimoji="1" lang="en-US" altLang="ja-JP" sz="1050">
                          <a:latin typeface="Meiryo UI" panose="020B0604030504040204" pitchFamily="50" charset="-128"/>
                          <a:ea typeface="Meiryo UI" panose="020B0604030504040204" pitchFamily="50" charset="-128"/>
                        </a:rPr>
                        <a:t>3</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営業利益（</a:t>
                      </a:r>
                      <a:r>
                        <a:rPr kumimoji="1" lang="en-US" altLang="ja-JP" sz="1050">
                          <a:latin typeface="Meiryo UI" panose="020B0604030504040204" pitchFamily="50" charset="-128"/>
                          <a:ea typeface="Meiryo UI" panose="020B0604030504040204" pitchFamily="50" charset="-128"/>
                        </a:rPr>
                        <a:t>a</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170294">
                <a:tc>
                  <a:txBody>
                    <a:bodyPr/>
                    <a:lstStyle/>
                    <a:p>
                      <a:pPr algn="l"/>
                      <a:r>
                        <a:rPr kumimoji="1" lang="en-US" altLang="ja-JP" sz="1050">
                          <a:latin typeface="Meiryo UI" panose="020B0604030504040204" pitchFamily="50" charset="-128"/>
                          <a:ea typeface="Meiryo UI" panose="020B0604030504040204" pitchFamily="50" charset="-128"/>
                        </a:rPr>
                        <a:t>4</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減価償却費（</a:t>
                      </a:r>
                      <a:r>
                        <a:rPr kumimoji="1" lang="en-US" altLang="ja-JP" sz="1050">
                          <a:latin typeface="Meiryo UI" panose="020B0604030504040204" pitchFamily="50" charset="-128"/>
                          <a:ea typeface="Meiryo UI" panose="020B0604030504040204" pitchFamily="50" charset="-128"/>
                        </a:rPr>
                        <a:t>b</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170294">
                <a:tc>
                  <a:txBody>
                    <a:bodyPr/>
                    <a:lstStyle/>
                    <a:p>
                      <a:pPr algn="l"/>
                      <a:r>
                        <a:rPr kumimoji="1" lang="en-US" altLang="ja-JP" sz="1050">
                          <a:latin typeface="Meiryo UI" panose="020B0604030504040204" pitchFamily="50" charset="-128"/>
                          <a:ea typeface="Meiryo UI" panose="020B0604030504040204" pitchFamily="50" charset="-128"/>
                        </a:rPr>
                        <a:t>5</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補助事業に関する経費（</a:t>
                      </a:r>
                      <a:r>
                        <a:rPr kumimoji="1" lang="en-US" altLang="ja-JP" sz="1050">
                          <a:latin typeface="Meiryo UI" panose="020B0604030504040204" pitchFamily="50" charset="-128"/>
                          <a:ea typeface="Meiryo UI" panose="020B0604030504040204" pitchFamily="50" charset="-128"/>
                        </a:rPr>
                        <a:t>c</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170294">
                <a:tc>
                  <a:txBody>
                    <a:bodyPr/>
                    <a:lstStyle/>
                    <a:p>
                      <a:pPr algn="l"/>
                      <a:r>
                        <a:rPr kumimoji="1" lang="en-US" altLang="ja-JP" sz="1050">
                          <a:latin typeface="Meiryo UI" panose="020B0604030504040204" pitchFamily="50" charset="-128"/>
                          <a:ea typeface="Meiryo UI" panose="020B0604030504040204" pitchFamily="50" charset="-128"/>
                        </a:rPr>
                        <a:t>6</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補助金額（</a:t>
                      </a:r>
                      <a:r>
                        <a:rPr kumimoji="1" lang="en-US" altLang="ja-JP" sz="1050">
                          <a:latin typeface="Meiryo UI" panose="020B0604030504040204" pitchFamily="50" charset="-128"/>
                          <a:ea typeface="Meiryo UI" panose="020B0604030504040204" pitchFamily="50" charset="-128"/>
                        </a:rPr>
                        <a:t>d</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他制度による収益等</a:t>
                      </a:r>
                      <a:r>
                        <a:rPr kumimoji="1" lang="en-US" altLang="ja-JP" sz="1050">
                          <a:latin typeface="Meiryo UI" panose="020B0604030504040204" pitchFamily="50" charset="-128"/>
                          <a:ea typeface="Meiryo UI" panose="020B0604030504040204" pitchFamily="50" charset="-128"/>
                        </a:rPr>
                        <a:t>*</a:t>
                      </a:r>
                      <a:r>
                        <a:rPr kumimoji="1" lang="ja-JP" altLang="en-US" sz="1050">
                          <a:latin typeface="Meiryo UI" panose="020B0604030504040204" pitchFamily="50" charset="-128"/>
                          <a:ea typeface="Meiryo UI" panose="020B0604030504040204" pitchFamily="50" charset="-128"/>
                        </a:rPr>
                        <a:t>（</a:t>
                      </a:r>
                      <a:r>
                        <a:rPr kumimoji="1" lang="en-US" altLang="ja-JP" sz="1050">
                          <a:latin typeface="Meiryo UI" panose="020B0604030504040204" pitchFamily="50" charset="-128"/>
                          <a:ea typeface="Meiryo UI" panose="020B0604030504040204" pitchFamily="50" charset="-128"/>
                        </a:rPr>
                        <a:t>d’</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0854640"/>
                  </a:ext>
                </a:extLst>
              </a:tr>
              <a:tr h="170294">
                <a:tc>
                  <a:txBody>
                    <a:bodyPr/>
                    <a:lstStyle/>
                    <a:p>
                      <a:pPr algn="l"/>
                      <a:r>
                        <a:rPr kumimoji="1" lang="en-US" altLang="ja-JP" sz="1050">
                          <a:latin typeface="Meiryo UI" panose="020B0604030504040204" pitchFamily="50" charset="-128"/>
                          <a:ea typeface="Meiryo UI" panose="020B0604030504040204" pitchFamily="50" charset="-128"/>
                        </a:rPr>
                        <a:t>7</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補助事業におけるキャッシュフロー（</a:t>
                      </a:r>
                      <a:r>
                        <a:rPr kumimoji="1" lang="en-US" altLang="ja-JP" sz="1050">
                          <a:latin typeface="Meiryo UI" panose="020B0604030504040204" pitchFamily="50" charset="-128"/>
                          <a:ea typeface="Meiryo UI" panose="020B0604030504040204" pitchFamily="50" charset="-128"/>
                        </a:rPr>
                        <a:t>e=</a:t>
                      </a:r>
                      <a:r>
                        <a:rPr kumimoji="1" lang="en-US" altLang="ja-JP" sz="1050" err="1">
                          <a:latin typeface="Meiryo UI" panose="020B0604030504040204" pitchFamily="50" charset="-128"/>
                          <a:ea typeface="Meiryo UI" panose="020B0604030504040204" pitchFamily="50" charset="-128"/>
                        </a:rPr>
                        <a:t>a+b</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6098724"/>
                  </a:ext>
                </a:extLst>
              </a:tr>
              <a:tr h="170294">
                <a:tc>
                  <a:txBody>
                    <a:bodyPr/>
                    <a:lstStyle/>
                    <a:p>
                      <a:pPr algn="l"/>
                      <a:r>
                        <a:rPr kumimoji="1" lang="en-US" altLang="ja-JP" sz="1050">
                          <a:latin typeface="Meiryo UI" panose="020B0604030504040204" pitchFamily="50" charset="-128"/>
                          <a:ea typeface="Meiryo UI" panose="020B0604030504040204" pitchFamily="50" charset="-128"/>
                        </a:rPr>
                        <a:t>8</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投資未回収額（</a:t>
                      </a:r>
                      <a:r>
                        <a:rPr kumimoji="1" lang="en-US" altLang="ja-JP" sz="1050">
                          <a:latin typeface="Meiryo UI" panose="020B0604030504040204" pitchFamily="50" charset="-128"/>
                          <a:ea typeface="Meiryo UI" panose="020B0604030504040204" pitchFamily="50" charset="-128"/>
                        </a:rPr>
                        <a:t>c-d-d’-e</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89711"/>
                  </a:ext>
                </a:extLst>
              </a:tr>
              <a:tr h="142963">
                <a:tc>
                  <a:txBody>
                    <a:bodyPr/>
                    <a:lstStyle/>
                    <a:p>
                      <a:pPr algn="l"/>
                      <a:r>
                        <a:rPr kumimoji="1" lang="en-US" altLang="ja-JP" sz="1050">
                          <a:latin typeface="Meiryo UI" panose="020B0604030504040204" pitchFamily="50" charset="-128"/>
                          <a:ea typeface="Meiryo UI" panose="020B0604030504040204" pitchFamily="50" charset="-128"/>
                        </a:rPr>
                        <a:t>9</a:t>
                      </a:r>
                      <a:r>
                        <a:rPr kumimoji="1" lang="ja-JP" altLang="en-US" sz="1050">
                          <a:latin typeface="Meiryo UI" panose="020B0604030504040204" pitchFamily="50" charset="-128"/>
                          <a:ea typeface="Meiryo UI" panose="020B0604030504040204" pitchFamily="50" charset="-128"/>
                        </a:rPr>
                        <a:t>　　</a:t>
                      </a: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投資回収期間</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14498461"/>
                  </a:ext>
                </a:extLst>
              </a:tr>
            </a:tbl>
          </a:graphicData>
        </a:graphic>
      </p:graphicFrame>
      <p:sp>
        <p:nvSpPr>
          <p:cNvPr id="10" name="正方形/長方形 9">
            <a:extLst>
              <a:ext uri="{FF2B5EF4-FFF2-40B4-BE49-F238E27FC236}">
                <a16:creationId xmlns:a16="http://schemas.microsoft.com/office/drawing/2014/main" id="{A4B8B7BB-6529-1594-E694-912EE3B1A32D}"/>
              </a:ext>
            </a:extLst>
          </p:cNvPr>
          <p:cNvSpPr/>
          <p:nvPr/>
        </p:nvSpPr>
        <p:spPr>
          <a:xfrm>
            <a:off x="2280287" y="1542581"/>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zh-TW" altLang="en-US" sz="1400" dirty="0">
                <a:solidFill>
                  <a:srgbClr val="FF0000"/>
                </a:solidFill>
                <a:latin typeface="Meiryo UI" panose="020B0604030504040204" pitchFamily="50" charset="-128"/>
                <a:ea typeface="Meiryo UI" panose="020B0604030504040204" pitchFamily="50" charset="-128"/>
              </a:rPr>
              <a:t>別添２</a:t>
            </a:r>
            <a:r>
              <a:rPr lang="en-US" altLang="zh-TW" sz="1400" dirty="0">
                <a:solidFill>
                  <a:srgbClr val="FF0000"/>
                </a:solidFill>
                <a:latin typeface="Meiryo UI" panose="020B0604030504040204" pitchFamily="50" charset="-128"/>
                <a:ea typeface="Meiryo UI" panose="020B0604030504040204" pitchFamily="50" charset="-128"/>
              </a:rPr>
              <a:t>_</a:t>
            </a:r>
            <a:r>
              <a:rPr lang="zh-TW" altLang="en-US" sz="1400" dirty="0">
                <a:solidFill>
                  <a:srgbClr val="FF0000"/>
                </a:solidFill>
                <a:latin typeface="Meiryo UI" panose="020B0604030504040204" pitchFamily="50" charset="-128"/>
                <a:ea typeface="Meiryo UI" panose="020B0604030504040204" pitchFamily="50" charset="-128"/>
              </a:rPr>
              <a:t>収支計画</a:t>
            </a:r>
            <a:r>
              <a:rPr lang="ja-JP" altLang="en-US" sz="1400" dirty="0">
                <a:solidFill>
                  <a:srgbClr val="FF0000"/>
                </a:solidFill>
                <a:latin typeface="Meiryo UI" panose="020B0604030504040204" pitchFamily="50" charset="-128"/>
                <a:ea typeface="Meiryo UI" panose="020B0604030504040204" pitchFamily="50" charset="-128"/>
              </a:rPr>
              <a:t>」から適宜転記すること。別添２作成の際は、補助対象事業の不確実性を前提とした上で、一定の仮定に基づき、</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年頃までの長期的な事業スケジュールの概要について、以下の点に留意しつつ作成すること。また、売上高達成に向けた道筋と根拠について、適宜補足すること。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売上原価・販売費・一般管理費については、固定費と変動費に分けて記載すること。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売上原価計算にあたり、他のコスト等も考慮する場合は適宜補足すること。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売上高、売上原価、売上総利益、販売費、一般管理費、営業利益までは、「①ア 基本的要件」で記載したグリーン事業（製品）について次頁以降に記載すること（詳細は様式第３別添２</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２、２</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３を参照）。</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提案時点での数字や内容は必ずしも正確である必要はなく、対象製品の収益化・事業成長の見通し・スケジュール（当初計画）を確認するためのものである。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今後、業務実施期間中のモニタリングにおいて、当該情報をアップデートした上で、定期的に確認を行う予定である。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価値提供・収益化等については、「他制度による収益等」等として、政府・公的機関による規制・制度的措置等に関する一定の見通し（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価格等）に基づき記載することで差し支えない。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EEB97415-2F79-50AE-E42B-AD93C1317CA9}"/>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18676356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BA320-E9FB-FCAE-3316-9BDCBB45787F}"/>
            </a:ext>
          </a:extLst>
        </p:cNvPr>
        <p:cNvGrpSpPr/>
        <p:nvPr/>
      </p:nvGrpSpPr>
      <p:grpSpPr>
        <a:xfrm>
          <a:off x="0" y="0"/>
          <a:ext cx="0" cy="0"/>
          <a:chOff x="0" y="0"/>
          <a:chExt cx="0" cy="0"/>
        </a:xfrm>
      </p:grpSpPr>
      <p:graphicFrame>
        <p:nvGraphicFramePr>
          <p:cNvPr id="64" name="think-cell data - do not delete" hidden="1">
            <a:extLst>
              <a:ext uri="{FF2B5EF4-FFF2-40B4-BE49-F238E27FC236}">
                <a16:creationId xmlns:a16="http://schemas.microsoft.com/office/drawing/2014/main" id="{A160E13D-37AE-5A12-EADF-596F79E94E01}"/>
              </a:ext>
            </a:extLst>
          </p:cNvPr>
          <p:cNvGraphicFramePr>
            <a:graphicFrameLocks noChangeAspect="1"/>
          </p:cNvGraphicFramePr>
          <p:nvPr>
            <p:custDataLst>
              <p:tags r:id="rId1"/>
            </p:custDataLst>
            <p:extLst>
              <p:ext uri="{D42A27DB-BD31-4B8C-83A1-F6EECF244321}">
                <p14:modId xmlns:p14="http://schemas.microsoft.com/office/powerpoint/2010/main" val="39223726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64" name="think-cell data - do not delete" hidden="1">
                        <a:extLst>
                          <a:ext uri="{FF2B5EF4-FFF2-40B4-BE49-F238E27FC236}">
                            <a16:creationId xmlns:a16="http://schemas.microsoft.com/office/drawing/2014/main" id="{A160E13D-37AE-5A12-EADF-596F79E94E0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itle 1">
            <a:extLst>
              <a:ext uri="{FF2B5EF4-FFF2-40B4-BE49-F238E27FC236}">
                <a16:creationId xmlns:a16="http://schemas.microsoft.com/office/drawing/2014/main" id="{A2667CD7-F9A3-6BC9-6505-CBBD150850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8B02A431-157D-123F-1BE7-D1748EAD800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（参考）共通グリーン製品の</a:t>
            </a:r>
            <a:r>
              <a:rPr kumimoji="1" lang="ja-JP" altLang="en-US" sz="2400" dirty="0">
                <a:solidFill>
                  <a:schemeClr val="tx1"/>
                </a:solidFill>
                <a:latin typeface="Meiryo UI" panose="020B0604030504040204" pitchFamily="50" charset="-128"/>
                <a:ea typeface="Meiryo UI" panose="020B0604030504040204" pitchFamily="50" charset="-128"/>
              </a:rPr>
              <a:t>自社の収支相当分（合計）</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9061AB28-4572-010B-C255-7A839A4DAB7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6E5288B2-A79B-DF38-4D2E-0C21D3A1458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181CB05E-2988-4F03-24F0-8FCB8F64B10D}"/>
              </a:ext>
            </a:extLst>
          </p:cNvPr>
          <p:cNvGrpSpPr/>
          <p:nvPr/>
        </p:nvGrpSpPr>
        <p:grpSpPr>
          <a:xfrm>
            <a:off x="180000" y="1624859"/>
            <a:ext cx="11856000" cy="288000"/>
            <a:chOff x="156000" y="1879963"/>
            <a:chExt cx="5760000" cy="288000"/>
          </a:xfrm>
        </p:grpSpPr>
        <p:sp>
          <p:nvSpPr>
            <p:cNvPr id="9" name="正方形/長方形 8">
              <a:extLst>
                <a:ext uri="{FF2B5EF4-FFF2-40B4-BE49-F238E27FC236}">
                  <a16:creationId xmlns:a16="http://schemas.microsoft.com/office/drawing/2014/main" id="{871CAD71-3679-728D-7B38-3A042C53ED0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共同申請内で各社共通して取り扱うグリーン製品の自社の収支相当分（合計）</a:t>
              </a:r>
            </a:p>
          </p:txBody>
        </p:sp>
        <p:cxnSp>
          <p:nvCxnSpPr>
            <p:cNvPr id="11" name="直線コネクタ 10">
              <a:extLst>
                <a:ext uri="{FF2B5EF4-FFF2-40B4-BE49-F238E27FC236}">
                  <a16:creationId xmlns:a16="http://schemas.microsoft.com/office/drawing/2014/main" id="{FB61C410-A398-2BE8-4576-34C6803E30A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正方形/長方形 3">
            <a:extLst>
              <a:ext uri="{FF2B5EF4-FFF2-40B4-BE49-F238E27FC236}">
                <a16:creationId xmlns:a16="http://schemas.microsoft.com/office/drawing/2014/main" id="{03AF1698-1DB9-36E3-EA8A-DB5F78437B3F}"/>
              </a:ext>
            </a:extLst>
          </p:cNvPr>
          <p:cNvSpPr/>
          <p:nvPr/>
        </p:nvSpPr>
        <p:spPr bwMode="gray">
          <a:xfrm>
            <a:off x="8467382" y="8575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幹事会社記載ページ</a:t>
            </a:r>
            <a:endParaRPr kumimoji="0" lang="en-US" sz="1400" dirty="0">
              <a:solidFill>
                <a:schemeClr val="tx1"/>
              </a:solidFill>
              <a:latin typeface="Meiryo UI" panose="020B0604030504040204" pitchFamily="50" charset="-128"/>
              <a:ea typeface="Meiryo UI" panose="020B0604030504040204" pitchFamily="50" charset="-128"/>
            </a:endParaRPr>
          </a:p>
        </p:txBody>
      </p:sp>
      <p:graphicFrame>
        <p:nvGraphicFramePr>
          <p:cNvPr id="13" name="Table 25">
            <a:extLst>
              <a:ext uri="{FF2B5EF4-FFF2-40B4-BE49-F238E27FC236}">
                <a16:creationId xmlns:a16="http://schemas.microsoft.com/office/drawing/2014/main" id="{36CE24F6-4B2F-92A7-475F-507F6251E6DB}"/>
              </a:ext>
            </a:extLst>
          </p:cNvPr>
          <p:cNvGraphicFramePr>
            <a:graphicFrameLocks noGrp="1"/>
          </p:cNvGraphicFramePr>
          <p:nvPr>
            <p:extLst>
              <p:ext uri="{D42A27DB-BD31-4B8C-83A1-F6EECF244321}">
                <p14:modId xmlns:p14="http://schemas.microsoft.com/office/powerpoint/2010/main" val="1742685825"/>
              </p:ext>
            </p:extLst>
          </p:nvPr>
        </p:nvGraphicFramePr>
        <p:xfrm>
          <a:off x="156000" y="2001553"/>
          <a:ext cx="11195388" cy="318810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108642108"/>
                    </a:ext>
                  </a:extLst>
                </a:gridCol>
                <a:gridCol w="3946576">
                  <a:extLst>
                    <a:ext uri="{9D8B030D-6E8A-4147-A177-3AD203B41FA5}">
                      <a16:colId xmlns:a16="http://schemas.microsoft.com/office/drawing/2014/main" val="3681164895"/>
                    </a:ext>
                  </a:extLst>
                </a:gridCol>
                <a:gridCol w="684610">
                  <a:extLst>
                    <a:ext uri="{9D8B030D-6E8A-4147-A177-3AD203B41FA5}">
                      <a16:colId xmlns:a16="http://schemas.microsoft.com/office/drawing/2014/main" val="1867669983"/>
                    </a:ext>
                  </a:extLst>
                </a:gridCol>
                <a:gridCol w="684610">
                  <a:extLst>
                    <a:ext uri="{9D8B030D-6E8A-4147-A177-3AD203B41FA5}">
                      <a16:colId xmlns:a16="http://schemas.microsoft.com/office/drawing/2014/main" val="3983930382"/>
                    </a:ext>
                  </a:extLst>
                </a:gridCol>
                <a:gridCol w="684610">
                  <a:extLst>
                    <a:ext uri="{9D8B030D-6E8A-4147-A177-3AD203B41FA5}">
                      <a16:colId xmlns:a16="http://schemas.microsoft.com/office/drawing/2014/main" val="3221756989"/>
                    </a:ext>
                  </a:extLst>
                </a:gridCol>
                <a:gridCol w="684610">
                  <a:extLst>
                    <a:ext uri="{9D8B030D-6E8A-4147-A177-3AD203B41FA5}">
                      <a16:colId xmlns:a16="http://schemas.microsoft.com/office/drawing/2014/main" val="156497035"/>
                    </a:ext>
                  </a:extLst>
                </a:gridCol>
                <a:gridCol w="684610">
                  <a:extLst>
                    <a:ext uri="{9D8B030D-6E8A-4147-A177-3AD203B41FA5}">
                      <a16:colId xmlns:a16="http://schemas.microsoft.com/office/drawing/2014/main" val="3852437361"/>
                    </a:ext>
                  </a:extLst>
                </a:gridCol>
                <a:gridCol w="684610">
                  <a:extLst>
                    <a:ext uri="{9D8B030D-6E8A-4147-A177-3AD203B41FA5}">
                      <a16:colId xmlns:a16="http://schemas.microsoft.com/office/drawing/2014/main" val="474125499"/>
                    </a:ext>
                  </a:extLst>
                </a:gridCol>
                <a:gridCol w="684610">
                  <a:extLst>
                    <a:ext uri="{9D8B030D-6E8A-4147-A177-3AD203B41FA5}">
                      <a16:colId xmlns:a16="http://schemas.microsoft.com/office/drawing/2014/main" val="3194168371"/>
                    </a:ext>
                  </a:extLst>
                </a:gridCol>
                <a:gridCol w="684610">
                  <a:extLst>
                    <a:ext uri="{9D8B030D-6E8A-4147-A177-3AD203B41FA5}">
                      <a16:colId xmlns:a16="http://schemas.microsoft.com/office/drawing/2014/main" val="4287526936"/>
                    </a:ext>
                  </a:extLst>
                </a:gridCol>
                <a:gridCol w="684610">
                  <a:extLst>
                    <a:ext uri="{9D8B030D-6E8A-4147-A177-3AD203B41FA5}">
                      <a16:colId xmlns:a16="http://schemas.microsoft.com/office/drawing/2014/main" val="1122488915"/>
                    </a:ext>
                  </a:extLst>
                </a:gridCol>
                <a:gridCol w="684610">
                  <a:extLst>
                    <a:ext uri="{9D8B030D-6E8A-4147-A177-3AD203B41FA5}">
                      <a16:colId xmlns:a16="http://schemas.microsoft.com/office/drawing/2014/main" val="78145945"/>
                    </a:ext>
                  </a:extLst>
                </a:gridCol>
              </a:tblGrid>
              <a:tr h="184563">
                <a:tc rowSpan="2" gridSpan="2">
                  <a:txBody>
                    <a:bodyPr/>
                    <a:lstStyle/>
                    <a:p>
                      <a:pPr algn="ctr"/>
                      <a:r>
                        <a:rPr kumimoji="1" lang="ja-JP" altLang="en-US" sz="1000" b="1">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latin typeface="Meiryo UI" panose="020B0604030504040204" pitchFamily="50" charset="-128"/>
                          <a:ea typeface="Meiryo UI" panose="020B0604030504040204" pitchFamily="50" charset="-128"/>
                        </a:rPr>
                        <a:t>年度（百万円）</a:t>
                      </a: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955818"/>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dirty="0">
                          <a:latin typeface="Meiryo UI" panose="020B0604030504040204" pitchFamily="50" charset="-128"/>
                          <a:ea typeface="Meiryo UI" panose="020B0604030504040204" pitchFamily="50" charset="-128"/>
                        </a:rPr>
                        <a:t>2026</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2027</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2028</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2029</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2030</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2031</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2033</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2034</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a:latin typeface="Meiryo UI" panose="020B0604030504040204" pitchFamily="50" charset="-128"/>
                          <a:ea typeface="Meiryo UI" panose="020B0604030504040204" pitchFamily="50" charset="-128"/>
                        </a:rPr>
                        <a:t>2035</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170294">
                <a:tc>
                  <a:txBody>
                    <a:bodyPr/>
                    <a:lstStyle/>
                    <a:p>
                      <a:pPr algn="l"/>
                      <a:r>
                        <a:rPr kumimoji="1" lang="en-US" altLang="ja-JP" sz="1000">
                          <a:latin typeface="Meiryo UI" panose="020B0604030504040204" pitchFamily="50" charset="-128"/>
                          <a:ea typeface="Meiryo UI" panose="020B0604030504040204" pitchFamily="50" charset="-128"/>
                        </a:rPr>
                        <a:t>1</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26286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190113"/>
                  </a:ext>
                </a:extLst>
              </a:tr>
              <a:tr h="170294">
                <a:tc>
                  <a:txBody>
                    <a:bodyPr/>
                    <a:lstStyle/>
                    <a:p>
                      <a:pPr algn="l"/>
                      <a:r>
                        <a:rPr kumimoji="1" lang="en-US" altLang="ja-JP" sz="1000">
                          <a:latin typeface="Meiryo UI" panose="020B0604030504040204" pitchFamily="50" charset="-128"/>
                          <a:ea typeface="Meiryo UI" panose="020B0604030504040204" pitchFamily="50" charset="-128"/>
                        </a:rPr>
                        <a:t>2</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207718"/>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67001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537670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004347"/>
                  </a:ext>
                </a:extLst>
              </a:tr>
              <a:tr h="170294">
                <a:tc>
                  <a:txBody>
                    <a:bodyPr/>
                    <a:lstStyle/>
                    <a:p>
                      <a:pPr algn="l"/>
                      <a:r>
                        <a:rPr kumimoji="1" lang="en-US" altLang="ja-JP" sz="1000">
                          <a:latin typeface="Meiryo UI" panose="020B0604030504040204" pitchFamily="50" charset="-128"/>
                          <a:ea typeface="Meiryo UI" panose="020B0604030504040204" pitchFamily="50" charset="-128"/>
                        </a:rPr>
                        <a:t>3</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営業利益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bl>
          </a:graphicData>
        </a:graphic>
      </p:graphicFrame>
      <p:sp>
        <p:nvSpPr>
          <p:cNvPr id="10" name="正方形/長方形 9">
            <a:extLst>
              <a:ext uri="{FF2B5EF4-FFF2-40B4-BE49-F238E27FC236}">
                <a16:creationId xmlns:a16="http://schemas.microsoft.com/office/drawing/2014/main" id="{3DE16054-5D27-A47F-B1A3-63574C4B81AA}"/>
              </a:ext>
            </a:extLst>
          </p:cNvPr>
          <p:cNvSpPr/>
          <p:nvPr/>
        </p:nvSpPr>
        <p:spPr>
          <a:xfrm>
            <a:off x="2082552" y="1875333"/>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合計収支計画の表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zh-TW" altLang="en-US" sz="1400" b="1" dirty="0">
                <a:solidFill>
                  <a:srgbClr val="FF0000"/>
                </a:solidFill>
                <a:latin typeface="Meiryo UI" panose="020B0604030504040204" pitchFamily="50" charset="-128"/>
                <a:ea typeface="Meiryo UI" panose="020B0604030504040204" pitchFamily="50" charset="-128"/>
              </a:rPr>
              <a:t>別添２－２</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製品別計画（各社｜共通製品）</a:t>
            </a:r>
            <a:r>
              <a:rPr lang="ja-JP" altLang="en-US" sz="1400" dirty="0">
                <a:solidFill>
                  <a:srgbClr val="FF0000"/>
                </a:solidFill>
                <a:latin typeface="Meiryo UI" panose="020B0604030504040204" pitchFamily="50" charset="-128"/>
                <a:ea typeface="Meiryo UI" panose="020B0604030504040204" pitchFamily="50" charset="-128"/>
              </a:rPr>
              <a:t>」から転記すること。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「①ア 基本的要件」で記載したグリーン事業（製品）のうち、共同申請内で各社共通して取り扱う製品の自社の収支相当分（合計）について、売上高、売上原価、売上総利益、販売費、一般管理費、営業利益まで記載すること（詳細は「</a:t>
            </a:r>
            <a:r>
              <a:rPr lang="ja-JP" altLang="en-US" sz="1400" b="1" dirty="0">
                <a:solidFill>
                  <a:srgbClr val="FF0000"/>
                </a:solidFill>
                <a:latin typeface="Meiryo UI" panose="020B0604030504040204" pitchFamily="50" charset="-128"/>
                <a:ea typeface="Meiryo UI" panose="020B0604030504040204" pitchFamily="50" charset="-128"/>
              </a:rPr>
              <a:t>様式第３</a:t>
            </a:r>
            <a:r>
              <a:rPr lang="zh-TW" altLang="en-US" sz="1400" b="1" dirty="0">
                <a:solidFill>
                  <a:srgbClr val="FF0000"/>
                </a:solidFill>
                <a:latin typeface="Meiryo UI" panose="020B0604030504040204" pitchFamily="50" charset="-128"/>
                <a:ea typeface="Meiryo UI" panose="020B0604030504040204" pitchFamily="50" charset="-128"/>
              </a:rPr>
              <a:t>別添２－２</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製品別計画（各社｜共通製品） </a:t>
            </a:r>
            <a:r>
              <a:rPr lang="ja-JP" altLang="en-US" sz="1400" dirty="0">
                <a:solidFill>
                  <a:srgbClr val="FF0000"/>
                </a:solidFill>
                <a:latin typeface="Meiryo UI" panose="020B0604030504040204" pitchFamily="50" charset="-128"/>
                <a:ea typeface="Meiryo UI" panose="020B0604030504040204" pitchFamily="50" charset="-128"/>
              </a:rPr>
              <a:t>」を参照）。</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なお、提案時点での数字や内容は必ずしも正確である必要はなく、対象製品の収益化・事業成長の見通し・スケジュール（当初計画）を確認するためのものである。</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また、今後、業務実施期間中のモニタリングにおいて、当該情報をアップデートした上で、定期的に確認を行う予定である。</a:t>
            </a: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「①ア 基本的要件」で記載したグリーン事業（製品）のうち、共同申請内で各社共通して取り扱う製品の自社の収支相当分（合計）について記載すること。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59616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BA320-E9FB-FCAE-3316-9BDCBB45787F}"/>
            </a:ext>
          </a:extLst>
        </p:cNvPr>
        <p:cNvGrpSpPr/>
        <p:nvPr/>
      </p:nvGrpSpPr>
      <p:grpSpPr>
        <a:xfrm>
          <a:off x="0" y="0"/>
          <a:ext cx="0" cy="0"/>
          <a:chOff x="0" y="0"/>
          <a:chExt cx="0" cy="0"/>
        </a:xfrm>
      </p:grpSpPr>
      <p:graphicFrame>
        <p:nvGraphicFramePr>
          <p:cNvPr id="64" name="think-cell data - do not delete" hidden="1">
            <a:extLst>
              <a:ext uri="{FF2B5EF4-FFF2-40B4-BE49-F238E27FC236}">
                <a16:creationId xmlns:a16="http://schemas.microsoft.com/office/drawing/2014/main" id="{A160E13D-37AE-5A12-EADF-596F79E94E01}"/>
              </a:ext>
            </a:extLst>
          </p:cNvPr>
          <p:cNvGraphicFramePr>
            <a:graphicFrameLocks noChangeAspect="1"/>
          </p:cNvGraphicFramePr>
          <p:nvPr>
            <p:custDataLst>
              <p:tags r:id="rId1"/>
            </p:custDataLst>
            <p:extLst>
              <p:ext uri="{D42A27DB-BD31-4B8C-83A1-F6EECF244321}">
                <p14:modId xmlns:p14="http://schemas.microsoft.com/office/powerpoint/2010/main" val="14957122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64" name="think-cell data - do not delete" hidden="1">
                        <a:extLst>
                          <a:ext uri="{FF2B5EF4-FFF2-40B4-BE49-F238E27FC236}">
                            <a16:creationId xmlns:a16="http://schemas.microsoft.com/office/drawing/2014/main" id="{A160E13D-37AE-5A12-EADF-596F79E94E0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itle 1">
            <a:extLst>
              <a:ext uri="{FF2B5EF4-FFF2-40B4-BE49-F238E27FC236}">
                <a16:creationId xmlns:a16="http://schemas.microsoft.com/office/drawing/2014/main" id="{A2667CD7-F9A3-6BC9-6505-CBBD150850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8B02A431-157D-123F-1BE7-D1748EAD800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（参考）</a:t>
            </a:r>
            <a:r>
              <a:rPr kumimoji="1" lang="en-US" altLang="ja-JP" dirty="0">
                <a:solidFill>
                  <a:schemeClr val="tx1"/>
                </a:solidFill>
              </a:rPr>
              <a:t>xx</a:t>
            </a:r>
            <a:r>
              <a:rPr kumimoji="1" lang="ja-JP" altLang="en-US" dirty="0">
                <a:solidFill>
                  <a:schemeClr val="tx1"/>
                </a:solidFill>
              </a:rPr>
              <a:t>事業（製品</a:t>
            </a:r>
            <a:r>
              <a:rPr lang="ja-JP" altLang="en-US" dirty="0">
                <a:solidFill>
                  <a:schemeClr val="tx1"/>
                </a:solidFill>
              </a:rPr>
              <a:t>）</a:t>
            </a:r>
            <a:r>
              <a:rPr kumimoji="1" lang="ja-JP" altLang="en-US" b="1" dirty="0">
                <a:solidFill>
                  <a:srgbClr val="FF0000"/>
                </a:solidFill>
              </a:rPr>
              <a:t>（</a:t>
            </a:r>
            <a:r>
              <a:rPr kumimoji="1" lang="en-US" altLang="ja-JP" b="1" dirty="0">
                <a:solidFill>
                  <a:srgbClr val="FF0000"/>
                </a:solidFill>
              </a:rPr>
              <a:t>※</a:t>
            </a:r>
            <a:r>
              <a:rPr kumimoji="1" lang="ja-JP" altLang="en-US" b="1" dirty="0">
                <a:solidFill>
                  <a:srgbClr val="FF0000"/>
                </a:solidFill>
              </a:rPr>
              <a:t>個社製品）</a:t>
            </a:r>
            <a:r>
              <a:rPr kumimoji="1" lang="ja-JP" altLang="en-US" dirty="0">
                <a:solidFill>
                  <a:schemeClr val="tx1"/>
                </a:solidFill>
              </a:rPr>
              <a:t>の収支計画</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9061AB28-4572-010B-C255-7A839A4DAB7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6E5288B2-A79B-DF38-4D2E-0C21D3A1458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181CB05E-2988-4F03-24F0-8FCB8F64B10D}"/>
              </a:ext>
            </a:extLst>
          </p:cNvPr>
          <p:cNvGrpSpPr/>
          <p:nvPr/>
        </p:nvGrpSpPr>
        <p:grpSpPr>
          <a:xfrm>
            <a:off x="180000" y="1624859"/>
            <a:ext cx="11856000" cy="288000"/>
            <a:chOff x="156000" y="1879963"/>
            <a:chExt cx="5760000" cy="288000"/>
          </a:xfrm>
        </p:grpSpPr>
        <p:sp>
          <p:nvSpPr>
            <p:cNvPr id="9" name="正方形/長方形 8">
              <a:extLst>
                <a:ext uri="{FF2B5EF4-FFF2-40B4-BE49-F238E27FC236}">
                  <a16:creationId xmlns:a16="http://schemas.microsoft.com/office/drawing/2014/main" id="{871CAD71-3679-728D-7B38-3A042C53ED0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グリーン事業（製品）（</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自社が個別に取り扱う製品）</a:t>
              </a:r>
            </a:p>
          </p:txBody>
        </p:sp>
        <p:cxnSp>
          <p:nvCxnSpPr>
            <p:cNvPr id="11" name="直線コネクタ 10">
              <a:extLst>
                <a:ext uri="{FF2B5EF4-FFF2-40B4-BE49-F238E27FC236}">
                  <a16:creationId xmlns:a16="http://schemas.microsoft.com/office/drawing/2014/main" id="{FB61C410-A398-2BE8-4576-34C6803E30A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TextBox 40">
            <a:extLst>
              <a:ext uri="{FF2B5EF4-FFF2-40B4-BE49-F238E27FC236}">
                <a16:creationId xmlns:a16="http://schemas.microsoft.com/office/drawing/2014/main" id="{7DC60AA5-58C7-E95D-139D-603DD6AB5528}"/>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graphicFrame>
        <p:nvGraphicFramePr>
          <p:cNvPr id="4" name="Table 25">
            <a:extLst>
              <a:ext uri="{FF2B5EF4-FFF2-40B4-BE49-F238E27FC236}">
                <a16:creationId xmlns:a16="http://schemas.microsoft.com/office/drawing/2014/main" id="{E3793A5E-8B0F-605D-8B21-8A1402989520}"/>
              </a:ext>
            </a:extLst>
          </p:cNvPr>
          <p:cNvGraphicFramePr>
            <a:graphicFrameLocks noGrp="1"/>
          </p:cNvGraphicFramePr>
          <p:nvPr>
            <p:extLst>
              <p:ext uri="{D42A27DB-BD31-4B8C-83A1-F6EECF244321}">
                <p14:modId xmlns:p14="http://schemas.microsoft.com/office/powerpoint/2010/main" val="1341521795"/>
              </p:ext>
            </p:extLst>
          </p:nvPr>
        </p:nvGraphicFramePr>
        <p:xfrm>
          <a:off x="156000" y="2489233"/>
          <a:ext cx="11195388" cy="363690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108642108"/>
                    </a:ext>
                  </a:extLst>
                </a:gridCol>
                <a:gridCol w="3946576">
                  <a:extLst>
                    <a:ext uri="{9D8B030D-6E8A-4147-A177-3AD203B41FA5}">
                      <a16:colId xmlns:a16="http://schemas.microsoft.com/office/drawing/2014/main" val="3681164895"/>
                    </a:ext>
                  </a:extLst>
                </a:gridCol>
                <a:gridCol w="684610">
                  <a:extLst>
                    <a:ext uri="{9D8B030D-6E8A-4147-A177-3AD203B41FA5}">
                      <a16:colId xmlns:a16="http://schemas.microsoft.com/office/drawing/2014/main" val="1867669983"/>
                    </a:ext>
                  </a:extLst>
                </a:gridCol>
                <a:gridCol w="684610">
                  <a:extLst>
                    <a:ext uri="{9D8B030D-6E8A-4147-A177-3AD203B41FA5}">
                      <a16:colId xmlns:a16="http://schemas.microsoft.com/office/drawing/2014/main" val="3983930382"/>
                    </a:ext>
                  </a:extLst>
                </a:gridCol>
                <a:gridCol w="684610">
                  <a:extLst>
                    <a:ext uri="{9D8B030D-6E8A-4147-A177-3AD203B41FA5}">
                      <a16:colId xmlns:a16="http://schemas.microsoft.com/office/drawing/2014/main" val="3221756989"/>
                    </a:ext>
                  </a:extLst>
                </a:gridCol>
                <a:gridCol w="684610">
                  <a:extLst>
                    <a:ext uri="{9D8B030D-6E8A-4147-A177-3AD203B41FA5}">
                      <a16:colId xmlns:a16="http://schemas.microsoft.com/office/drawing/2014/main" val="156497035"/>
                    </a:ext>
                  </a:extLst>
                </a:gridCol>
                <a:gridCol w="684610">
                  <a:extLst>
                    <a:ext uri="{9D8B030D-6E8A-4147-A177-3AD203B41FA5}">
                      <a16:colId xmlns:a16="http://schemas.microsoft.com/office/drawing/2014/main" val="3852437361"/>
                    </a:ext>
                  </a:extLst>
                </a:gridCol>
                <a:gridCol w="684610">
                  <a:extLst>
                    <a:ext uri="{9D8B030D-6E8A-4147-A177-3AD203B41FA5}">
                      <a16:colId xmlns:a16="http://schemas.microsoft.com/office/drawing/2014/main" val="474125499"/>
                    </a:ext>
                  </a:extLst>
                </a:gridCol>
                <a:gridCol w="684610">
                  <a:extLst>
                    <a:ext uri="{9D8B030D-6E8A-4147-A177-3AD203B41FA5}">
                      <a16:colId xmlns:a16="http://schemas.microsoft.com/office/drawing/2014/main" val="3194168371"/>
                    </a:ext>
                  </a:extLst>
                </a:gridCol>
                <a:gridCol w="684610">
                  <a:extLst>
                    <a:ext uri="{9D8B030D-6E8A-4147-A177-3AD203B41FA5}">
                      <a16:colId xmlns:a16="http://schemas.microsoft.com/office/drawing/2014/main" val="4287526936"/>
                    </a:ext>
                  </a:extLst>
                </a:gridCol>
                <a:gridCol w="684610">
                  <a:extLst>
                    <a:ext uri="{9D8B030D-6E8A-4147-A177-3AD203B41FA5}">
                      <a16:colId xmlns:a16="http://schemas.microsoft.com/office/drawing/2014/main" val="1122488915"/>
                    </a:ext>
                  </a:extLst>
                </a:gridCol>
                <a:gridCol w="684610">
                  <a:extLst>
                    <a:ext uri="{9D8B030D-6E8A-4147-A177-3AD203B41FA5}">
                      <a16:colId xmlns:a16="http://schemas.microsoft.com/office/drawing/2014/main" val="78145945"/>
                    </a:ext>
                  </a:extLst>
                </a:gridCol>
              </a:tblGrid>
              <a:tr h="184563">
                <a:tc rowSpan="2" gridSpan="2">
                  <a:txBody>
                    <a:bodyPr/>
                    <a:lstStyle/>
                    <a:p>
                      <a:pPr algn="ctr"/>
                      <a:r>
                        <a:rPr kumimoji="1" lang="ja-JP" altLang="en-US" sz="1000" b="1">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latin typeface="Meiryo UI" panose="020B0604030504040204" pitchFamily="50" charset="-128"/>
                          <a:ea typeface="Meiryo UI" panose="020B0604030504040204" pitchFamily="50" charset="-128"/>
                        </a:rPr>
                        <a:t>年度（百万円）</a:t>
                      </a: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955818"/>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dirty="0">
                          <a:latin typeface="Meiryo UI" panose="020B0604030504040204" pitchFamily="50" charset="-128"/>
                          <a:ea typeface="Meiryo UI" panose="020B0604030504040204" pitchFamily="50" charset="-128"/>
                        </a:rPr>
                        <a:t>2026</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2027</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2028</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2029</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2030</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2031</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2033</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2034</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a:latin typeface="Meiryo UI" panose="020B0604030504040204" pitchFamily="50" charset="-128"/>
                          <a:ea typeface="Meiryo UI" panose="020B0604030504040204" pitchFamily="50" charset="-128"/>
                        </a:rPr>
                        <a:t>2035</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170294">
                <a:tc>
                  <a:txBody>
                    <a:bodyPr/>
                    <a:lstStyle/>
                    <a:p>
                      <a:pPr algn="l"/>
                      <a:r>
                        <a:rPr kumimoji="1" lang="en-US" altLang="ja-JP" sz="1000">
                          <a:latin typeface="Meiryo UI" panose="020B0604030504040204" pitchFamily="50" charset="-128"/>
                          <a:ea typeface="Meiryo UI" panose="020B0604030504040204" pitchFamily="50" charset="-128"/>
                        </a:rPr>
                        <a:t>1</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数量</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916934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単価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5570773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26286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190113"/>
                  </a:ext>
                </a:extLst>
              </a:tr>
              <a:tr h="170294">
                <a:tc>
                  <a:txBody>
                    <a:bodyPr/>
                    <a:lstStyle/>
                    <a:p>
                      <a:pPr algn="l"/>
                      <a:r>
                        <a:rPr kumimoji="1" lang="en-US" altLang="ja-JP" sz="1000">
                          <a:latin typeface="Meiryo UI" panose="020B0604030504040204" pitchFamily="50" charset="-128"/>
                          <a:ea typeface="Meiryo UI" panose="020B0604030504040204" pitchFamily="50" charset="-128"/>
                        </a:rPr>
                        <a:t>2</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207718"/>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67001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537670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004347"/>
                  </a:ext>
                </a:extLst>
              </a:tr>
              <a:tr h="170294">
                <a:tc>
                  <a:txBody>
                    <a:bodyPr/>
                    <a:lstStyle/>
                    <a:p>
                      <a:pPr algn="l"/>
                      <a:r>
                        <a:rPr kumimoji="1" lang="en-US" altLang="ja-JP" sz="1000">
                          <a:latin typeface="Meiryo UI" panose="020B0604030504040204" pitchFamily="50" charset="-128"/>
                          <a:ea typeface="Meiryo UI" panose="020B0604030504040204" pitchFamily="50" charset="-128"/>
                        </a:rPr>
                        <a:t>3</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営業利益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bl>
          </a:graphicData>
        </a:graphic>
      </p:graphicFrame>
      <p:sp>
        <p:nvSpPr>
          <p:cNvPr id="10" name="正方形/長方形 9">
            <a:extLst>
              <a:ext uri="{FF2B5EF4-FFF2-40B4-BE49-F238E27FC236}">
                <a16:creationId xmlns:a16="http://schemas.microsoft.com/office/drawing/2014/main" id="{3DE16054-5D27-A47F-B1A3-63574C4B81AA}"/>
              </a:ext>
            </a:extLst>
          </p:cNvPr>
          <p:cNvSpPr/>
          <p:nvPr/>
        </p:nvSpPr>
        <p:spPr>
          <a:xfrm>
            <a:off x="2161954" y="1263649"/>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グリーン事業（製品）・収支計画の表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zh-TW" altLang="en-US" sz="1400" b="1" dirty="0">
                <a:solidFill>
                  <a:srgbClr val="FF0000"/>
                </a:solidFill>
                <a:latin typeface="Meiryo UI" panose="020B0604030504040204" pitchFamily="50" charset="-128"/>
                <a:ea typeface="Meiryo UI" panose="020B0604030504040204" pitchFamily="50" charset="-128"/>
              </a:rPr>
              <a:t>別添２－３</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製品別計画（各社｜個社製品）</a:t>
            </a:r>
            <a:r>
              <a:rPr lang="ja-JP" altLang="en-US" sz="1400" dirty="0">
                <a:solidFill>
                  <a:srgbClr val="FF0000"/>
                </a:solidFill>
                <a:latin typeface="Meiryo UI" panose="020B0604030504040204" pitchFamily="50" charset="-128"/>
                <a:ea typeface="Meiryo UI" panose="020B0604030504040204" pitchFamily="50" charset="-128"/>
              </a:rPr>
              <a:t>」から適宜転記すること。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「①ア 基本的要件」で記載したグリーン事業（製品）のうち、自社が個別に取り扱う製品別に、売上高、売上原価、売上総利益、販売費、一般管理費、営業利益まで記載すること（詳細は「</a:t>
            </a:r>
            <a:r>
              <a:rPr lang="zh-TW" altLang="en-US" sz="1400" b="1" dirty="0">
                <a:solidFill>
                  <a:srgbClr val="FF0000"/>
                </a:solidFill>
                <a:latin typeface="Meiryo UI" panose="020B0604030504040204" pitchFamily="50" charset="-128"/>
                <a:ea typeface="Meiryo UI" panose="020B0604030504040204" pitchFamily="50" charset="-128"/>
              </a:rPr>
              <a:t>別添２－３</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製品別計画（各社｜個社製品）</a:t>
            </a:r>
            <a:r>
              <a:rPr lang="ja-JP" altLang="en-US" sz="1400" dirty="0">
                <a:solidFill>
                  <a:srgbClr val="FF0000"/>
                </a:solidFill>
                <a:latin typeface="Meiryo UI" panose="020B0604030504040204" pitchFamily="50" charset="-128"/>
                <a:ea typeface="Meiryo UI" panose="020B0604030504040204" pitchFamily="50" charset="-128"/>
              </a:rPr>
              <a:t>」を参照）。</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売上高については、各事業（製品）の売上高に加えて、その構成要素である製品単価と販売数量も参考として記載すること。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売上原価・販売費・一般管理費については、固定費と変動費に分けて記載すること。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売上原価計算にあたり、他のコスト等も考慮する場合は適宜補足すること。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lvl="1"/>
            <a:r>
              <a:rPr lang="ja-JP" altLang="en-US" sz="1400" dirty="0">
                <a:solidFill>
                  <a:srgbClr val="FF0000"/>
                </a:solidFill>
                <a:latin typeface="Meiryo UI" panose="020B0604030504040204" pitchFamily="50" charset="-128"/>
                <a:ea typeface="Meiryo UI" panose="020B0604030504040204" pitchFamily="50" charset="-128"/>
              </a:rPr>
              <a:t>なお、提案時点での数字や内容は必ずしも正確である必要はなく、対象製品の収益化・事業成長の見通し・スケジュール（当初計画）を確認するためのものである。</a:t>
            </a:r>
          </a:p>
          <a:p>
            <a:pPr lvl="1"/>
            <a:r>
              <a:rPr lang="ja-JP" altLang="en-US" sz="1400" dirty="0">
                <a:solidFill>
                  <a:srgbClr val="FF0000"/>
                </a:solidFill>
                <a:latin typeface="Meiryo UI" panose="020B0604030504040204" pitchFamily="50" charset="-128"/>
                <a:ea typeface="Meiryo UI" panose="020B0604030504040204" pitchFamily="50" charset="-128"/>
              </a:rPr>
              <a:t>また、今後、業務実施期間中のモニタリングにおいて、当該情報をアップデートした上で、定期的に確認を行う予定である。</a:t>
            </a: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「①ア 基本的要件」で記載</a:t>
            </a:r>
            <a:r>
              <a:rPr lang="ja-JP" altLang="en-US" sz="1400" u="sng" dirty="0">
                <a:solidFill>
                  <a:schemeClr val="tx1"/>
                </a:solidFill>
                <a:latin typeface="Meiryo UI" panose="020B0604030504040204" pitchFamily="50" charset="-128"/>
                <a:ea typeface="Meiryo UI" panose="020B0604030504040204" pitchFamily="50" charset="-128"/>
              </a:rPr>
              <a:t>した</a:t>
            </a:r>
            <a:r>
              <a:rPr kumimoji="1" lang="ja-JP" altLang="en-US" sz="1400" u="sng" dirty="0">
                <a:solidFill>
                  <a:schemeClr val="tx1"/>
                </a:solidFill>
                <a:latin typeface="Meiryo UI" panose="020B0604030504040204" pitchFamily="50" charset="-128"/>
                <a:ea typeface="Meiryo UI" panose="020B0604030504040204" pitchFamily="50" charset="-128"/>
              </a:rPr>
              <a:t>グリーン事業（製品）のうち、自社が個別に取り扱う製品（各社共通で取り扱わない）のみについて、製品別に、それぞれ頁を分けて記載すること。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D87B082B-BC56-1E08-3872-9E34123CCEB9}"/>
              </a:ext>
            </a:extLst>
          </p:cNvPr>
          <p:cNvSpPr/>
          <p:nvPr/>
        </p:nvSpPr>
        <p:spPr bwMode="gray">
          <a:xfrm>
            <a:off x="8467382" y="8575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幹事会社記載ページ</a:t>
            </a:r>
            <a:endParaRPr kumimoji="0" lang="en-US"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71060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4">
            <a:extLst>
              <a:ext uri="{FF2B5EF4-FFF2-40B4-BE49-F238E27FC236}">
                <a16:creationId xmlns:a16="http://schemas.microsoft.com/office/drawing/2014/main" id="{D6CD44D5-6774-2967-D36A-4B6CB7532E7E}"/>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3" name="TextBox 24">
            <a:extLst>
              <a:ext uri="{FF2B5EF4-FFF2-40B4-BE49-F238E27FC236}">
                <a16:creationId xmlns:a16="http://schemas.microsoft.com/office/drawing/2014/main" id="{8D49C37E-8941-7C5A-461D-DDCC3782CC9B}"/>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503FF640-ADA2-A879-2E2A-D745EBC61D84}"/>
              </a:ext>
            </a:extLst>
          </p:cNvPr>
          <p:cNvGrpSpPr/>
          <p:nvPr/>
        </p:nvGrpSpPr>
        <p:grpSpPr>
          <a:xfrm>
            <a:off x="180000" y="1659209"/>
            <a:ext cx="5702400" cy="288000"/>
            <a:chOff x="156000" y="1879963"/>
            <a:chExt cx="5760000" cy="288000"/>
          </a:xfrm>
        </p:grpSpPr>
        <p:sp>
          <p:nvSpPr>
            <p:cNvPr id="7" name="正方形/長方形 6">
              <a:extLst>
                <a:ext uri="{FF2B5EF4-FFF2-40B4-BE49-F238E27FC236}">
                  <a16:creationId xmlns:a16="http://schemas.microsoft.com/office/drawing/2014/main" id="{D3986863-F035-2E47-3553-27D0A0D3E4A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想定される労働需給や地域経済への影響</a:t>
              </a:r>
            </a:p>
          </p:txBody>
        </p:sp>
        <p:cxnSp>
          <p:nvCxnSpPr>
            <p:cNvPr id="8" name="直線コネクタ 7">
              <a:extLst>
                <a:ext uri="{FF2B5EF4-FFF2-40B4-BE49-F238E27FC236}">
                  <a16:creationId xmlns:a16="http://schemas.microsoft.com/office/drawing/2014/main" id="{4DB1E040-732C-BE38-8378-97DEC479CDD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C356AC5-04DF-85FA-2909-40B5A5701778}"/>
              </a:ext>
            </a:extLst>
          </p:cNvPr>
          <p:cNvGrpSpPr/>
          <p:nvPr/>
        </p:nvGrpSpPr>
        <p:grpSpPr>
          <a:xfrm>
            <a:off x="6333600" y="1659209"/>
            <a:ext cx="5702400" cy="288000"/>
            <a:chOff x="156000" y="1879963"/>
            <a:chExt cx="5760000" cy="288000"/>
          </a:xfrm>
        </p:grpSpPr>
        <p:sp>
          <p:nvSpPr>
            <p:cNvPr id="12" name="正方形/長方形 11">
              <a:extLst>
                <a:ext uri="{FF2B5EF4-FFF2-40B4-BE49-F238E27FC236}">
                  <a16:creationId xmlns:a16="http://schemas.microsoft.com/office/drawing/2014/main" id="{9F3245E4-2445-9212-E1BC-9BD7C7675F5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円滑な移行に向けた取組</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CEB8089D-12B4-5B97-3D53-19BF4E5222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41A26567-1B62-9FED-C549-B85407710E6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イ</a:t>
            </a:r>
            <a:r>
              <a:rPr lang="en-US" altLang="ja-JP" sz="2000">
                <a:solidFill>
                  <a:schemeClr val="tx1">
                    <a:lumMod val="50000"/>
                    <a:lumOff val="50000"/>
                  </a:schemeClr>
                </a:solidFill>
              </a:rPr>
              <a:t> </a:t>
            </a:r>
            <a:r>
              <a:rPr lang="ja-JP" altLang="en-US" sz="2000">
                <a:solidFill>
                  <a:schemeClr val="tx1">
                    <a:lumMod val="50000"/>
                    <a:lumOff val="50000"/>
                  </a:schemeClr>
                </a:solidFill>
              </a:rPr>
              <a:t>公正な移行に関する取組</a:t>
            </a:r>
          </a:p>
        </p:txBody>
      </p:sp>
      <p:sp>
        <p:nvSpPr>
          <p:cNvPr id="16" name="Title 1">
            <a:extLst>
              <a:ext uri="{FF2B5EF4-FFF2-40B4-BE49-F238E27FC236}">
                <a16:creationId xmlns:a16="http://schemas.microsoft.com/office/drawing/2014/main" id="{9303DF2F-F95D-D131-FB30-ABAF95B757C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円滑な移行に向けて、</a:t>
            </a:r>
            <a:r>
              <a:rPr kumimoji="1" lang="en-US" altLang="ja-JP">
                <a:solidFill>
                  <a:schemeClr val="tx1"/>
                </a:solidFill>
              </a:rPr>
              <a:t>xx</a:t>
            </a:r>
            <a:r>
              <a:rPr kumimoji="1" lang="ja-JP" altLang="en-US">
                <a:solidFill>
                  <a:schemeClr val="tx1"/>
                </a:solidFill>
              </a:rPr>
              <a:t>や</a:t>
            </a:r>
            <a:r>
              <a:rPr kumimoji="1" lang="en-US" altLang="ja-JP">
                <a:solidFill>
                  <a:schemeClr val="tx1"/>
                </a:solidFill>
              </a:rPr>
              <a:t>xx</a:t>
            </a:r>
            <a:r>
              <a:rPr kumimoji="1" lang="ja-JP" altLang="en-US">
                <a:solidFill>
                  <a:schemeClr val="tx1"/>
                </a:solidFill>
              </a:rPr>
              <a:t>といった取組を進める</a:t>
            </a:r>
            <a:endParaRPr kumimoji="1" lang="en-US" altLang="ja-JP">
              <a:solidFill>
                <a:schemeClr val="tx1"/>
              </a:solidFill>
            </a:endParaRPr>
          </a:p>
        </p:txBody>
      </p:sp>
      <p:cxnSp>
        <p:nvCxnSpPr>
          <p:cNvPr id="17" name="直線コネクタ 16">
            <a:extLst>
              <a:ext uri="{FF2B5EF4-FFF2-40B4-BE49-F238E27FC236}">
                <a16:creationId xmlns:a16="http://schemas.microsoft.com/office/drawing/2014/main" id="{35D00585-3C39-F5F9-5588-0163DCFB606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BE4268ED-3ADD-17EE-0581-0BF352605A5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6" name="グループ化 5">
            <a:extLst>
              <a:ext uri="{FF2B5EF4-FFF2-40B4-BE49-F238E27FC236}">
                <a16:creationId xmlns:a16="http://schemas.microsoft.com/office/drawing/2014/main" id="{D7439121-A711-C530-77BF-DFFB7ABD0470}"/>
              </a:ext>
            </a:extLst>
          </p:cNvPr>
          <p:cNvGrpSpPr/>
          <p:nvPr/>
        </p:nvGrpSpPr>
        <p:grpSpPr>
          <a:xfrm>
            <a:off x="6006793" y="2056250"/>
            <a:ext cx="216000" cy="4509024"/>
            <a:chOff x="6120034" y="2151659"/>
            <a:chExt cx="216000" cy="4509024"/>
          </a:xfrm>
        </p:grpSpPr>
        <p:cxnSp>
          <p:nvCxnSpPr>
            <p:cNvPr id="9" name="Straight Connector 40">
              <a:extLst>
                <a:ext uri="{FF2B5EF4-FFF2-40B4-BE49-F238E27FC236}">
                  <a16:creationId xmlns:a16="http://schemas.microsoft.com/office/drawing/2014/main" id="{26F67893-950F-10DB-A4A2-A83DDBB37C4B}"/>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E648657D-1370-CE43-0FBA-8AC13F457D8E}"/>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19" name="正方形/長方形 18">
            <a:extLst>
              <a:ext uri="{FF2B5EF4-FFF2-40B4-BE49-F238E27FC236}">
                <a16:creationId xmlns:a16="http://schemas.microsoft.com/office/drawing/2014/main" id="{CD502C2E-CFE2-47D5-41A2-6DB1F1B6ECF2}"/>
              </a:ext>
            </a:extLst>
          </p:cNvPr>
          <p:cNvSpPr/>
          <p:nvPr/>
        </p:nvSpPr>
        <p:spPr>
          <a:xfrm>
            <a:off x="1948353" y="2521122"/>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公正な移行に関する取り組み</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→補助対象事業の実施によって想定される労働需給や地域経済への影響や、円滑な移行に向けた取り組みについて記載すること。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影響の例としては、労働需要や地元企業への発注機会の増減、地域の産業基盤や産業構造の変化、地域住民や自治体の関心の高まり等が想定される。</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取組の例としては、自社内で生じる従業員の再配置や新たなスキル習得（リスキリング）、地域からの新規雇用、自治体との調整、対外発信、部素材調達先の変更・新規開拓等が想定される。</a:t>
            </a:r>
            <a:endParaRPr kumimoji="1" lang="en-US" altLang="ja-JP" sz="1400">
              <a:solidFill>
                <a:srgbClr val="FF0000"/>
              </a:solidFill>
              <a:latin typeface="Meiryo UI" panose="020B0604030504040204" pitchFamily="50" charset="-128"/>
              <a:ea typeface="Meiryo UI" panose="020B0604030504040204" pitchFamily="50" charset="-128"/>
            </a:endParaRP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09954F61-CF7E-78E7-3101-3AFBAF0E5904}"/>
              </a:ext>
            </a:extLst>
          </p:cNvPr>
          <p:cNvSpPr/>
          <p:nvPr/>
        </p:nvSpPr>
        <p:spPr bwMode="gray">
          <a:xfrm>
            <a:off x="8261436" y="74259"/>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836197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D2B0EAC1-9D1C-429F-5A22-337781EC3CC9}"/>
              </a:ext>
            </a:extLst>
          </p:cNvPr>
          <p:cNvGraphicFramePr>
            <a:graphicFrameLocks noChangeAspect="1"/>
          </p:cNvGraphicFramePr>
          <p:nvPr>
            <p:custDataLst>
              <p:tags r:id="rId2"/>
            </p:custDataLst>
            <p:extLst>
              <p:ext uri="{D42A27DB-BD31-4B8C-83A1-F6EECF244321}">
                <p14:modId xmlns:p14="http://schemas.microsoft.com/office/powerpoint/2010/main" val="36951368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46" imgH="346" progId="TCLayout.ActiveDocument.1">
                  <p:embed/>
                </p:oleObj>
              </mc:Choice>
              <mc:Fallback>
                <p:oleObj name="think-cellスライド" r:id="rId4" imgW="346" imgH="346" progId="TCLayout.ActiveDocument.1">
                  <p:embed/>
                  <p:pic>
                    <p:nvPicPr>
                      <p:cNvPr id="14" name="think-cell data - do not delete" hidden="1">
                        <a:extLst>
                          <a:ext uri="{FF2B5EF4-FFF2-40B4-BE49-F238E27FC236}">
                            <a16:creationId xmlns:a16="http://schemas.microsoft.com/office/drawing/2014/main" id="{D2B0EAC1-9D1C-429F-5A22-337781EC3CC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B0F56C7-258C-3C86-80DD-ABAF4AF7CB4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目次</a:t>
            </a:r>
          </a:p>
        </p:txBody>
      </p:sp>
      <p:sp>
        <p:nvSpPr>
          <p:cNvPr id="5" name="テキスト ボックス 4">
            <a:extLst>
              <a:ext uri="{FF2B5EF4-FFF2-40B4-BE49-F238E27FC236}">
                <a16:creationId xmlns:a16="http://schemas.microsoft.com/office/drawing/2014/main" id="{A3B18FB5-5C26-A89E-FC34-E0338884256F}"/>
              </a:ext>
            </a:extLst>
          </p:cNvPr>
          <p:cNvSpPr txBox="1"/>
          <p:nvPr/>
        </p:nvSpPr>
        <p:spPr>
          <a:xfrm>
            <a:off x="1503725" y="749394"/>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基本的要件</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適格性</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経営層のコミット</a:t>
            </a:r>
            <a:endParaRPr lang="en-US" altLang="ja-JP" sz="1400" dirty="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6D5906EB-4B36-189A-A92A-A67C6A10D8C7}"/>
              </a:ext>
            </a:extLst>
          </p:cNvPr>
          <p:cNvSpPr/>
          <p:nvPr/>
        </p:nvSpPr>
        <p:spPr bwMode="gray">
          <a:xfrm>
            <a:off x="1189689" y="431225"/>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①基本的事項の審査</a:t>
            </a:r>
          </a:p>
        </p:txBody>
      </p:sp>
      <p:sp>
        <p:nvSpPr>
          <p:cNvPr id="7" name="正方形/長方形 6">
            <a:extLst>
              <a:ext uri="{FF2B5EF4-FFF2-40B4-BE49-F238E27FC236}">
                <a16:creationId xmlns:a16="http://schemas.microsoft.com/office/drawing/2014/main" id="{DAC18016-F67D-B27D-A62C-75F3F395EBAA}"/>
              </a:ext>
            </a:extLst>
          </p:cNvPr>
          <p:cNvSpPr/>
          <p:nvPr/>
        </p:nvSpPr>
        <p:spPr bwMode="gray">
          <a:xfrm>
            <a:off x="1167378" y="262723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③産業競争力強化への貢献に関する審査</a:t>
            </a:r>
          </a:p>
        </p:txBody>
      </p:sp>
      <p:sp>
        <p:nvSpPr>
          <p:cNvPr id="8" name="正方形/長方形 7">
            <a:extLst>
              <a:ext uri="{FF2B5EF4-FFF2-40B4-BE49-F238E27FC236}">
                <a16:creationId xmlns:a16="http://schemas.microsoft.com/office/drawing/2014/main" id="{21332DCE-4F0F-7939-D866-D9DF900D3682}"/>
              </a:ext>
            </a:extLst>
          </p:cNvPr>
          <p:cNvSpPr/>
          <p:nvPr/>
        </p:nvSpPr>
        <p:spPr bwMode="gray">
          <a:xfrm>
            <a:off x="1167378" y="3725234"/>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④排出削減への貢献に関する審査</a:t>
            </a:r>
          </a:p>
        </p:txBody>
      </p:sp>
      <p:sp>
        <p:nvSpPr>
          <p:cNvPr id="11" name="正方形/長方形 10">
            <a:extLst>
              <a:ext uri="{FF2B5EF4-FFF2-40B4-BE49-F238E27FC236}">
                <a16:creationId xmlns:a16="http://schemas.microsoft.com/office/drawing/2014/main" id="{F5462831-D637-8289-4DC3-DF400C6FECB8}"/>
              </a:ext>
            </a:extLst>
          </p:cNvPr>
          <p:cNvSpPr/>
          <p:nvPr/>
        </p:nvSpPr>
        <p:spPr bwMode="gray">
          <a:xfrm>
            <a:off x="1189689" y="1529228"/>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②間接補助事業の実現性の審査</a:t>
            </a:r>
          </a:p>
        </p:txBody>
      </p:sp>
      <p:sp>
        <p:nvSpPr>
          <p:cNvPr id="12" name="正方形/長方形 11">
            <a:extLst>
              <a:ext uri="{FF2B5EF4-FFF2-40B4-BE49-F238E27FC236}">
                <a16:creationId xmlns:a16="http://schemas.microsoft.com/office/drawing/2014/main" id="{AD5ABCEB-86A9-7447-2931-F27F71A3FC2F}"/>
              </a:ext>
            </a:extLst>
          </p:cNvPr>
          <p:cNvSpPr/>
          <p:nvPr/>
        </p:nvSpPr>
        <p:spPr bwMode="gray">
          <a:xfrm>
            <a:off x="1167378" y="5705796"/>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⑥人材確保に向けた取組に関する審査</a:t>
            </a:r>
          </a:p>
        </p:txBody>
      </p:sp>
      <p:sp>
        <p:nvSpPr>
          <p:cNvPr id="13" name="正方形/長方形 12">
            <a:extLst>
              <a:ext uri="{FF2B5EF4-FFF2-40B4-BE49-F238E27FC236}">
                <a16:creationId xmlns:a16="http://schemas.microsoft.com/office/drawing/2014/main" id="{0EC11CE3-961C-5EDD-0F03-92D17B47539C}"/>
              </a:ext>
            </a:extLst>
          </p:cNvPr>
          <p:cNvSpPr/>
          <p:nvPr/>
        </p:nvSpPr>
        <p:spPr bwMode="gray">
          <a:xfrm>
            <a:off x="1167377" y="4607793"/>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⑤民間企業のみでは投資判断が真に困難な事業であることに関する審査</a:t>
            </a:r>
          </a:p>
        </p:txBody>
      </p:sp>
      <p:sp>
        <p:nvSpPr>
          <p:cNvPr id="2" name="正方形/長方形 1">
            <a:extLst>
              <a:ext uri="{FF2B5EF4-FFF2-40B4-BE49-F238E27FC236}">
                <a16:creationId xmlns:a16="http://schemas.microsoft.com/office/drawing/2014/main" id="{13FFFD29-3F90-AC14-72FF-B9B4B4F08896}"/>
              </a:ext>
            </a:extLst>
          </p:cNvPr>
          <p:cNvSpPr/>
          <p:nvPr/>
        </p:nvSpPr>
        <p:spPr>
          <a:xfrm>
            <a:off x="5580000" y="1148316"/>
            <a:ext cx="6143832" cy="45613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「共通パート」で提出される頁もあるため、本様式は一部の頁を抜粋しております。</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各ページの記載ガイドについて十分な言及がない場合は、審査において十分に評価されない可能性がありますのでご留意ください。</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一部のページを除き、フォーマットはあくまで例示です。</a:t>
            </a:r>
            <a:br>
              <a:rPr kumimoji="1" lang="en-US" altLang="ja-JP" sz="1400" dirty="0">
                <a:solidFill>
                  <a:schemeClr val="tx1"/>
                </a:solidFill>
                <a:latin typeface="Meiryo UI" panose="020B0604030504040204" pitchFamily="50" charset="-128"/>
                <a:ea typeface="Meiryo UI" panose="020B0604030504040204" pitchFamily="50" charset="-128"/>
              </a:rPr>
            </a:br>
            <a:r>
              <a:rPr lang="ja-JP" altLang="en-US" sz="1400" dirty="0">
                <a:solidFill>
                  <a:schemeClr val="tx1"/>
                </a:solidFill>
                <a:latin typeface="Meiryo UI" panose="020B0604030504040204" pitchFamily="50" charset="-128"/>
                <a:ea typeface="Meiryo UI" panose="020B0604030504040204" pitchFamily="50" charset="-128"/>
              </a:rPr>
              <a:t>十分に内容を記載できるよう、フォーマットや分量、参考資料の添付等は調整いただいて構いません。</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なお、引用データ等の記載は、その出典を明記するようお願いします。</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本実施計画のうち非開示を希望する情報・スライドはその旨を明記ください。</a:t>
            </a:r>
            <a:br>
              <a:rPr kumimoji="1" lang="ja-JP" altLang="en-US"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非開示情報と認められる情報は、経済産業省の担当者及び審査委員以外には提供しないものとし、本事業以外の目的に使用しません。</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応募にあたっては、公募要領等を必ずご覧下さい。</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審査の結果、採択され、間接補助事業を実施するには、これらの内容に同意いただくことが必要です。</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15" name="テキスト ボックス 14">
            <a:extLst>
              <a:ext uri="{FF2B5EF4-FFF2-40B4-BE49-F238E27FC236}">
                <a16:creationId xmlns:a16="http://schemas.microsoft.com/office/drawing/2014/main" id="{18E3DACF-E899-1FE1-E9C4-9A57E3869216}"/>
              </a:ext>
            </a:extLst>
          </p:cNvPr>
          <p:cNvSpPr txBox="1"/>
          <p:nvPr/>
        </p:nvSpPr>
        <p:spPr>
          <a:xfrm>
            <a:off x="1503725" y="1847397"/>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間接補助事業の実施内容及びスケジュール</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公正な移行に関する取組</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間接補助事業のリスク対応</a:t>
            </a:r>
            <a:endParaRPr lang="en-US" altLang="ja-JP" sz="1400" dirty="0">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FA123180-21BB-DDBE-BA7E-E5B614307EFA}"/>
              </a:ext>
            </a:extLst>
          </p:cNvPr>
          <p:cNvSpPr txBox="1"/>
          <p:nvPr/>
        </p:nvSpPr>
        <p:spPr>
          <a:xfrm>
            <a:off x="1503725" y="2945400"/>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グリーン市場獲得に向けた事業戦略</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情報管理体制</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間接補助事業による経済波及効果</a:t>
            </a:r>
            <a:endParaRPr lang="en-US" altLang="ja-JP" sz="1400" dirty="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B85F3152-E793-50C3-401C-67319BC45276}"/>
              </a:ext>
            </a:extLst>
          </p:cNvPr>
          <p:cNvSpPr txBox="1"/>
          <p:nvPr/>
        </p:nvSpPr>
        <p:spPr>
          <a:xfrm>
            <a:off x="1503725" y="6023962"/>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人材確保に向けた取組</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従業員の賃金引上げ計画の表明</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ワーク・ライフ・バランス等の推進</a:t>
            </a:r>
            <a:endParaRPr lang="en-US" altLang="ja-JP" sz="14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E939FCB3-38DA-1556-8D39-B51046940DF4}"/>
              </a:ext>
            </a:extLst>
          </p:cNvPr>
          <p:cNvSpPr txBox="1"/>
          <p:nvPr/>
        </p:nvSpPr>
        <p:spPr>
          <a:xfrm>
            <a:off x="1503725" y="4043403"/>
            <a:ext cx="5532074" cy="523220"/>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間接補助事業による</a:t>
            </a:r>
            <a:r>
              <a:rPr lang="en-US" altLang="ja-JP" sz="1400" dirty="0">
                <a:latin typeface="Meiryo UI" panose="020B0604030504040204" pitchFamily="50" charset="-128"/>
                <a:ea typeface="Meiryo UI" panose="020B0604030504040204" pitchFamily="50" charset="-128"/>
              </a:rPr>
              <a:t>CO2</a:t>
            </a:r>
            <a:r>
              <a:rPr lang="ja-JP" altLang="en-US" sz="1400" dirty="0">
                <a:latin typeface="Meiryo UI" panose="020B0604030504040204" pitchFamily="50" charset="-128"/>
                <a:ea typeface="Meiryo UI" panose="020B0604030504040204" pitchFamily="50" charset="-128"/>
              </a:rPr>
              <a:t>排出削減効果</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ＧＸ製品・サービスの社会実装への貢献</a:t>
            </a:r>
            <a:endParaRPr lang="en-US" altLang="ja-JP" sz="1400" dirty="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795F660E-5D73-0B4F-A77F-5CA8D63B2897}"/>
              </a:ext>
            </a:extLst>
          </p:cNvPr>
          <p:cNvSpPr txBox="1"/>
          <p:nvPr/>
        </p:nvSpPr>
        <p:spPr>
          <a:xfrm>
            <a:off x="1503725" y="4925962"/>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経済的基準</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技術的基準</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その他定性的基準</a:t>
            </a:r>
            <a:endParaRPr lang="en-US" altLang="ja-JP" sz="1400" dirty="0">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711822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3653D-675F-9052-14BB-71A2DCD1C96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C77806B-80F1-3AED-62A2-2EF08368326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ウ</a:t>
            </a:r>
            <a:r>
              <a:rPr lang="en-US" altLang="ja-JP" sz="2000">
                <a:solidFill>
                  <a:schemeClr val="tx1">
                    <a:lumMod val="50000"/>
                    <a:lumOff val="50000"/>
                  </a:schemeClr>
                </a:solidFill>
              </a:rPr>
              <a:t> </a:t>
            </a:r>
            <a:r>
              <a:rPr lang="ja-JP" altLang="en-US" sz="2000">
                <a:solidFill>
                  <a:schemeClr val="tx1">
                    <a:lumMod val="50000"/>
                    <a:lumOff val="50000"/>
                  </a:schemeClr>
                </a:solidFill>
              </a:rPr>
              <a:t>間接補助事業のリスク対応　　</a:t>
            </a:r>
          </a:p>
        </p:txBody>
      </p:sp>
      <p:sp>
        <p:nvSpPr>
          <p:cNvPr id="7" name="Title 1">
            <a:extLst>
              <a:ext uri="{FF2B5EF4-FFF2-40B4-BE49-F238E27FC236}">
                <a16:creationId xmlns:a16="http://schemas.microsoft.com/office/drawing/2014/main" id="{46E7921D-383C-39FC-9AC4-A1404B30573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en-US" altLang="ja-JP">
                <a:solidFill>
                  <a:schemeClr val="tx1"/>
                </a:solidFill>
              </a:rPr>
              <a:t>xx</a:t>
            </a:r>
            <a:r>
              <a:rPr kumimoji="1" lang="ja-JP" altLang="en-US">
                <a:solidFill>
                  <a:schemeClr val="tx1"/>
                </a:solidFill>
              </a:rPr>
              <a:t>等がリスクとして想定されるが、十分な対策を講じて間接補助事業を推進する</a:t>
            </a:r>
            <a:endParaRPr kumimoji="1" lang="en-US" altLang="ja-JP">
              <a:solidFill>
                <a:schemeClr val="tx1"/>
              </a:solidFill>
            </a:endParaRPr>
          </a:p>
        </p:txBody>
      </p:sp>
      <p:cxnSp>
        <p:nvCxnSpPr>
          <p:cNvPr id="12" name="直線コネクタ 11">
            <a:extLst>
              <a:ext uri="{FF2B5EF4-FFF2-40B4-BE49-F238E27FC236}">
                <a16:creationId xmlns:a16="http://schemas.microsoft.com/office/drawing/2014/main" id="{969D6D9F-86C6-20C0-8917-E8DBE374A6C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E6F25320-1390-23EF-3EB0-E6EC9DD22027}"/>
              </a:ext>
            </a:extLst>
          </p:cNvPr>
          <p:cNvSpPr/>
          <p:nvPr/>
        </p:nvSpPr>
        <p:spPr>
          <a:xfrm>
            <a:off x="11152486" y="85758"/>
            <a:ext cx="953793" cy="371442"/>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endParaRPr lang="en-US" altLang="ja-JP" sz="1600">
              <a:latin typeface="Meiryo UI" panose="020B0604030504040204" pitchFamily="50" charset="-128"/>
              <a:ea typeface="Meiryo UI" panose="020B0604030504040204" pitchFamily="50" charset="-128"/>
              <a:cs typeface="+mj-cs"/>
            </a:endParaRPr>
          </a:p>
        </p:txBody>
      </p:sp>
      <p:sp>
        <p:nvSpPr>
          <p:cNvPr id="10" name="正方形/長方形 9">
            <a:extLst>
              <a:ext uri="{FF2B5EF4-FFF2-40B4-BE49-F238E27FC236}">
                <a16:creationId xmlns:a16="http://schemas.microsoft.com/office/drawing/2014/main" id="{9760C651-8BB9-125B-CF61-39DD163A5007}"/>
              </a:ext>
            </a:extLst>
          </p:cNvPr>
          <p:cNvSpPr/>
          <p:nvPr/>
        </p:nvSpPr>
        <p:spPr>
          <a:xfrm>
            <a:off x="180000" y="1887418"/>
            <a:ext cx="1506313" cy="129675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内生的</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リスク</a:t>
            </a:r>
            <a:endParaRPr kumimoji="1" lang="ja-JP" altLang="en-US"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（技術観点など）</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14" name="グループ化 13">
            <a:extLst>
              <a:ext uri="{FF2B5EF4-FFF2-40B4-BE49-F238E27FC236}">
                <a16:creationId xmlns:a16="http://schemas.microsoft.com/office/drawing/2014/main" id="{1C1186B7-4E1F-5119-6748-2E355B9656E7}"/>
              </a:ext>
            </a:extLst>
          </p:cNvPr>
          <p:cNvGrpSpPr/>
          <p:nvPr/>
        </p:nvGrpSpPr>
        <p:grpSpPr>
          <a:xfrm>
            <a:off x="1804611" y="1505726"/>
            <a:ext cx="4500000" cy="288000"/>
            <a:chOff x="156000" y="1879963"/>
            <a:chExt cx="5760000" cy="288000"/>
          </a:xfrm>
        </p:grpSpPr>
        <p:sp>
          <p:nvSpPr>
            <p:cNvPr id="15" name="正方形/長方形 14">
              <a:extLst>
                <a:ext uri="{FF2B5EF4-FFF2-40B4-BE49-F238E27FC236}">
                  <a16:creationId xmlns:a16="http://schemas.microsoft.com/office/drawing/2014/main" id="{BD371F71-DC1E-8D04-94F8-4D113AA3DCB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リスクの内容</a:t>
              </a:r>
            </a:p>
          </p:txBody>
        </p:sp>
        <p:cxnSp>
          <p:nvCxnSpPr>
            <p:cNvPr id="16" name="直線コネクタ 15">
              <a:extLst>
                <a:ext uri="{FF2B5EF4-FFF2-40B4-BE49-F238E27FC236}">
                  <a16:creationId xmlns:a16="http://schemas.microsoft.com/office/drawing/2014/main" id="{549D8EFF-9627-43FA-1F8C-40DFF6E5DFC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08838969-919B-1447-1855-CF775A41CF5D}"/>
              </a:ext>
            </a:extLst>
          </p:cNvPr>
          <p:cNvGrpSpPr/>
          <p:nvPr/>
        </p:nvGrpSpPr>
        <p:grpSpPr>
          <a:xfrm>
            <a:off x="6422908" y="1505726"/>
            <a:ext cx="5613091" cy="288000"/>
            <a:chOff x="156000" y="1879963"/>
            <a:chExt cx="5760000" cy="288000"/>
          </a:xfrm>
        </p:grpSpPr>
        <p:sp>
          <p:nvSpPr>
            <p:cNvPr id="18" name="正方形/長方形 17">
              <a:extLst>
                <a:ext uri="{FF2B5EF4-FFF2-40B4-BE49-F238E27FC236}">
                  <a16:creationId xmlns:a16="http://schemas.microsoft.com/office/drawing/2014/main" id="{F461E188-E220-4568-922E-3B7732F3BCA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リスクへの対応方針</a:t>
              </a:r>
            </a:p>
          </p:txBody>
        </p:sp>
        <p:cxnSp>
          <p:nvCxnSpPr>
            <p:cNvPr id="19" name="直線コネクタ 18">
              <a:extLst>
                <a:ext uri="{FF2B5EF4-FFF2-40B4-BE49-F238E27FC236}">
                  <a16:creationId xmlns:a16="http://schemas.microsoft.com/office/drawing/2014/main" id="{2A459B65-6DB3-38D5-CBBE-357A9E6F901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0" name="正方形/長方形 19">
            <a:extLst>
              <a:ext uri="{FF2B5EF4-FFF2-40B4-BE49-F238E27FC236}">
                <a16:creationId xmlns:a16="http://schemas.microsoft.com/office/drawing/2014/main" id="{88D5E305-CDD9-369B-4A93-FF529DD37FC4}"/>
              </a:ext>
            </a:extLst>
          </p:cNvPr>
          <p:cNvSpPr/>
          <p:nvPr/>
        </p:nvSpPr>
        <p:spPr>
          <a:xfrm>
            <a:off x="1804611" y="1887420"/>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EBD3E78F-C4CA-92CA-42D7-521EDF0FF5C0}"/>
              </a:ext>
            </a:extLst>
          </p:cNvPr>
          <p:cNvSpPr/>
          <p:nvPr/>
        </p:nvSpPr>
        <p:spPr>
          <a:xfrm>
            <a:off x="1804611" y="2572178"/>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02677C40-097F-D72E-20BA-1089398E2849}"/>
              </a:ext>
            </a:extLst>
          </p:cNvPr>
          <p:cNvSpPr/>
          <p:nvPr/>
        </p:nvSpPr>
        <p:spPr>
          <a:xfrm>
            <a:off x="6422908" y="1887420"/>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FD370958-E7F5-772D-B886-4E5F529AF38E}"/>
              </a:ext>
            </a:extLst>
          </p:cNvPr>
          <p:cNvSpPr/>
          <p:nvPr/>
        </p:nvSpPr>
        <p:spPr>
          <a:xfrm>
            <a:off x="6422908" y="2572178"/>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7A89165-08EC-BD46-3088-51DFF4FF95F9}"/>
              </a:ext>
            </a:extLst>
          </p:cNvPr>
          <p:cNvSpPr/>
          <p:nvPr/>
        </p:nvSpPr>
        <p:spPr>
          <a:xfrm>
            <a:off x="180000" y="3256936"/>
            <a:ext cx="1506313" cy="129676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外生的リスク</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（市場環境、</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競争環境の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変化など）</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4D4384F6-E5E3-5052-C9E9-41066FA564F9}"/>
              </a:ext>
            </a:extLst>
          </p:cNvPr>
          <p:cNvSpPr/>
          <p:nvPr/>
        </p:nvSpPr>
        <p:spPr>
          <a:xfrm>
            <a:off x="1804611" y="3256937"/>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6373123C-813B-6CDE-2BCA-DD2CD53B60A8}"/>
              </a:ext>
            </a:extLst>
          </p:cNvPr>
          <p:cNvSpPr/>
          <p:nvPr/>
        </p:nvSpPr>
        <p:spPr>
          <a:xfrm>
            <a:off x="1804611" y="3941695"/>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CBD514D6-BD5B-8B56-3C60-3F18939302E7}"/>
              </a:ext>
            </a:extLst>
          </p:cNvPr>
          <p:cNvSpPr/>
          <p:nvPr/>
        </p:nvSpPr>
        <p:spPr>
          <a:xfrm>
            <a:off x="6422908" y="3256937"/>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3610C9CC-D950-2435-E8E0-18CE7805B722}"/>
              </a:ext>
            </a:extLst>
          </p:cNvPr>
          <p:cNvSpPr/>
          <p:nvPr/>
        </p:nvSpPr>
        <p:spPr>
          <a:xfrm>
            <a:off x="6422908" y="3941695"/>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7" name="正方形/長方形 46">
            <a:extLst>
              <a:ext uri="{FF2B5EF4-FFF2-40B4-BE49-F238E27FC236}">
                <a16:creationId xmlns:a16="http://schemas.microsoft.com/office/drawing/2014/main" id="{C7787707-5112-441A-9955-8E16A32B391A}"/>
              </a:ext>
            </a:extLst>
          </p:cNvPr>
          <p:cNvSpPr/>
          <p:nvPr/>
        </p:nvSpPr>
        <p:spPr>
          <a:xfrm>
            <a:off x="180000" y="4626453"/>
            <a:ext cx="1506313" cy="612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400">
                <a:solidFill>
                  <a:schemeClr val="tx1"/>
                </a:solidFill>
                <a:latin typeface="Meiryo UI" panose="020B0604030504040204" pitchFamily="50" charset="-128"/>
                <a:ea typeface="Meiryo UI" panose="020B0604030504040204" pitchFamily="50" charset="-128"/>
              </a:rPr>
              <a:t>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83EA6732-4093-9EDC-AABF-4BE4383307E1}"/>
              </a:ext>
            </a:extLst>
          </p:cNvPr>
          <p:cNvSpPr/>
          <p:nvPr/>
        </p:nvSpPr>
        <p:spPr>
          <a:xfrm>
            <a:off x="1804611" y="4626454"/>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D7E03CBD-54EF-EE29-B245-DEA289AA7E4F}"/>
              </a:ext>
            </a:extLst>
          </p:cNvPr>
          <p:cNvSpPr/>
          <p:nvPr/>
        </p:nvSpPr>
        <p:spPr>
          <a:xfrm>
            <a:off x="6422908" y="4626454"/>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52" name="Straight Connector 40">
            <a:extLst>
              <a:ext uri="{FF2B5EF4-FFF2-40B4-BE49-F238E27FC236}">
                <a16:creationId xmlns:a16="http://schemas.microsoft.com/office/drawing/2014/main" id="{2426AC0D-D68B-91E8-BE75-DB32B556152C}"/>
              </a:ext>
            </a:extLst>
          </p:cNvPr>
          <p:cNvCxnSpPr>
            <a:cxnSpLocks/>
          </p:cNvCxnSpPr>
          <p:nvPr/>
        </p:nvCxnSpPr>
        <p:spPr>
          <a:xfrm flipH="1">
            <a:off x="180000" y="5538032"/>
            <a:ext cx="11855999"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59" name="Freeform 94">
            <a:extLst>
              <a:ext uri="{FF2B5EF4-FFF2-40B4-BE49-F238E27FC236}">
                <a16:creationId xmlns:a16="http://schemas.microsoft.com/office/drawing/2014/main" id="{B743B436-1230-E49C-9C79-D99DDA35AA8B}"/>
              </a:ext>
            </a:extLst>
          </p:cNvPr>
          <p:cNvSpPr>
            <a:spLocks/>
          </p:cNvSpPr>
          <p:nvPr/>
        </p:nvSpPr>
        <p:spPr bwMode="gray">
          <a:xfrm rot="5400000" flipH="1">
            <a:off x="5988000" y="544052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FD060143-22A1-FB36-35A0-2FFB17A8AEF0}"/>
              </a:ext>
            </a:extLst>
          </p:cNvPr>
          <p:cNvSpPr/>
          <p:nvPr/>
        </p:nvSpPr>
        <p:spPr>
          <a:xfrm>
            <a:off x="180000" y="5837610"/>
            <a:ext cx="2435609" cy="727661"/>
          </a:xfrm>
          <a:prstGeom prst="rect">
            <a:avLst/>
          </a:prstGeom>
          <a:solidFill>
            <a:schemeClr val="tx1">
              <a:lumMod val="50000"/>
              <a:lumOff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a:solidFill>
                  <a:schemeClr val="bg1"/>
                </a:solidFill>
                <a:latin typeface="Meiryo UI" panose="020B0604030504040204" pitchFamily="50" charset="-128"/>
                <a:ea typeface="Meiryo UI" panose="020B0604030504040204" pitchFamily="50" charset="-128"/>
              </a:rPr>
              <a:t>事業中止の判断基準</a:t>
            </a:r>
            <a:endParaRPr kumimoji="1" lang="ja-JP" altLang="en-US" sz="1400">
              <a:solidFill>
                <a:schemeClr val="bg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529B7769-C868-52A8-8A67-90DA5C994B70}"/>
              </a:ext>
            </a:extLst>
          </p:cNvPr>
          <p:cNvSpPr/>
          <p:nvPr/>
        </p:nvSpPr>
        <p:spPr>
          <a:xfrm>
            <a:off x="2753833" y="5837611"/>
            <a:ext cx="9282166" cy="72766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x</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（例：営業利益率●％以下が●年継続等</a:t>
            </a:r>
            <a:r>
              <a:rPr lang="ja-JP" altLang="en-US" sz="1400">
                <a:solidFill>
                  <a:schemeClr val="tx1"/>
                </a:solidFill>
                <a:latin typeface="Meiryo UI" panose="020B0604030504040204" pitchFamily="50" charset="-128"/>
                <a:ea typeface="Meiryo UI" panose="020B0604030504040204" pitchFamily="50" charset="-128"/>
              </a:rPr>
              <a:t>）</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8E6435DB-B6B7-8EAC-893B-2AFCF359774B}"/>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想定されるリスクと対応方針</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→事業化に向けたリスクを整理し、それぞれの対応策を記載すること。</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en-US" altLang="ja-JP"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フレームワークは一例のため、適切な類型ごとに記載すれば差し支えないが、燃料や原料の調達リスクについては、何らかの形で含めること。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内生的リスクの例は、燃料転換の技術確立のハードルや、コスト目標の未達、事業推進の</a:t>
            </a:r>
            <a:r>
              <a:rPr lang="ja-JP" altLang="en-US" sz="1400" dirty="0">
                <a:solidFill>
                  <a:srgbClr val="FF0000"/>
                </a:solidFill>
                <a:latin typeface="Meiryo UI" panose="020B0604030504040204" pitchFamily="50" charset="-128"/>
                <a:ea typeface="Meiryo UI" panose="020B0604030504040204" pitchFamily="50" charset="-128"/>
              </a:rPr>
              <a:t>主担当者</a:t>
            </a:r>
            <a:r>
              <a:rPr kumimoji="1" lang="ja-JP" altLang="en-US" sz="1400" dirty="0">
                <a:solidFill>
                  <a:srgbClr val="FF0000"/>
                </a:solidFill>
                <a:latin typeface="Meiryo UI" panose="020B0604030504040204" pitchFamily="50" charset="-128"/>
                <a:ea typeface="Meiryo UI" panose="020B0604030504040204" pitchFamily="50" charset="-128"/>
              </a:rPr>
              <a:t>の辞任など</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事業中止の判断基準</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→それらへの対応策を十分に講じることを前提としつつ、どのような事態になった場合に事業を中止するかの判断基準についても定量的な観点を含め記載すること。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D6F53E0A-FE55-8F8F-E930-101070691C37}"/>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32469317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D2EF48D9-EF54-88D3-E46E-3E5A61F0855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6335369-7311-2716-B0DD-7E3862B372E7}"/>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b="0" i="0" u="none" strike="noStrike">
                <a:solidFill>
                  <a:schemeClr val="tx1"/>
                </a:solidFill>
                <a:effectLst/>
                <a:latin typeface="Meiryo UI" panose="020B0604030504040204" pitchFamily="50" charset="-128"/>
                <a:ea typeface="Meiryo UI" panose="020B0604030504040204" pitchFamily="50" charset="-128"/>
              </a:rPr>
              <a:t>③</a:t>
            </a:r>
            <a:r>
              <a:rPr lang="ja-JP" altLang="ja-JP" sz="4800" b="0" i="0" u="none" strike="noStrike">
                <a:solidFill>
                  <a:schemeClr val="tx1"/>
                </a:solidFill>
                <a:effectLst/>
                <a:latin typeface="Meiryo UI" panose="020B0604030504040204" pitchFamily="50" charset="-128"/>
                <a:ea typeface="Meiryo UI" panose="020B0604030504040204" pitchFamily="50" charset="-128"/>
              </a:rPr>
              <a:t>産業競争力強化への貢献に関する審査</a:t>
            </a:r>
            <a:endParaRPr kumimoji="1" lang="en-US" altLang="ja-JP"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007302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D0343C62-3C3A-47E0-BF70-A021B7FA4837}"/>
              </a:ext>
            </a:extLst>
          </p:cNvPr>
          <p:cNvGraphicFramePr>
            <a:graphicFrameLocks noChangeAspect="1"/>
          </p:cNvGraphicFramePr>
          <p:nvPr>
            <p:custDataLst>
              <p:tags r:id="rId1"/>
            </p:custDataLst>
            <p:extLst>
              <p:ext uri="{D42A27DB-BD31-4B8C-83A1-F6EECF244321}">
                <p14:modId xmlns:p14="http://schemas.microsoft.com/office/powerpoint/2010/main" val="41318847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D0343C62-3C3A-47E0-BF70-A021B7FA483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392F5888-3BA5-0267-0135-834DC9C6C34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ⅷ</a:t>
            </a:r>
            <a:r>
              <a:rPr lang="ja-JP" altLang="en-US" sz="2000" dirty="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1304A267-7625-ADDD-4C17-C47F2A35DD7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AB312EA3-22D4-BB45-9D33-7D73BF90B07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や</a:t>
            </a:r>
            <a:r>
              <a:rPr lang="en-US" altLang="ja-JP">
                <a:solidFill>
                  <a:schemeClr val="tx1"/>
                </a:solidFill>
              </a:rPr>
              <a:t>xx</a:t>
            </a:r>
            <a:r>
              <a:rPr lang="ja-JP" altLang="en-US">
                <a:solidFill>
                  <a:schemeClr val="tx1"/>
                </a:solidFill>
              </a:rPr>
              <a:t>に取り組むことで、</a:t>
            </a:r>
            <a:r>
              <a:rPr kumimoji="1" lang="ja-JP" altLang="en-US">
                <a:solidFill>
                  <a:schemeClr val="tx1"/>
                </a:solidFill>
              </a:rPr>
              <a:t>間接補助事業終了後の自立化を目指す</a:t>
            </a:r>
            <a:endParaRPr kumimoji="1" lang="en-US" altLang="ja-JP">
              <a:solidFill>
                <a:schemeClr val="tx1"/>
              </a:solidFill>
            </a:endParaRPr>
          </a:p>
        </p:txBody>
      </p:sp>
      <p:cxnSp>
        <p:nvCxnSpPr>
          <p:cNvPr id="4" name="直線コネクタ 3">
            <a:extLst>
              <a:ext uri="{FF2B5EF4-FFF2-40B4-BE49-F238E27FC236}">
                <a16:creationId xmlns:a16="http://schemas.microsoft.com/office/drawing/2014/main" id="{FA22C57F-54AB-65E9-30E2-474CAD9587F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 name="Straight Connector 13">
            <a:extLst>
              <a:ext uri="{FF2B5EF4-FFF2-40B4-BE49-F238E27FC236}">
                <a16:creationId xmlns:a16="http://schemas.microsoft.com/office/drawing/2014/main" id="{F3323E22-78A1-3660-5E8E-3075D84ED078}"/>
              </a:ext>
            </a:extLst>
          </p:cNvPr>
          <p:cNvCxnSpPr>
            <a:cxnSpLocks/>
          </p:cNvCxnSpPr>
          <p:nvPr/>
        </p:nvCxnSpPr>
        <p:spPr>
          <a:xfrm>
            <a:off x="6108000" y="1979555"/>
            <a:ext cx="0" cy="46188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FD631A27-D28B-3115-EECD-17B002BD87F7}"/>
              </a:ext>
            </a:extLst>
          </p:cNvPr>
          <p:cNvSpPr/>
          <p:nvPr/>
        </p:nvSpPr>
        <p:spPr>
          <a:xfrm>
            <a:off x="181464" y="1979555"/>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ⅰ</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事業戦略の</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優位性</a:t>
            </a:r>
          </a:p>
        </p:txBody>
      </p:sp>
      <p:sp>
        <p:nvSpPr>
          <p:cNvPr id="9" name="正方形/長方形 8">
            <a:extLst>
              <a:ext uri="{FF2B5EF4-FFF2-40B4-BE49-F238E27FC236}">
                <a16:creationId xmlns:a16="http://schemas.microsoft.com/office/drawing/2014/main" id="{4E19999B-F7EE-0716-1CEE-133D7E06F00A}"/>
              </a:ext>
            </a:extLst>
          </p:cNvPr>
          <p:cNvSpPr/>
          <p:nvPr/>
        </p:nvSpPr>
        <p:spPr>
          <a:xfrm>
            <a:off x="1304689" y="1979555"/>
            <a:ext cx="4577709"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1" name="正方形/長方形 10">
            <a:extLst>
              <a:ext uri="{FF2B5EF4-FFF2-40B4-BE49-F238E27FC236}">
                <a16:creationId xmlns:a16="http://schemas.microsoft.com/office/drawing/2014/main" id="{F8A04712-61B7-5B5D-D554-714D7E280356}"/>
              </a:ext>
            </a:extLst>
          </p:cNvPr>
          <p:cNvSpPr/>
          <p:nvPr/>
        </p:nvSpPr>
        <p:spPr>
          <a:xfrm>
            <a:off x="181464" y="2656241"/>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ⅱ</a:t>
            </a:r>
            <a:r>
              <a:rPr kumimoji="1" lang="ja-JP" altLang="en-US" sz="1200" dirty="0">
                <a:solidFill>
                  <a:schemeClr val="tx1"/>
                </a:solidFill>
                <a:latin typeface="Meiryo UI" panose="020B0604030504040204" pitchFamily="50" charset="-128"/>
                <a:ea typeface="Meiryo UI" panose="020B0604030504040204" pitchFamily="50" charset="-128"/>
              </a:rPr>
              <a:t>）</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オフテイカーの</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獲得</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E39AFA44-6EB1-F0B2-C12D-CEE5BA4D580B}"/>
              </a:ext>
            </a:extLst>
          </p:cNvPr>
          <p:cNvSpPr/>
          <p:nvPr/>
        </p:nvSpPr>
        <p:spPr>
          <a:xfrm>
            <a:off x="1304690" y="2656241"/>
            <a:ext cx="4577708"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3" name="正方形/長方形 12">
            <a:extLst>
              <a:ext uri="{FF2B5EF4-FFF2-40B4-BE49-F238E27FC236}">
                <a16:creationId xmlns:a16="http://schemas.microsoft.com/office/drawing/2014/main" id="{7CA4A884-D4CA-92D1-6F02-94FC1A3FD70E}"/>
              </a:ext>
            </a:extLst>
          </p:cNvPr>
          <p:cNvSpPr/>
          <p:nvPr/>
        </p:nvSpPr>
        <p:spPr>
          <a:xfrm>
            <a:off x="181476" y="3332927"/>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ⅲ</a:t>
            </a: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燃料の調達</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2FF4E9CC-45ED-5218-F4A3-3DD14D5C00FD}"/>
              </a:ext>
            </a:extLst>
          </p:cNvPr>
          <p:cNvSpPr/>
          <p:nvPr/>
        </p:nvSpPr>
        <p:spPr>
          <a:xfrm>
            <a:off x="1304698" y="3332927"/>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ー</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grpSp>
        <p:nvGrpSpPr>
          <p:cNvPr id="15" name="Group 41">
            <a:extLst>
              <a:ext uri="{FF2B5EF4-FFF2-40B4-BE49-F238E27FC236}">
                <a16:creationId xmlns:a16="http://schemas.microsoft.com/office/drawing/2014/main" id="{B67DC129-34B4-857F-2654-4CF696D23037}"/>
              </a:ext>
            </a:extLst>
          </p:cNvPr>
          <p:cNvGrpSpPr/>
          <p:nvPr/>
        </p:nvGrpSpPr>
        <p:grpSpPr>
          <a:xfrm rot="10800000" flipH="1">
            <a:off x="6000000" y="4263011"/>
            <a:ext cx="216000" cy="216000"/>
            <a:chOff x="5937564" y="3833745"/>
            <a:chExt cx="306171" cy="306910"/>
          </a:xfrm>
        </p:grpSpPr>
        <p:sp>
          <p:nvSpPr>
            <p:cNvPr id="16" name="Freeform 94">
              <a:extLst>
                <a:ext uri="{FF2B5EF4-FFF2-40B4-BE49-F238E27FC236}">
                  <a16:creationId xmlns:a16="http://schemas.microsoft.com/office/drawing/2014/main" id="{64EFCE91-219E-D889-1182-18C6D53B1E07}"/>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 name="Freeform 95">
              <a:extLst>
                <a:ext uri="{FF2B5EF4-FFF2-40B4-BE49-F238E27FC236}">
                  <a16:creationId xmlns:a16="http://schemas.microsoft.com/office/drawing/2014/main" id="{974EC987-891F-E5CE-AE01-8F60A38D7D22}"/>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18" name="グループ化 17">
            <a:extLst>
              <a:ext uri="{FF2B5EF4-FFF2-40B4-BE49-F238E27FC236}">
                <a16:creationId xmlns:a16="http://schemas.microsoft.com/office/drawing/2014/main" id="{A9982517-9C81-FD40-9AA8-F2C7DB767C42}"/>
              </a:ext>
            </a:extLst>
          </p:cNvPr>
          <p:cNvGrpSpPr/>
          <p:nvPr/>
        </p:nvGrpSpPr>
        <p:grpSpPr>
          <a:xfrm>
            <a:off x="180000" y="1529079"/>
            <a:ext cx="5702400" cy="288000"/>
            <a:chOff x="156000" y="1879963"/>
            <a:chExt cx="5760000" cy="288000"/>
          </a:xfrm>
        </p:grpSpPr>
        <p:sp>
          <p:nvSpPr>
            <p:cNvPr id="19" name="正方形/長方形 18">
              <a:extLst>
                <a:ext uri="{FF2B5EF4-FFF2-40B4-BE49-F238E27FC236}">
                  <a16:creationId xmlns:a16="http://schemas.microsoft.com/office/drawing/2014/main" id="{46E3E4C9-9C6B-BEFE-7DCF-617BBA7A948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製造プロセス転換における自社及び競合各社の特徴・方向性</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6ED36DF2-1032-CDD7-5C90-C0DE19B2D17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B311BAEA-4660-5BA6-4581-21F73C40E4AF}"/>
              </a:ext>
            </a:extLst>
          </p:cNvPr>
          <p:cNvGrpSpPr/>
          <p:nvPr/>
        </p:nvGrpSpPr>
        <p:grpSpPr>
          <a:xfrm>
            <a:off x="6333600" y="1529079"/>
            <a:ext cx="5702400" cy="288000"/>
            <a:chOff x="156000" y="1879963"/>
            <a:chExt cx="5760000" cy="288000"/>
          </a:xfrm>
        </p:grpSpPr>
        <p:sp>
          <p:nvSpPr>
            <p:cNvPr id="22" name="正方形/長方形 21">
              <a:extLst>
                <a:ext uri="{FF2B5EF4-FFF2-40B4-BE49-F238E27FC236}">
                  <a16:creationId xmlns:a16="http://schemas.microsoft.com/office/drawing/2014/main" id="{E91006E7-F206-3010-073E-5372F2A98A4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左記を踏まえた、間接補助事業終了後の自立化を目指すシナリオ</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9E51B958-BC0B-EBE4-A855-F650F1B7EB6C}"/>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4" name="正方形/長方形 23">
            <a:extLst>
              <a:ext uri="{FF2B5EF4-FFF2-40B4-BE49-F238E27FC236}">
                <a16:creationId xmlns:a16="http://schemas.microsoft.com/office/drawing/2014/main" id="{2FDB509A-41BF-AB9B-2337-A7E76BD7E907}"/>
              </a:ext>
            </a:extLst>
          </p:cNvPr>
          <p:cNvSpPr/>
          <p:nvPr/>
        </p:nvSpPr>
        <p:spPr>
          <a:xfrm>
            <a:off x="6332135" y="1979555"/>
            <a:ext cx="5702399" cy="462030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25" name="正方形/長方形 24">
            <a:extLst>
              <a:ext uri="{FF2B5EF4-FFF2-40B4-BE49-F238E27FC236}">
                <a16:creationId xmlns:a16="http://schemas.microsoft.com/office/drawing/2014/main" id="{0D220384-E7FB-1C50-7A19-A72D9AAB7114}"/>
              </a:ext>
            </a:extLst>
          </p:cNvPr>
          <p:cNvSpPr/>
          <p:nvPr/>
        </p:nvSpPr>
        <p:spPr>
          <a:xfrm>
            <a:off x="181476" y="5362985"/>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ⅵ</a:t>
            </a: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オープン・</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クローズ戦略</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37F56F8-E53B-E03F-77BA-0FB8EC44C1B3}"/>
              </a:ext>
            </a:extLst>
          </p:cNvPr>
          <p:cNvSpPr/>
          <p:nvPr/>
        </p:nvSpPr>
        <p:spPr>
          <a:xfrm>
            <a:off x="1304698" y="5362985"/>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0" name="正方形/長方形 29">
            <a:extLst>
              <a:ext uri="{FF2B5EF4-FFF2-40B4-BE49-F238E27FC236}">
                <a16:creationId xmlns:a16="http://schemas.microsoft.com/office/drawing/2014/main" id="{96E45902-3D43-6786-D2EF-01A5F7B8506B}"/>
              </a:ext>
            </a:extLst>
          </p:cNvPr>
          <p:cNvSpPr/>
          <p:nvPr/>
        </p:nvSpPr>
        <p:spPr>
          <a:xfrm>
            <a:off x="181476" y="4686299"/>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ⅴ</a:t>
            </a: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デジタル技術</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の活用</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7D81FA52-A335-4422-CB43-2965F83D4B02}"/>
              </a:ext>
            </a:extLst>
          </p:cNvPr>
          <p:cNvSpPr/>
          <p:nvPr/>
        </p:nvSpPr>
        <p:spPr>
          <a:xfrm>
            <a:off x="1304698" y="4686299"/>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2" name="正方形/長方形 31">
            <a:extLst>
              <a:ext uri="{FF2B5EF4-FFF2-40B4-BE49-F238E27FC236}">
                <a16:creationId xmlns:a16="http://schemas.microsoft.com/office/drawing/2014/main" id="{1CD36350-6569-90A5-72BF-591FBACBBABF}"/>
              </a:ext>
            </a:extLst>
          </p:cNvPr>
          <p:cNvSpPr/>
          <p:nvPr/>
        </p:nvSpPr>
        <p:spPr>
          <a:xfrm>
            <a:off x="181476" y="6039672"/>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ⅶ</a:t>
            </a: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経営効率化</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（構造転換）</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9DC91ADC-6033-340D-D151-41A833362D32}"/>
              </a:ext>
            </a:extLst>
          </p:cNvPr>
          <p:cNvSpPr/>
          <p:nvPr/>
        </p:nvSpPr>
        <p:spPr>
          <a:xfrm>
            <a:off x="1304698" y="6039672"/>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28" name="正方形/長方形 27">
            <a:extLst>
              <a:ext uri="{FF2B5EF4-FFF2-40B4-BE49-F238E27FC236}">
                <a16:creationId xmlns:a16="http://schemas.microsoft.com/office/drawing/2014/main" id="{2338CE20-998B-C6E1-51F4-840EC0149B93}"/>
              </a:ext>
            </a:extLst>
          </p:cNvPr>
          <p:cNvSpPr/>
          <p:nvPr/>
        </p:nvSpPr>
        <p:spPr>
          <a:xfrm>
            <a:off x="181476" y="4009613"/>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ⅳ</a:t>
            </a: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原料の調達</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E1484BF1-46B2-1526-9ECC-E25251F2543A}"/>
              </a:ext>
            </a:extLst>
          </p:cNvPr>
          <p:cNvSpPr/>
          <p:nvPr/>
        </p:nvSpPr>
        <p:spPr>
          <a:xfrm>
            <a:off x="1304698" y="4009613"/>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5" name="正方形/長方形 4">
            <a:extLst>
              <a:ext uri="{FF2B5EF4-FFF2-40B4-BE49-F238E27FC236}">
                <a16:creationId xmlns:a16="http://schemas.microsoft.com/office/drawing/2014/main" id="{0695EB9C-A2E6-1698-49C6-0729140423B1}"/>
              </a:ext>
            </a:extLst>
          </p:cNvPr>
          <p:cNvSpPr/>
          <p:nvPr/>
        </p:nvSpPr>
        <p:spPr>
          <a:xfrm>
            <a:off x="2161954" y="1646911"/>
            <a:ext cx="7868093" cy="408102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製造プロセス転換における自社及び競合各社の特徴・方向性</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→以降の（</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ⅶ</a:t>
            </a:r>
            <a:r>
              <a:rPr lang="ja-JP" altLang="en-US" sz="1400" dirty="0">
                <a:solidFill>
                  <a:srgbClr val="FF0000"/>
                </a:solidFill>
                <a:latin typeface="Meiryo UI" panose="020B0604030504040204" pitchFamily="50" charset="-128"/>
                <a:ea typeface="Meiryo UI" panose="020B0604030504040204" pitchFamily="50" charset="-128"/>
              </a:rPr>
              <a:t>）各頁を踏まえて記載すること。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間接補助事業終了後の自立化に至るまでのシナリオ</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後段の（</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ⅶ</a:t>
            </a:r>
            <a:r>
              <a:rPr lang="ja-JP" altLang="en-US" sz="1400" dirty="0">
                <a:solidFill>
                  <a:srgbClr val="FF0000"/>
                </a:solidFill>
                <a:latin typeface="Meiryo UI" panose="020B0604030504040204" pitchFamily="50" charset="-128"/>
                <a:ea typeface="Meiryo UI" panose="020B0604030504040204" pitchFamily="50" charset="-128"/>
              </a:rPr>
              <a:t>）を含むシナリオについて具体的に記載すること。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ⅲ</a:t>
            </a:r>
            <a:r>
              <a:rPr lang="ja-JP" altLang="en-US" sz="1400" dirty="0">
                <a:solidFill>
                  <a:srgbClr val="FF0000"/>
                </a:solidFill>
                <a:latin typeface="Meiryo UI" panose="020B0604030504040204" pitchFamily="50" charset="-128"/>
                <a:ea typeface="Meiryo UI" panose="020B0604030504040204" pitchFamily="50" charset="-128"/>
              </a:rPr>
              <a:t>）については、燃料転換・構造転換（燃料転換）のみ必須項目であるため、製造プロセス転換・構造転換（製造プロセス転換）の申請者は不要とする。</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ⅳ</a:t>
            </a:r>
            <a:r>
              <a:rPr lang="ja-JP" altLang="en-US" sz="1400" dirty="0">
                <a:solidFill>
                  <a:srgbClr val="FF0000"/>
                </a:solidFill>
                <a:latin typeface="Meiryo UI" panose="020B0604030504040204" pitchFamily="50" charset="-128"/>
                <a:ea typeface="Meiryo UI" panose="020B0604030504040204" pitchFamily="50" charset="-128"/>
              </a:rPr>
              <a:t>）については、製造プロセス転換・構造転換（製造プロセス転換）は必須項目、燃料転換・構造転換（燃料転換）は加点項目である。</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ⅵ</a:t>
            </a:r>
            <a:r>
              <a:rPr lang="ja-JP" altLang="en-US" sz="1400" dirty="0">
                <a:solidFill>
                  <a:srgbClr val="FF0000"/>
                </a:solidFill>
                <a:latin typeface="Meiryo UI" panose="020B0604030504040204" pitchFamily="50" charset="-128"/>
                <a:ea typeface="Meiryo UI" panose="020B0604030504040204" pitchFamily="50" charset="-128"/>
              </a:rPr>
              <a:t>）については、製造プロセス転換・構造転換（製造プロセス転換）のみ必須項目であるため、燃料転換・構造転換（燃料転換）の申請者は不要とする。</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ⅶ</a:t>
            </a:r>
            <a:r>
              <a:rPr lang="ja-JP" altLang="en-US" sz="1400" dirty="0">
                <a:solidFill>
                  <a:srgbClr val="FF0000"/>
                </a:solidFill>
                <a:latin typeface="Meiryo UI" panose="020B0604030504040204" pitchFamily="50" charset="-128"/>
                <a:ea typeface="Meiryo UI" panose="020B0604030504040204" pitchFamily="50" charset="-128"/>
              </a:rPr>
              <a:t>）については、構造転換のみ必須項目である。</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設備の脱炭素化だけではなく、製品の脱炭素化も目指すシナリオであること。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記載したシナリオの妥当性についても説明すること。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3A124D97-92CF-3676-B12B-4F518C1791BF}"/>
              </a:ext>
            </a:extLst>
          </p:cNvPr>
          <p:cNvSpPr/>
          <p:nvPr/>
        </p:nvSpPr>
        <p:spPr bwMode="gray">
          <a:xfrm>
            <a:off x="8473468" y="79792"/>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幹事会社記載ページ</a:t>
            </a:r>
            <a:endParaRPr kumimoji="0" lang="en-US"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33768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 name="think-cell data - do not delete" hidden="1">
            <a:extLst>
              <a:ext uri="{FF2B5EF4-FFF2-40B4-BE49-F238E27FC236}">
                <a16:creationId xmlns:a16="http://schemas.microsoft.com/office/drawing/2014/main" id="{082D7DA2-E89A-67D0-5D2D-DD9656E6D44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68" name="think-cell data - do not delete" hidden="1">
                        <a:extLst>
                          <a:ext uri="{FF2B5EF4-FFF2-40B4-BE49-F238E27FC236}">
                            <a16:creationId xmlns:a16="http://schemas.microsoft.com/office/drawing/2014/main" id="{082D7DA2-E89A-67D0-5D2D-DD9656E6D44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51AAC744-489B-A70B-AC9A-BBF8326B8C9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E3BC5BB8-4A01-43D4-53A3-F71AA15F577D}"/>
              </a:ext>
            </a:extLst>
          </p:cNvPr>
          <p:cNvSpPr txBox="1">
            <a:spLocks/>
          </p:cNvSpPr>
          <p:nvPr/>
        </p:nvSpPr>
        <p:spPr>
          <a:xfrm>
            <a:off x="180000" y="648147"/>
            <a:ext cx="11832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kumimoji="1" lang="en-US" altLang="ja-JP" sz="2400">
                <a:solidFill>
                  <a:schemeClr val="tx1"/>
                </a:solidFill>
              </a:rPr>
              <a:t>【</a:t>
            </a:r>
            <a:r>
              <a:rPr kumimoji="1" lang="ja-JP" altLang="en-US" sz="2400">
                <a:solidFill>
                  <a:schemeClr val="tx1"/>
                </a:solidFill>
              </a:rPr>
              <a:t>グリーン事業</a:t>
            </a:r>
            <a:r>
              <a:rPr kumimoji="1" lang="en-US" altLang="ja-JP" sz="2400">
                <a:solidFill>
                  <a:schemeClr val="tx1"/>
                </a:solidFill>
              </a:rPr>
              <a:t>A</a:t>
            </a:r>
            <a:r>
              <a:rPr kumimoji="1" lang="ja-JP" altLang="en-US" sz="2400">
                <a:solidFill>
                  <a:schemeClr val="tx1"/>
                </a:solidFill>
              </a:rPr>
              <a:t>（〇〇製品）</a:t>
            </a:r>
            <a:r>
              <a:rPr kumimoji="1" lang="en-US" altLang="ja-JP" sz="2400">
                <a:solidFill>
                  <a:schemeClr val="tx1"/>
                </a:solidFill>
              </a:rPr>
              <a:t>】</a:t>
            </a:r>
            <a:r>
              <a:rPr kumimoji="1" lang="ja-JP" altLang="en-US" sz="2400">
                <a:solidFill>
                  <a:schemeClr val="tx1"/>
                </a:solidFill>
              </a:rPr>
              <a:t>自社の強みは</a:t>
            </a:r>
            <a:r>
              <a:rPr kumimoji="1" lang="en-US" altLang="ja-JP" sz="2400">
                <a:solidFill>
                  <a:schemeClr val="tx1"/>
                </a:solidFill>
              </a:rPr>
              <a:t>xx</a:t>
            </a:r>
            <a:r>
              <a:rPr kumimoji="1" lang="ja-JP" altLang="en-US" sz="2400">
                <a:solidFill>
                  <a:schemeClr val="tx1"/>
                </a:solidFill>
              </a:rPr>
              <a:t>であり、</a:t>
            </a:r>
            <a:r>
              <a:rPr kumimoji="1" lang="en-US" altLang="ja-JP" sz="2400">
                <a:solidFill>
                  <a:schemeClr val="tx1"/>
                </a:solidFill>
              </a:rPr>
              <a:t>xx</a:t>
            </a:r>
            <a:r>
              <a:rPr kumimoji="1" lang="ja-JP" altLang="en-US" sz="2400">
                <a:solidFill>
                  <a:schemeClr val="tx1"/>
                </a:solidFill>
              </a:rPr>
              <a:t>によって競合他社との差別化を目指す</a:t>
            </a:r>
            <a:endParaRPr kumimoji="1" lang="en-US" altLang="ja-JP" sz="2400">
              <a:solidFill>
                <a:schemeClr val="tx1"/>
              </a:solidFill>
            </a:endParaRPr>
          </a:p>
        </p:txBody>
      </p:sp>
      <p:cxnSp>
        <p:nvCxnSpPr>
          <p:cNvPr id="6" name="直線コネクタ 5">
            <a:extLst>
              <a:ext uri="{FF2B5EF4-FFF2-40B4-BE49-F238E27FC236}">
                <a16:creationId xmlns:a16="http://schemas.microsoft.com/office/drawing/2014/main" id="{F206E09E-A4FE-0131-8B23-D274B086728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F348A076-4E7C-7A6F-E453-849F270D3CB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 name="Straight Connector 13">
            <a:extLst>
              <a:ext uri="{FF2B5EF4-FFF2-40B4-BE49-F238E27FC236}">
                <a16:creationId xmlns:a16="http://schemas.microsoft.com/office/drawing/2014/main" id="{101C4A4A-B834-2180-B69D-D7684FD36E6D}"/>
              </a:ext>
            </a:extLst>
          </p:cNvPr>
          <p:cNvCxnSpPr>
            <a:cxnSpLocks/>
          </p:cNvCxnSpPr>
          <p:nvPr/>
        </p:nvCxnSpPr>
        <p:spPr>
          <a:xfrm>
            <a:off x="6108000" y="2030835"/>
            <a:ext cx="0" cy="4265688"/>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TextBox 52">
            <a:extLst>
              <a:ext uri="{FF2B5EF4-FFF2-40B4-BE49-F238E27FC236}">
                <a16:creationId xmlns:a16="http://schemas.microsoft.com/office/drawing/2014/main" id="{1F993824-22F2-2301-038A-548FD113B1C6}"/>
              </a:ext>
            </a:extLst>
          </p:cNvPr>
          <p:cNvSpPr txBox="1"/>
          <p:nvPr/>
        </p:nvSpPr>
        <p:spPr>
          <a:xfrm>
            <a:off x="6333600" y="2116005"/>
            <a:ext cx="57024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自社の強み</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cxnSp>
        <p:nvCxnSpPr>
          <p:cNvPr id="10" name="Straight Connector 75">
            <a:extLst>
              <a:ext uri="{FF2B5EF4-FFF2-40B4-BE49-F238E27FC236}">
                <a16:creationId xmlns:a16="http://schemas.microsoft.com/office/drawing/2014/main" id="{10B16D34-46E6-7AFF-016D-D830E0FF3B19}"/>
              </a:ext>
            </a:extLst>
          </p:cNvPr>
          <p:cNvCxnSpPr>
            <a:cxnSpLocks/>
          </p:cNvCxnSpPr>
          <p:nvPr/>
        </p:nvCxnSpPr>
        <p:spPr>
          <a:xfrm>
            <a:off x="6324001" y="4302352"/>
            <a:ext cx="570240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0" name="TextBox 52">
            <a:extLst>
              <a:ext uri="{FF2B5EF4-FFF2-40B4-BE49-F238E27FC236}">
                <a16:creationId xmlns:a16="http://schemas.microsoft.com/office/drawing/2014/main" id="{AE3A8288-AABE-D49D-F92E-37EE4A1EC4B0}"/>
              </a:ext>
            </a:extLst>
          </p:cNvPr>
          <p:cNvSpPr txBox="1"/>
          <p:nvPr/>
        </p:nvSpPr>
        <p:spPr>
          <a:xfrm>
            <a:off x="6324001" y="3150262"/>
            <a:ext cx="57024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自社の弱み及び対応</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44" name="Group 41">
            <a:extLst>
              <a:ext uri="{FF2B5EF4-FFF2-40B4-BE49-F238E27FC236}">
                <a16:creationId xmlns:a16="http://schemas.microsoft.com/office/drawing/2014/main" id="{53749D90-F793-4AD2-D39C-114FE1167887}"/>
              </a:ext>
            </a:extLst>
          </p:cNvPr>
          <p:cNvGrpSpPr/>
          <p:nvPr/>
        </p:nvGrpSpPr>
        <p:grpSpPr>
          <a:xfrm rot="10800000" flipH="1">
            <a:off x="6000000" y="4055679"/>
            <a:ext cx="216000" cy="216000"/>
            <a:chOff x="5937564" y="3833745"/>
            <a:chExt cx="306171" cy="306910"/>
          </a:xfrm>
        </p:grpSpPr>
        <p:sp>
          <p:nvSpPr>
            <p:cNvPr id="45" name="Freeform 94">
              <a:extLst>
                <a:ext uri="{FF2B5EF4-FFF2-40B4-BE49-F238E27FC236}">
                  <a16:creationId xmlns:a16="http://schemas.microsoft.com/office/drawing/2014/main" id="{84FA14DA-FF94-CBB4-0A4A-3520601D29FC}"/>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6" name="Freeform 95">
              <a:extLst>
                <a:ext uri="{FF2B5EF4-FFF2-40B4-BE49-F238E27FC236}">
                  <a16:creationId xmlns:a16="http://schemas.microsoft.com/office/drawing/2014/main" id="{08F7DB6F-D5F7-DD1E-C468-9F4CF19335BF}"/>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47" name="Group 41">
            <a:extLst>
              <a:ext uri="{FF2B5EF4-FFF2-40B4-BE49-F238E27FC236}">
                <a16:creationId xmlns:a16="http://schemas.microsoft.com/office/drawing/2014/main" id="{06B10DF5-2650-090B-2304-86BFB05CAE57}"/>
              </a:ext>
            </a:extLst>
          </p:cNvPr>
          <p:cNvGrpSpPr/>
          <p:nvPr/>
        </p:nvGrpSpPr>
        <p:grpSpPr>
          <a:xfrm rot="16200000" flipH="1">
            <a:off x="9067201" y="4200335"/>
            <a:ext cx="216000" cy="216000"/>
            <a:chOff x="5937564" y="3833745"/>
            <a:chExt cx="306171" cy="306910"/>
          </a:xfrm>
        </p:grpSpPr>
        <p:sp>
          <p:nvSpPr>
            <p:cNvPr id="48" name="Freeform 94">
              <a:extLst>
                <a:ext uri="{FF2B5EF4-FFF2-40B4-BE49-F238E27FC236}">
                  <a16:creationId xmlns:a16="http://schemas.microsoft.com/office/drawing/2014/main" id="{04C755B8-C584-5FF6-ECC1-4CD80882488F}"/>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9" name="Freeform 95">
              <a:extLst>
                <a:ext uri="{FF2B5EF4-FFF2-40B4-BE49-F238E27FC236}">
                  <a16:creationId xmlns:a16="http://schemas.microsoft.com/office/drawing/2014/main" id="{FCC5FD65-25F4-66E5-043C-877076927F1C}"/>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50" name="グループ化 49">
            <a:extLst>
              <a:ext uri="{FF2B5EF4-FFF2-40B4-BE49-F238E27FC236}">
                <a16:creationId xmlns:a16="http://schemas.microsoft.com/office/drawing/2014/main" id="{D98C91AF-2E68-9385-DE1B-F4B8935B4BA2}"/>
              </a:ext>
            </a:extLst>
          </p:cNvPr>
          <p:cNvGrpSpPr/>
          <p:nvPr/>
        </p:nvGrpSpPr>
        <p:grpSpPr>
          <a:xfrm>
            <a:off x="180000" y="1659209"/>
            <a:ext cx="5702400" cy="288000"/>
            <a:chOff x="156000" y="1879963"/>
            <a:chExt cx="5760000" cy="288000"/>
          </a:xfrm>
        </p:grpSpPr>
        <p:sp>
          <p:nvSpPr>
            <p:cNvPr id="51" name="正方形/長方形 50">
              <a:extLst>
                <a:ext uri="{FF2B5EF4-FFF2-40B4-BE49-F238E27FC236}">
                  <a16:creationId xmlns:a16="http://schemas.microsoft.com/office/drawing/2014/main" id="{46AD2278-9686-8504-75D4-C4EBE04652A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競合に対する自社の優位性　</a:t>
              </a:r>
              <a:r>
                <a:rPr lang="ja-JP" altLang="en-US" sz="1400" b="1">
                  <a:solidFill>
                    <a:schemeClr val="tx1"/>
                  </a:solidFill>
                  <a:latin typeface="Meiryo UI" panose="020B0604030504040204" pitchFamily="50" charset="-128"/>
                  <a:ea typeface="Meiryo UI" panose="020B0604030504040204" pitchFamily="50" charset="-128"/>
                </a:rPr>
                <a:t>グリーン事業</a:t>
              </a:r>
              <a:r>
                <a:rPr lang="en-US" altLang="ja-JP" sz="1400" b="1">
                  <a:solidFill>
                    <a:schemeClr val="tx1"/>
                  </a:solidFill>
                  <a:latin typeface="Meiryo UI" panose="020B0604030504040204" pitchFamily="50" charset="-128"/>
                  <a:ea typeface="Meiryo UI" panose="020B0604030504040204" pitchFamily="50" charset="-128"/>
                </a:rPr>
                <a:t>A</a:t>
              </a:r>
              <a:r>
                <a:rPr lang="ja-JP" altLang="en-US" sz="1400" b="1">
                  <a:solidFill>
                    <a:schemeClr val="tx1"/>
                  </a:solidFill>
                  <a:latin typeface="Meiryo UI" panose="020B0604030504040204" pitchFamily="50" charset="-128"/>
                  <a:ea typeface="Meiryo UI" panose="020B0604030504040204" pitchFamily="50" charset="-128"/>
                </a:rPr>
                <a:t>（〇〇製品）</a:t>
              </a:r>
              <a:endParaRPr kumimoji="1" lang="ja-JP" altLang="en-US" sz="1400" b="1">
                <a:solidFill>
                  <a:schemeClr val="tx1"/>
                </a:solidFill>
                <a:latin typeface="Meiryo UI" panose="020B0604030504040204" pitchFamily="50" charset="-128"/>
                <a:ea typeface="Meiryo UI" panose="020B0604030504040204" pitchFamily="50" charset="-128"/>
              </a:endParaRPr>
            </a:p>
          </p:txBody>
        </p:sp>
        <p:cxnSp>
          <p:nvCxnSpPr>
            <p:cNvPr id="52" name="直線コネクタ 51">
              <a:extLst>
                <a:ext uri="{FF2B5EF4-FFF2-40B4-BE49-F238E27FC236}">
                  <a16:creationId xmlns:a16="http://schemas.microsoft.com/office/drawing/2014/main" id="{2BF893D0-FBE7-C118-6640-2F2A0CC13A1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53" name="グループ化 52">
            <a:extLst>
              <a:ext uri="{FF2B5EF4-FFF2-40B4-BE49-F238E27FC236}">
                <a16:creationId xmlns:a16="http://schemas.microsoft.com/office/drawing/2014/main" id="{188502F6-B6E5-9A07-7E27-7D08B1B8F551}"/>
              </a:ext>
            </a:extLst>
          </p:cNvPr>
          <p:cNvGrpSpPr/>
          <p:nvPr/>
        </p:nvGrpSpPr>
        <p:grpSpPr>
          <a:xfrm>
            <a:off x="6333600" y="1659209"/>
            <a:ext cx="5702400" cy="288000"/>
            <a:chOff x="156000" y="1879963"/>
            <a:chExt cx="5760000" cy="288000"/>
          </a:xfrm>
        </p:grpSpPr>
        <p:sp>
          <p:nvSpPr>
            <p:cNvPr id="54" name="正方形/長方形 53">
              <a:extLst>
                <a:ext uri="{FF2B5EF4-FFF2-40B4-BE49-F238E27FC236}">
                  <a16:creationId xmlns:a16="http://schemas.microsoft.com/office/drawing/2014/main" id="{41C31FE4-9D6C-6E75-F552-505B9AF14DD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自社の強み、弱み（経営資源）</a:t>
              </a:r>
            </a:p>
          </p:txBody>
        </p:sp>
        <p:cxnSp>
          <p:nvCxnSpPr>
            <p:cNvPr id="55" name="直線コネクタ 54">
              <a:extLst>
                <a:ext uri="{FF2B5EF4-FFF2-40B4-BE49-F238E27FC236}">
                  <a16:creationId xmlns:a16="http://schemas.microsoft.com/office/drawing/2014/main" id="{13D53C16-BC5B-CBD1-79E4-AED695C0C77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TextBox 52">
            <a:extLst>
              <a:ext uri="{FF2B5EF4-FFF2-40B4-BE49-F238E27FC236}">
                <a16:creationId xmlns:a16="http://schemas.microsoft.com/office/drawing/2014/main" id="{D7FC1EE3-2ADF-B984-5149-907AE3766F7B}"/>
              </a:ext>
            </a:extLst>
          </p:cNvPr>
          <p:cNvSpPr txBox="1"/>
          <p:nvPr/>
        </p:nvSpPr>
        <p:spPr>
          <a:xfrm>
            <a:off x="6324001" y="4532524"/>
            <a:ext cx="5702400" cy="176399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戦略方針</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2" name="正方形/長方形 1">
            <a:extLst>
              <a:ext uri="{FF2B5EF4-FFF2-40B4-BE49-F238E27FC236}">
                <a16:creationId xmlns:a16="http://schemas.microsoft.com/office/drawing/2014/main" id="{62B3B836-F8FA-F6AC-05B7-A65F1F82C8B8}"/>
              </a:ext>
            </a:extLst>
          </p:cNvPr>
          <p:cNvSpPr/>
          <p:nvPr/>
        </p:nvSpPr>
        <p:spPr>
          <a:xfrm>
            <a:off x="181464" y="2468927"/>
            <a:ext cx="1398922" cy="1224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自社</a:t>
            </a: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24EA453A-3D04-D016-33EB-2E9BA1C7C336}"/>
              </a:ext>
            </a:extLst>
          </p:cNvPr>
          <p:cNvSpPr/>
          <p:nvPr/>
        </p:nvSpPr>
        <p:spPr>
          <a:xfrm>
            <a:off x="1614005"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11" name="正方形/長方形 10">
            <a:extLst>
              <a:ext uri="{FF2B5EF4-FFF2-40B4-BE49-F238E27FC236}">
                <a16:creationId xmlns:a16="http://schemas.microsoft.com/office/drawing/2014/main" id="{2EA73B2E-A766-E59B-6393-C85561FBDB4A}"/>
              </a:ext>
            </a:extLst>
          </p:cNvPr>
          <p:cNvSpPr/>
          <p:nvPr/>
        </p:nvSpPr>
        <p:spPr>
          <a:xfrm>
            <a:off x="3048010"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FF09E533-EF56-7C13-378E-999EDC7C5010}"/>
              </a:ext>
            </a:extLst>
          </p:cNvPr>
          <p:cNvSpPr/>
          <p:nvPr/>
        </p:nvSpPr>
        <p:spPr>
          <a:xfrm>
            <a:off x="4482014"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100">
              <a:solidFill>
                <a:schemeClr val="tx1"/>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114AD4FC-F1C3-F103-D0CE-B4342F64CEE1}"/>
              </a:ext>
            </a:extLst>
          </p:cNvPr>
          <p:cNvGrpSpPr/>
          <p:nvPr/>
        </p:nvGrpSpPr>
        <p:grpSpPr>
          <a:xfrm>
            <a:off x="1614005" y="2037176"/>
            <a:ext cx="1400386" cy="360000"/>
            <a:chOff x="543578" y="1377175"/>
            <a:chExt cx="5239039" cy="360000"/>
          </a:xfrm>
        </p:grpSpPr>
        <p:cxnSp>
          <p:nvCxnSpPr>
            <p:cNvPr id="14" name="Straight Connector 18">
              <a:extLst>
                <a:ext uri="{FF2B5EF4-FFF2-40B4-BE49-F238E27FC236}">
                  <a16:creationId xmlns:a16="http://schemas.microsoft.com/office/drawing/2014/main" id="{B4293045-5373-4FDB-1EA2-6846029F3EFD}"/>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23">
              <a:extLst>
                <a:ext uri="{FF2B5EF4-FFF2-40B4-BE49-F238E27FC236}">
                  <a16:creationId xmlns:a16="http://schemas.microsoft.com/office/drawing/2014/main" id="{D1BB18CC-AE25-6632-2C14-5CE07DF29659}"/>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評価軸１</a:t>
              </a:r>
            </a:p>
          </p:txBody>
        </p:sp>
      </p:grpSp>
      <p:grpSp>
        <p:nvGrpSpPr>
          <p:cNvPr id="16" name="グループ化 15">
            <a:extLst>
              <a:ext uri="{FF2B5EF4-FFF2-40B4-BE49-F238E27FC236}">
                <a16:creationId xmlns:a16="http://schemas.microsoft.com/office/drawing/2014/main" id="{7054C2B1-192B-5056-02B3-6743DEA38DCF}"/>
              </a:ext>
            </a:extLst>
          </p:cNvPr>
          <p:cNvGrpSpPr/>
          <p:nvPr/>
        </p:nvGrpSpPr>
        <p:grpSpPr>
          <a:xfrm>
            <a:off x="3048010" y="2030835"/>
            <a:ext cx="1400386" cy="360000"/>
            <a:chOff x="543578" y="1377175"/>
            <a:chExt cx="5239039" cy="360000"/>
          </a:xfrm>
        </p:grpSpPr>
        <p:cxnSp>
          <p:nvCxnSpPr>
            <p:cNvPr id="17" name="Straight Connector 18">
              <a:extLst>
                <a:ext uri="{FF2B5EF4-FFF2-40B4-BE49-F238E27FC236}">
                  <a16:creationId xmlns:a16="http://schemas.microsoft.com/office/drawing/2014/main" id="{1B9460F9-16A3-60C2-5160-85A1B289018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TextBox 23">
              <a:extLst>
                <a:ext uri="{FF2B5EF4-FFF2-40B4-BE49-F238E27FC236}">
                  <a16:creationId xmlns:a16="http://schemas.microsoft.com/office/drawing/2014/main" id="{C755AF9A-545F-553D-2525-62666D3BAB1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評価軸２</a:t>
              </a:r>
            </a:p>
          </p:txBody>
        </p:sp>
      </p:grpSp>
      <p:grpSp>
        <p:nvGrpSpPr>
          <p:cNvPr id="19" name="グループ化 18">
            <a:extLst>
              <a:ext uri="{FF2B5EF4-FFF2-40B4-BE49-F238E27FC236}">
                <a16:creationId xmlns:a16="http://schemas.microsoft.com/office/drawing/2014/main" id="{2FEED9A9-CA97-3CC6-1BA3-413D2C7F1150}"/>
              </a:ext>
            </a:extLst>
          </p:cNvPr>
          <p:cNvGrpSpPr/>
          <p:nvPr/>
        </p:nvGrpSpPr>
        <p:grpSpPr>
          <a:xfrm>
            <a:off x="4482014" y="2030835"/>
            <a:ext cx="1400386" cy="360000"/>
            <a:chOff x="543578" y="1377175"/>
            <a:chExt cx="5239039" cy="360000"/>
          </a:xfrm>
        </p:grpSpPr>
        <p:cxnSp>
          <p:nvCxnSpPr>
            <p:cNvPr id="28" name="Straight Connector 18">
              <a:extLst>
                <a:ext uri="{FF2B5EF4-FFF2-40B4-BE49-F238E27FC236}">
                  <a16:creationId xmlns:a16="http://schemas.microsoft.com/office/drawing/2014/main" id="{59157E4A-8301-C0DC-41D3-497EF5B9BAC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9" name="TextBox 23">
              <a:extLst>
                <a:ext uri="{FF2B5EF4-FFF2-40B4-BE49-F238E27FC236}">
                  <a16:creationId xmlns:a16="http://schemas.microsoft.com/office/drawing/2014/main" id="{98A5C79F-F011-EC2F-EC7A-BAD1E6729F9C}"/>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評価軸３</a:t>
              </a:r>
            </a:p>
          </p:txBody>
        </p:sp>
      </p:grpSp>
      <p:sp>
        <p:nvSpPr>
          <p:cNvPr id="58" name="正方形/長方形 57">
            <a:extLst>
              <a:ext uri="{FF2B5EF4-FFF2-40B4-BE49-F238E27FC236}">
                <a16:creationId xmlns:a16="http://schemas.microsoft.com/office/drawing/2014/main" id="{21A411F0-6924-CAEF-E6CD-CFD7EAEBD38C}"/>
              </a:ext>
            </a:extLst>
          </p:cNvPr>
          <p:cNvSpPr/>
          <p:nvPr/>
        </p:nvSpPr>
        <p:spPr>
          <a:xfrm>
            <a:off x="180000" y="3772915"/>
            <a:ext cx="1400386" cy="2484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競合</a:t>
            </a:r>
            <a:r>
              <a:rPr kumimoji="1" lang="en-US" altLang="ja-JP" sz="1100">
                <a:solidFill>
                  <a:schemeClr val="tx1"/>
                </a:solidFill>
                <a:latin typeface="Meiryo UI" panose="020B0604030504040204" pitchFamily="50" charset="-128"/>
                <a:ea typeface="Meiryo UI" panose="020B0604030504040204" pitchFamily="50" charset="-128"/>
              </a:rPr>
              <a:t>A</a:t>
            </a:r>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12D75270-2AAE-E68E-9F2B-28F5F9658F21}"/>
              </a:ext>
            </a:extLst>
          </p:cNvPr>
          <p:cNvSpPr/>
          <p:nvPr/>
        </p:nvSpPr>
        <p:spPr>
          <a:xfrm>
            <a:off x="1614005"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60" name="正方形/長方形 59">
            <a:extLst>
              <a:ext uri="{FF2B5EF4-FFF2-40B4-BE49-F238E27FC236}">
                <a16:creationId xmlns:a16="http://schemas.microsoft.com/office/drawing/2014/main" id="{26FAED40-B053-07D0-7C77-9ECCC103DB2B}"/>
              </a:ext>
            </a:extLst>
          </p:cNvPr>
          <p:cNvSpPr/>
          <p:nvPr/>
        </p:nvSpPr>
        <p:spPr>
          <a:xfrm>
            <a:off x="3048010"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5BB5FA2B-28FF-0645-8431-B475D0D7BDD0}"/>
              </a:ext>
            </a:extLst>
          </p:cNvPr>
          <p:cNvSpPr/>
          <p:nvPr/>
        </p:nvSpPr>
        <p:spPr>
          <a:xfrm>
            <a:off x="4482014"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62" name="正方形/長方形 61">
            <a:extLst>
              <a:ext uri="{FF2B5EF4-FFF2-40B4-BE49-F238E27FC236}">
                <a16:creationId xmlns:a16="http://schemas.microsoft.com/office/drawing/2014/main" id="{B628F0D3-4484-4867-3301-B62CD833F100}"/>
              </a:ext>
            </a:extLst>
          </p:cNvPr>
          <p:cNvSpPr/>
          <p:nvPr/>
        </p:nvSpPr>
        <p:spPr>
          <a:xfrm>
            <a:off x="180000" y="5072525"/>
            <a:ext cx="1400386" cy="2484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競合</a:t>
            </a:r>
            <a:r>
              <a:rPr kumimoji="1" lang="en-US" altLang="ja-JP" sz="1100">
                <a:solidFill>
                  <a:schemeClr val="tx1"/>
                </a:solidFill>
                <a:latin typeface="Meiryo UI" panose="020B0604030504040204" pitchFamily="50" charset="-128"/>
                <a:ea typeface="Meiryo UI" panose="020B0604030504040204" pitchFamily="50" charset="-128"/>
              </a:rPr>
              <a:t>B</a:t>
            </a:r>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A805ED7A-4B7F-9FFF-42CB-06C04359B9FB}"/>
              </a:ext>
            </a:extLst>
          </p:cNvPr>
          <p:cNvSpPr/>
          <p:nvPr/>
        </p:nvSpPr>
        <p:spPr>
          <a:xfrm>
            <a:off x="1614005"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64" name="正方形/長方形 63">
            <a:extLst>
              <a:ext uri="{FF2B5EF4-FFF2-40B4-BE49-F238E27FC236}">
                <a16:creationId xmlns:a16="http://schemas.microsoft.com/office/drawing/2014/main" id="{AFEBAF44-7DAB-65FB-B47F-6D04D469734A}"/>
              </a:ext>
            </a:extLst>
          </p:cNvPr>
          <p:cNvSpPr/>
          <p:nvPr/>
        </p:nvSpPr>
        <p:spPr>
          <a:xfrm>
            <a:off x="3048010"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65" name="正方形/長方形 64">
            <a:extLst>
              <a:ext uri="{FF2B5EF4-FFF2-40B4-BE49-F238E27FC236}">
                <a16:creationId xmlns:a16="http://schemas.microsoft.com/office/drawing/2014/main" id="{B25F1E97-BE2C-757B-73B1-61B3973A1355}"/>
              </a:ext>
            </a:extLst>
          </p:cNvPr>
          <p:cNvSpPr/>
          <p:nvPr/>
        </p:nvSpPr>
        <p:spPr>
          <a:xfrm>
            <a:off x="4482014"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66" name="正方形/長方形 65">
            <a:extLst>
              <a:ext uri="{FF2B5EF4-FFF2-40B4-BE49-F238E27FC236}">
                <a16:creationId xmlns:a16="http://schemas.microsoft.com/office/drawing/2014/main" id="{8368A534-15F3-7DEC-2204-227AC369C6CC}"/>
              </a:ext>
            </a:extLst>
          </p:cNvPr>
          <p:cNvSpPr/>
          <p:nvPr/>
        </p:nvSpPr>
        <p:spPr>
          <a:xfrm>
            <a:off x="180000" y="4039142"/>
            <a:ext cx="1400386" cy="95777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選定理由：</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67" name="正方形/長方形 66">
            <a:extLst>
              <a:ext uri="{FF2B5EF4-FFF2-40B4-BE49-F238E27FC236}">
                <a16:creationId xmlns:a16="http://schemas.microsoft.com/office/drawing/2014/main" id="{5173DEB4-B34C-0CF8-6344-2920D5C0A293}"/>
              </a:ext>
            </a:extLst>
          </p:cNvPr>
          <p:cNvSpPr/>
          <p:nvPr/>
        </p:nvSpPr>
        <p:spPr>
          <a:xfrm>
            <a:off x="180000" y="5338753"/>
            <a:ext cx="1400386" cy="95777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選定理由：</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57" name="正方形/長方形 56">
            <a:extLst>
              <a:ext uri="{FF2B5EF4-FFF2-40B4-BE49-F238E27FC236}">
                <a16:creationId xmlns:a16="http://schemas.microsoft.com/office/drawing/2014/main" id="{E6DC618D-089A-AE47-5EB4-E0D58E833716}"/>
              </a:ext>
            </a:extLst>
          </p:cNvPr>
          <p:cNvSpPr/>
          <p:nvPr/>
        </p:nvSpPr>
        <p:spPr>
          <a:xfrm>
            <a:off x="2328450" y="1505146"/>
            <a:ext cx="7535100" cy="384770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競合に対する自社の優位性</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→その競合を選定した理由を記載すること。また、評価軸を設定したうえで、競合他社との差別化を考慮して、自社の対象事業におけるポジショニングや優位性が分かるように特徴等を記載すること。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評価軸の具体例</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・技術</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・事業基盤（顧客基盤、原料調達網、物流網等）</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・顧客ニーズとの親和性</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自社の強み、弱み（経営資源）</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戦略方針については、公募要領に記載されている事業目的等を踏まえ、技術的・事業的優位性をどのように活かし、どのように事業拡大していくか（独自性・新規性・有効性・実現可能性・継続性等）について記載すること。</a:t>
            </a:r>
            <a:br>
              <a:rPr lang="en-US" altLang="ja-JP" sz="1400">
                <a:solidFill>
                  <a:srgbClr val="FF0000"/>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「①ア 基本的要件」で記載</a:t>
            </a:r>
            <a:r>
              <a:rPr lang="ja-JP" altLang="en-US" sz="1400" u="sng">
                <a:solidFill>
                  <a:schemeClr val="tx1"/>
                </a:solidFill>
                <a:latin typeface="Meiryo UI" panose="020B0604030504040204" pitchFamily="50" charset="-128"/>
                <a:ea typeface="Meiryo UI" panose="020B0604030504040204" pitchFamily="50" charset="-128"/>
              </a:rPr>
              <a:t>した</a:t>
            </a:r>
            <a:r>
              <a:rPr kumimoji="1" lang="ja-JP" altLang="en-US" sz="1400" u="sng">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6AC3A7CF-B61A-5CDF-F6BF-237034F90305}"/>
              </a:ext>
            </a:extLst>
          </p:cNvPr>
          <p:cNvSpPr/>
          <p:nvPr/>
        </p:nvSpPr>
        <p:spPr bwMode="gray">
          <a:xfrm>
            <a:off x="8473468" y="79792"/>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433229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9" name="think-cell data - do not delete" hidden="1">
            <a:extLst>
              <a:ext uri="{FF2B5EF4-FFF2-40B4-BE49-F238E27FC236}">
                <a16:creationId xmlns:a16="http://schemas.microsoft.com/office/drawing/2014/main" id="{C59DD07D-CBBA-A36E-8209-758E149FB37F}"/>
              </a:ext>
            </a:extLst>
          </p:cNvPr>
          <p:cNvGraphicFramePr>
            <a:graphicFrameLocks noChangeAspect="1"/>
          </p:cNvGraphicFramePr>
          <p:nvPr>
            <p:custDataLst>
              <p:tags r:id="rId1"/>
            </p:custDataLst>
            <p:extLst>
              <p:ext uri="{D42A27DB-BD31-4B8C-83A1-F6EECF244321}">
                <p14:modId xmlns:p14="http://schemas.microsoft.com/office/powerpoint/2010/main" val="34861432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179" name="think-cell data - do not delete" hidden="1">
                        <a:extLst>
                          <a:ext uri="{FF2B5EF4-FFF2-40B4-BE49-F238E27FC236}">
                            <a16:creationId xmlns:a16="http://schemas.microsoft.com/office/drawing/2014/main" id="{C59DD07D-CBBA-A36E-8209-758E149FB37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8" name="グループ化 7">
            <a:extLst>
              <a:ext uri="{FF2B5EF4-FFF2-40B4-BE49-F238E27FC236}">
                <a16:creationId xmlns:a16="http://schemas.microsoft.com/office/drawing/2014/main" id="{78ECEFE8-2C3F-AB36-EC30-BDD2A8860271}"/>
              </a:ext>
            </a:extLst>
          </p:cNvPr>
          <p:cNvGrpSpPr/>
          <p:nvPr/>
        </p:nvGrpSpPr>
        <p:grpSpPr>
          <a:xfrm>
            <a:off x="180001" y="1600633"/>
            <a:ext cx="3886032" cy="360000"/>
            <a:chOff x="543578" y="1377175"/>
            <a:chExt cx="5239039" cy="360000"/>
          </a:xfrm>
        </p:grpSpPr>
        <p:cxnSp>
          <p:nvCxnSpPr>
            <p:cNvPr id="9" name="Straight Connector 18">
              <a:extLst>
                <a:ext uri="{FF2B5EF4-FFF2-40B4-BE49-F238E27FC236}">
                  <a16:creationId xmlns:a16="http://schemas.microsoft.com/office/drawing/2014/main" id="{27A16052-2315-C698-6171-D7D46386A70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23">
              <a:extLst>
                <a:ext uri="{FF2B5EF4-FFF2-40B4-BE49-F238E27FC236}">
                  <a16:creationId xmlns:a16="http://schemas.microsoft.com/office/drawing/2014/main" id="{35063262-B40A-4BF7-7B68-E19BADBCA74C}"/>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市場におけるセグメント分析</a:t>
              </a:r>
            </a:p>
          </p:txBody>
        </p:sp>
      </p:grpSp>
      <p:grpSp>
        <p:nvGrpSpPr>
          <p:cNvPr id="17" name="グループ化 16">
            <a:extLst>
              <a:ext uri="{FF2B5EF4-FFF2-40B4-BE49-F238E27FC236}">
                <a16:creationId xmlns:a16="http://schemas.microsoft.com/office/drawing/2014/main" id="{68713056-307A-BF5B-5C71-6352FA2259A7}"/>
              </a:ext>
            </a:extLst>
          </p:cNvPr>
          <p:cNvGrpSpPr/>
          <p:nvPr/>
        </p:nvGrpSpPr>
        <p:grpSpPr>
          <a:xfrm>
            <a:off x="4407408" y="1600633"/>
            <a:ext cx="7628593" cy="360000"/>
            <a:chOff x="543578" y="1377175"/>
            <a:chExt cx="5239039" cy="360000"/>
          </a:xfrm>
        </p:grpSpPr>
        <p:cxnSp>
          <p:nvCxnSpPr>
            <p:cNvPr id="23" name="Straight Connector 18">
              <a:extLst>
                <a:ext uri="{FF2B5EF4-FFF2-40B4-BE49-F238E27FC236}">
                  <a16:creationId xmlns:a16="http://schemas.microsoft.com/office/drawing/2014/main" id="{D9E77A31-7B2A-076B-8889-BC6E282DB070}"/>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54CDE21-D9B8-B12A-8304-B9264D2FFCD3}"/>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市場における注力セグメント・ターゲット顧客とその選定理由、申請時点での交渉状況</a:t>
              </a:r>
            </a:p>
          </p:txBody>
        </p:sp>
      </p:grpSp>
      <p:cxnSp>
        <p:nvCxnSpPr>
          <p:cNvPr id="43" name="Straight Connector 13">
            <a:extLst>
              <a:ext uri="{FF2B5EF4-FFF2-40B4-BE49-F238E27FC236}">
                <a16:creationId xmlns:a16="http://schemas.microsoft.com/office/drawing/2014/main" id="{4ECBC6A4-73D1-55CB-E75C-79B1411946C6}"/>
              </a:ext>
            </a:extLst>
          </p:cNvPr>
          <p:cNvCxnSpPr>
            <a:cxnSpLocks/>
          </p:cNvCxnSpPr>
          <p:nvPr/>
        </p:nvCxnSpPr>
        <p:spPr>
          <a:xfrm>
            <a:off x="4249246" y="2090730"/>
            <a:ext cx="0" cy="4300129"/>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Title 1">
            <a:extLst>
              <a:ext uri="{FF2B5EF4-FFF2-40B4-BE49-F238E27FC236}">
                <a16:creationId xmlns:a16="http://schemas.microsoft.com/office/drawing/2014/main" id="{F652BC2A-5159-17F1-61C8-E4877B95FD1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19" name="Title 1">
            <a:extLst>
              <a:ext uri="{FF2B5EF4-FFF2-40B4-BE49-F238E27FC236}">
                <a16:creationId xmlns:a16="http://schemas.microsoft.com/office/drawing/2014/main" id="{0A8599EB-D4E4-846A-778C-5F0155A944A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用途市場は</a:t>
            </a:r>
            <a:r>
              <a:rPr kumimoji="1" lang="en-US" altLang="ja-JP">
                <a:solidFill>
                  <a:schemeClr val="tx1"/>
                </a:solidFill>
              </a:rPr>
              <a:t>xx</a:t>
            </a:r>
            <a:r>
              <a:rPr kumimoji="1" lang="ja-JP" altLang="en-US">
                <a:solidFill>
                  <a:schemeClr val="tx1"/>
                </a:solidFill>
              </a:rPr>
              <a:t>を想定。うち、短期的には</a:t>
            </a:r>
            <a:r>
              <a:rPr kumimoji="1" lang="en-US" altLang="ja-JP">
                <a:solidFill>
                  <a:schemeClr val="tx1"/>
                </a:solidFill>
              </a:rPr>
              <a:t>xx</a:t>
            </a:r>
            <a:r>
              <a:rPr kumimoji="1" lang="ja-JP" altLang="en-US">
                <a:solidFill>
                  <a:schemeClr val="tx1"/>
                </a:solidFill>
              </a:rPr>
              <a:t>、中長期的には</a:t>
            </a:r>
            <a:r>
              <a:rPr kumimoji="1" lang="en-US" altLang="ja-JP">
                <a:solidFill>
                  <a:schemeClr val="tx1"/>
                </a:solidFill>
              </a:rPr>
              <a:t>x</a:t>
            </a:r>
            <a:r>
              <a:rPr lang="en-US" altLang="ja-JP">
                <a:solidFill>
                  <a:schemeClr val="tx1"/>
                </a:solidFill>
              </a:rPr>
              <a:t>x</a:t>
            </a:r>
            <a:r>
              <a:rPr lang="ja-JP" altLang="en-US">
                <a:solidFill>
                  <a:schemeClr val="tx1"/>
                </a:solidFill>
              </a:rPr>
              <a:t>を注力セグメント</a:t>
            </a:r>
            <a:r>
              <a:rPr kumimoji="1" lang="ja-JP" altLang="en-US">
                <a:solidFill>
                  <a:schemeClr val="tx1"/>
                </a:solidFill>
              </a:rPr>
              <a:t>と想定している</a:t>
            </a:r>
          </a:p>
        </p:txBody>
      </p:sp>
      <p:cxnSp>
        <p:nvCxnSpPr>
          <p:cNvPr id="31" name="直線コネクタ 30">
            <a:extLst>
              <a:ext uri="{FF2B5EF4-FFF2-40B4-BE49-F238E27FC236}">
                <a16:creationId xmlns:a16="http://schemas.microsoft.com/office/drawing/2014/main" id="{6505C6C3-F7FC-3423-D926-CA4CDE399E9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0A0C7D13-1337-CD5B-24CD-2CBA0E41BE7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72" name="フリーフォーム: 図形 71">
            <a:extLst>
              <a:ext uri="{FF2B5EF4-FFF2-40B4-BE49-F238E27FC236}">
                <a16:creationId xmlns:a16="http://schemas.microsoft.com/office/drawing/2014/main" id="{FD27121E-E756-9995-8AE0-A62823CAC6D1}"/>
              </a:ext>
            </a:extLst>
          </p:cNvPr>
          <p:cNvSpPr/>
          <p:nvPr/>
        </p:nvSpPr>
        <p:spPr>
          <a:xfrm>
            <a:off x="4445456" y="2561275"/>
            <a:ext cx="1620000" cy="1808622"/>
          </a:xfrm>
          <a:custGeom>
            <a:avLst/>
            <a:gdLst>
              <a:gd name="connsiteX0" fmla="*/ 0 w 1985721"/>
              <a:gd name="connsiteY0" fmla="*/ 0 h 1808622"/>
              <a:gd name="connsiteX1" fmla="*/ 226731 w 1985721"/>
              <a:gd name="connsiteY1" fmla="*/ 0 h 1808622"/>
              <a:gd name="connsiteX2" fmla="*/ 288000 w 1985721"/>
              <a:gd name="connsiteY2" fmla="*/ 0 h 1808622"/>
              <a:gd name="connsiteX3" fmla="*/ 1985721 w 1985721"/>
              <a:gd name="connsiteY3" fmla="*/ 0 h 1808622"/>
              <a:gd name="connsiteX4" fmla="*/ 1985721 w 1985721"/>
              <a:gd name="connsiteY4" fmla="*/ 540000 h 1808622"/>
              <a:gd name="connsiteX5" fmla="*/ 288000 w 1985721"/>
              <a:gd name="connsiteY5" fmla="*/ 540000 h 1808622"/>
              <a:gd name="connsiteX6" fmla="*/ 288000 w 1985721"/>
              <a:gd name="connsiteY6" fmla="*/ 1808622 h 1808622"/>
              <a:gd name="connsiteX7" fmla="*/ 0 w 1985721"/>
              <a:gd name="connsiteY7" fmla="*/ 1808622 h 180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5721" h="1808622">
                <a:moveTo>
                  <a:pt x="0" y="0"/>
                </a:moveTo>
                <a:lnTo>
                  <a:pt x="226731" y="0"/>
                </a:lnTo>
                <a:lnTo>
                  <a:pt x="288000" y="0"/>
                </a:lnTo>
                <a:lnTo>
                  <a:pt x="1985721" y="0"/>
                </a:lnTo>
                <a:lnTo>
                  <a:pt x="1985721" y="540000"/>
                </a:lnTo>
                <a:lnTo>
                  <a:pt x="288000" y="540000"/>
                </a:lnTo>
                <a:lnTo>
                  <a:pt x="288000" y="1808622"/>
                </a:lnTo>
                <a:lnTo>
                  <a:pt x="0" y="1808622"/>
                </a:lnTo>
                <a:close/>
              </a:path>
            </a:pathLst>
          </a:custGeom>
          <a:solidFill>
            <a:schemeClr val="bg1">
              <a:lumMod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bg1"/>
                </a:solidFill>
                <a:latin typeface="Meiryo UI" panose="020B0604030504040204" pitchFamily="50" charset="-128"/>
                <a:ea typeface="Meiryo UI" panose="020B0604030504040204" pitchFamily="50" charset="-128"/>
              </a:rPr>
              <a:t>セグメント</a:t>
            </a:r>
            <a:r>
              <a:rPr kumimoji="1" lang="en-US" altLang="ja-JP" sz="1200">
                <a:solidFill>
                  <a:schemeClr val="bg1"/>
                </a:solidFill>
                <a:latin typeface="Meiryo UI" panose="020B0604030504040204" pitchFamily="50" charset="-128"/>
                <a:ea typeface="Meiryo UI" panose="020B0604030504040204" pitchFamily="50" charset="-128"/>
              </a:rPr>
              <a:t>A</a:t>
            </a:r>
            <a:endParaRPr kumimoji="1" lang="ja-JP" altLang="en-US" sz="1200">
              <a:solidFill>
                <a:schemeClr val="bg1"/>
              </a:solidFill>
              <a:latin typeface="Meiryo UI" panose="020B0604030504040204" pitchFamily="50" charset="-128"/>
              <a:ea typeface="Meiryo UI" panose="020B0604030504040204" pitchFamily="50" charset="-128"/>
            </a:endParaRPr>
          </a:p>
        </p:txBody>
      </p:sp>
      <p:sp>
        <p:nvSpPr>
          <p:cNvPr id="73" name="正方形/長方形 72">
            <a:extLst>
              <a:ext uri="{FF2B5EF4-FFF2-40B4-BE49-F238E27FC236}">
                <a16:creationId xmlns:a16="http://schemas.microsoft.com/office/drawing/2014/main" id="{D82B4EF4-4CDA-8621-FD87-BFDBA17ADC11}"/>
              </a:ext>
            </a:extLst>
          </p:cNvPr>
          <p:cNvSpPr/>
          <p:nvPr/>
        </p:nvSpPr>
        <p:spPr>
          <a:xfrm>
            <a:off x="6135154" y="2561275"/>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4" name="正方形/長方形 73">
            <a:extLst>
              <a:ext uri="{FF2B5EF4-FFF2-40B4-BE49-F238E27FC236}">
                <a16:creationId xmlns:a16="http://schemas.microsoft.com/office/drawing/2014/main" id="{45C4DE01-6CA5-D9B3-B827-F03FAE5ECB84}"/>
              </a:ext>
            </a:extLst>
          </p:cNvPr>
          <p:cNvSpPr/>
          <p:nvPr/>
        </p:nvSpPr>
        <p:spPr>
          <a:xfrm>
            <a:off x="4811176" y="3195588"/>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A</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5" name="正方形/長方形 74">
            <a:extLst>
              <a:ext uri="{FF2B5EF4-FFF2-40B4-BE49-F238E27FC236}">
                <a16:creationId xmlns:a16="http://schemas.microsoft.com/office/drawing/2014/main" id="{FDD3B39A-D433-8B1B-7FDF-ADEE725BB5EA}"/>
              </a:ext>
            </a:extLst>
          </p:cNvPr>
          <p:cNvSpPr/>
          <p:nvPr/>
        </p:nvSpPr>
        <p:spPr>
          <a:xfrm>
            <a:off x="6135154" y="319558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6" name="正方形/長方形 75">
            <a:extLst>
              <a:ext uri="{FF2B5EF4-FFF2-40B4-BE49-F238E27FC236}">
                <a16:creationId xmlns:a16="http://schemas.microsoft.com/office/drawing/2014/main" id="{07D78843-E2FF-229A-0276-C9C52CD19F9D}"/>
              </a:ext>
            </a:extLst>
          </p:cNvPr>
          <p:cNvSpPr/>
          <p:nvPr/>
        </p:nvSpPr>
        <p:spPr>
          <a:xfrm>
            <a:off x="4811176" y="3829901"/>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B</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7" name="正方形/長方形 76">
            <a:extLst>
              <a:ext uri="{FF2B5EF4-FFF2-40B4-BE49-F238E27FC236}">
                <a16:creationId xmlns:a16="http://schemas.microsoft.com/office/drawing/2014/main" id="{3E97F452-634E-32B9-BCF4-9ED50265D8C0}"/>
              </a:ext>
            </a:extLst>
          </p:cNvPr>
          <p:cNvSpPr/>
          <p:nvPr/>
        </p:nvSpPr>
        <p:spPr>
          <a:xfrm>
            <a:off x="6135154" y="382990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8" name="正方形/長方形 77">
            <a:extLst>
              <a:ext uri="{FF2B5EF4-FFF2-40B4-BE49-F238E27FC236}">
                <a16:creationId xmlns:a16="http://schemas.microsoft.com/office/drawing/2014/main" id="{FDA99CCE-91B1-C2FD-FA79-49E987764D5C}"/>
              </a:ext>
            </a:extLst>
          </p:cNvPr>
          <p:cNvSpPr/>
          <p:nvPr/>
        </p:nvSpPr>
        <p:spPr>
          <a:xfrm>
            <a:off x="6135154" y="4464214"/>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9" name="正方形/長方形 78">
            <a:extLst>
              <a:ext uri="{FF2B5EF4-FFF2-40B4-BE49-F238E27FC236}">
                <a16:creationId xmlns:a16="http://schemas.microsoft.com/office/drawing/2014/main" id="{4E4F96B3-DCDD-80F0-6AAE-E44974700DBB}"/>
              </a:ext>
            </a:extLst>
          </p:cNvPr>
          <p:cNvSpPr/>
          <p:nvPr/>
        </p:nvSpPr>
        <p:spPr>
          <a:xfrm>
            <a:off x="4811176" y="5098527"/>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0" name="正方形/長方形 79">
            <a:extLst>
              <a:ext uri="{FF2B5EF4-FFF2-40B4-BE49-F238E27FC236}">
                <a16:creationId xmlns:a16="http://schemas.microsoft.com/office/drawing/2014/main" id="{0770B60E-00DF-5AAF-ED4F-2EC8DF9BFC14}"/>
              </a:ext>
            </a:extLst>
          </p:cNvPr>
          <p:cNvSpPr/>
          <p:nvPr/>
        </p:nvSpPr>
        <p:spPr>
          <a:xfrm>
            <a:off x="6135154" y="509852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1" name="正方形/長方形 80">
            <a:extLst>
              <a:ext uri="{FF2B5EF4-FFF2-40B4-BE49-F238E27FC236}">
                <a16:creationId xmlns:a16="http://schemas.microsoft.com/office/drawing/2014/main" id="{2BF0C3A4-2B77-C758-0379-87106694C701}"/>
              </a:ext>
            </a:extLst>
          </p:cNvPr>
          <p:cNvSpPr/>
          <p:nvPr/>
        </p:nvSpPr>
        <p:spPr>
          <a:xfrm>
            <a:off x="4811176" y="5732840"/>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2" name="正方形/長方形 81">
            <a:extLst>
              <a:ext uri="{FF2B5EF4-FFF2-40B4-BE49-F238E27FC236}">
                <a16:creationId xmlns:a16="http://schemas.microsoft.com/office/drawing/2014/main" id="{E4F13CCD-2292-AFCF-EC81-1D5595E47CF8}"/>
              </a:ext>
            </a:extLst>
          </p:cNvPr>
          <p:cNvSpPr/>
          <p:nvPr/>
        </p:nvSpPr>
        <p:spPr>
          <a:xfrm>
            <a:off x="6135154" y="573284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84" name="グループ化 83">
            <a:extLst>
              <a:ext uri="{FF2B5EF4-FFF2-40B4-BE49-F238E27FC236}">
                <a16:creationId xmlns:a16="http://schemas.microsoft.com/office/drawing/2014/main" id="{FFD245DF-546A-E299-238E-60AF8B4EFE93}"/>
              </a:ext>
            </a:extLst>
          </p:cNvPr>
          <p:cNvGrpSpPr/>
          <p:nvPr/>
        </p:nvGrpSpPr>
        <p:grpSpPr>
          <a:xfrm>
            <a:off x="4375757" y="2186962"/>
            <a:ext cx="1689699" cy="288000"/>
            <a:chOff x="-91819" y="1879963"/>
            <a:chExt cx="6007819" cy="288000"/>
          </a:xfrm>
        </p:grpSpPr>
        <p:sp>
          <p:nvSpPr>
            <p:cNvPr id="85" name="正方形/長方形 84">
              <a:extLst>
                <a:ext uri="{FF2B5EF4-FFF2-40B4-BE49-F238E27FC236}">
                  <a16:creationId xmlns:a16="http://schemas.microsoft.com/office/drawing/2014/main" id="{15D0C5AF-D638-AFC3-F63F-F8E42F869487}"/>
                </a:ext>
              </a:extLst>
            </p:cNvPr>
            <p:cNvSpPr/>
            <p:nvPr/>
          </p:nvSpPr>
          <p:spPr>
            <a:xfrm>
              <a:off x="-91819" y="1879963"/>
              <a:ext cx="6007819"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セグメント／ターゲット顧客</a:t>
              </a:r>
            </a:p>
          </p:txBody>
        </p:sp>
        <p:cxnSp>
          <p:nvCxnSpPr>
            <p:cNvPr id="92" name="直線コネクタ 91">
              <a:extLst>
                <a:ext uri="{FF2B5EF4-FFF2-40B4-BE49-F238E27FC236}">
                  <a16:creationId xmlns:a16="http://schemas.microsoft.com/office/drawing/2014/main" id="{6B4E3B00-F4D5-F97C-098F-9EE48A7F451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3" name="グループ化 92">
            <a:extLst>
              <a:ext uri="{FF2B5EF4-FFF2-40B4-BE49-F238E27FC236}">
                <a16:creationId xmlns:a16="http://schemas.microsoft.com/office/drawing/2014/main" id="{C1946B47-7C68-9218-3619-BAE85F711608}"/>
              </a:ext>
            </a:extLst>
          </p:cNvPr>
          <p:cNvGrpSpPr/>
          <p:nvPr/>
        </p:nvGrpSpPr>
        <p:grpSpPr>
          <a:xfrm>
            <a:off x="6135155" y="2186962"/>
            <a:ext cx="2716237" cy="288000"/>
            <a:chOff x="156000" y="1879963"/>
            <a:chExt cx="5760000" cy="288000"/>
          </a:xfrm>
        </p:grpSpPr>
        <p:sp>
          <p:nvSpPr>
            <p:cNvPr id="94" name="正方形/長方形 93">
              <a:extLst>
                <a:ext uri="{FF2B5EF4-FFF2-40B4-BE49-F238E27FC236}">
                  <a16:creationId xmlns:a16="http://schemas.microsoft.com/office/drawing/2014/main" id="{3A5CA3C6-0FC8-CD5A-5DEE-8DA2E216558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セグメント／ターゲット顧客の選定理由</a:t>
              </a:r>
              <a:endParaRPr kumimoji="1" lang="ja-JP" altLang="en-US" sz="1200">
                <a:solidFill>
                  <a:schemeClr val="tx1"/>
                </a:solidFill>
                <a:latin typeface="Meiryo UI" panose="020B0604030504040204" pitchFamily="50" charset="-128"/>
                <a:ea typeface="Meiryo UI" panose="020B0604030504040204" pitchFamily="50" charset="-128"/>
              </a:endParaRPr>
            </a:p>
          </p:txBody>
        </p:sp>
        <p:cxnSp>
          <p:nvCxnSpPr>
            <p:cNvPr id="95" name="直線コネクタ 94">
              <a:extLst>
                <a:ext uri="{FF2B5EF4-FFF2-40B4-BE49-F238E27FC236}">
                  <a16:creationId xmlns:a16="http://schemas.microsoft.com/office/drawing/2014/main" id="{749587CD-5E0C-A3A7-87E2-D0429641A86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6" name="フリーフォーム: 図形 95">
            <a:extLst>
              <a:ext uri="{FF2B5EF4-FFF2-40B4-BE49-F238E27FC236}">
                <a16:creationId xmlns:a16="http://schemas.microsoft.com/office/drawing/2014/main" id="{87D59EF6-BD72-E45A-8113-E376ADE3339E}"/>
              </a:ext>
            </a:extLst>
          </p:cNvPr>
          <p:cNvSpPr/>
          <p:nvPr/>
        </p:nvSpPr>
        <p:spPr>
          <a:xfrm>
            <a:off x="4445456" y="4464214"/>
            <a:ext cx="1620000" cy="1808626"/>
          </a:xfrm>
          <a:custGeom>
            <a:avLst/>
            <a:gdLst>
              <a:gd name="connsiteX0" fmla="*/ 226731 w 1985721"/>
              <a:gd name="connsiteY0" fmla="*/ 0 h 1808626"/>
              <a:gd name="connsiteX1" fmla="*/ 1985721 w 1985721"/>
              <a:gd name="connsiteY1" fmla="*/ 0 h 1808626"/>
              <a:gd name="connsiteX2" fmla="*/ 1985721 w 1985721"/>
              <a:gd name="connsiteY2" fmla="*/ 540000 h 1808626"/>
              <a:gd name="connsiteX3" fmla="*/ 288000 w 1985721"/>
              <a:gd name="connsiteY3" fmla="*/ 540000 h 1808626"/>
              <a:gd name="connsiteX4" fmla="*/ 288000 w 1985721"/>
              <a:gd name="connsiteY4" fmla="*/ 1808626 h 1808626"/>
              <a:gd name="connsiteX5" fmla="*/ 0 w 1985721"/>
              <a:gd name="connsiteY5" fmla="*/ 1808626 h 1808626"/>
              <a:gd name="connsiteX6" fmla="*/ 0 w 1985721"/>
              <a:gd name="connsiteY6" fmla="*/ 4 h 1808626"/>
              <a:gd name="connsiteX7" fmla="*/ 226731 w 1985721"/>
              <a:gd name="connsiteY7" fmla="*/ 4 h 180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5721" h="1808626">
                <a:moveTo>
                  <a:pt x="226731" y="0"/>
                </a:moveTo>
                <a:lnTo>
                  <a:pt x="1985721" y="0"/>
                </a:lnTo>
                <a:lnTo>
                  <a:pt x="1985721" y="540000"/>
                </a:lnTo>
                <a:lnTo>
                  <a:pt x="288000" y="540000"/>
                </a:lnTo>
                <a:lnTo>
                  <a:pt x="288000" y="1808626"/>
                </a:lnTo>
                <a:lnTo>
                  <a:pt x="0" y="1808626"/>
                </a:lnTo>
                <a:lnTo>
                  <a:pt x="0" y="4"/>
                </a:lnTo>
                <a:lnTo>
                  <a:pt x="226731" y="4"/>
                </a:lnTo>
                <a:close/>
              </a:path>
            </a:pathLst>
          </a:custGeom>
          <a:solidFill>
            <a:schemeClr val="bg1">
              <a:lumMod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bg1"/>
                </a:solidFill>
                <a:latin typeface="Meiryo UI" panose="020B0604030504040204" pitchFamily="50" charset="-128"/>
                <a:ea typeface="Meiryo UI" panose="020B0604030504040204" pitchFamily="50" charset="-128"/>
              </a:rPr>
              <a:t>セグメント</a:t>
            </a:r>
            <a:r>
              <a:rPr kumimoji="1" lang="en-US" altLang="ja-JP" sz="1200">
                <a:solidFill>
                  <a:schemeClr val="bg1"/>
                </a:solidFill>
                <a:latin typeface="Meiryo UI" panose="020B0604030504040204" pitchFamily="50" charset="-128"/>
                <a:ea typeface="Meiryo UI" panose="020B0604030504040204" pitchFamily="50" charset="-128"/>
              </a:rPr>
              <a:t>B</a:t>
            </a:r>
            <a:endParaRPr kumimoji="1" lang="ja-JP" altLang="en-US" sz="1200">
              <a:solidFill>
                <a:schemeClr val="bg1"/>
              </a:solidFill>
              <a:latin typeface="Meiryo UI" panose="020B0604030504040204" pitchFamily="50" charset="-128"/>
              <a:ea typeface="Meiryo UI" panose="020B0604030504040204" pitchFamily="50" charset="-128"/>
            </a:endParaRPr>
          </a:p>
        </p:txBody>
      </p:sp>
      <p:grpSp>
        <p:nvGrpSpPr>
          <p:cNvPr id="112" name="グループ化 111">
            <a:extLst>
              <a:ext uri="{FF2B5EF4-FFF2-40B4-BE49-F238E27FC236}">
                <a16:creationId xmlns:a16="http://schemas.microsoft.com/office/drawing/2014/main" id="{0141CA5F-FD59-E33C-673B-E007CD34112A}"/>
              </a:ext>
            </a:extLst>
          </p:cNvPr>
          <p:cNvGrpSpPr/>
          <p:nvPr/>
        </p:nvGrpSpPr>
        <p:grpSpPr>
          <a:xfrm>
            <a:off x="204603" y="2195506"/>
            <a:ext cx="3766561" cy="4195354"/>
            <a:chOff x="325927" y="2195505"/>
            <a:chExt cx="3766561" cy="4347479"/>
          </a:xfrm>
        </p:grpSpPr>
        <p:sp>
          <p:nvSpPr>
            <p:cNvPr id="69" name="Rectangle 68">
              <a:extLst>
                <a:ext uri="{FF2B5EF4-FFF2-40B4-BE49-F238E27FC236}">
                  <a16:creationId xmlns:a16="http://schemas.microsoft.com/office/drawing/2014/main" id="{BF42C754-6B6E-48C0-BD02-1F293DB6CB79}"/>
                </a:ext>
              </a:extLst>
            </p:cNvPr>
            <p:cNvSpPr/>
            <p:nvPr/>
          </p:nvSpPr>
          <p:spPr>
            <a:xfrm>
              <a:off x="722235" y="2201406"/>
              <a:ext cx="2222529" cy="194607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cxnSp>
          <p:nvCxnSpPr>
            <p:cNvPr id="139" name="Straight Connector 138">
              <a:extLst>
                <a:ext uri="{FF2B5EF4-FFF2-40B4-BE49-F238E27FC236}">
                  <a16:creationId xmlns:a16="http://schemas.microsoft.com/office/drawing/2014/main" id="{68C440A3-9E57-4547-8E0F-AA2BC1A40698}"/>
                </a:ext>
              </a:extLst>
            </p:cNvPr>
            <p:cNvCxnSpPr/>
            <p:nvPr/>
          </p:nvCxnSpPr>
          <p:spPr>
            <a:xfrm>
              <a:off x="698782" y="6194212"/>
              <a:ext cx="3393706" cy="0"/>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2" name="TextBox 141">
              <a:extLst>
                <a:ext uri="{FF2B5EF4-FFF2-40B4-BE49-F238E27FC236}">
                  <a16:creationId xmlns:a16="http://schemas.microsoft.com/office/drawing/2014/main" id="{572B4234-6BE9-4F8D-A182-580701F20CD1}"/>
                </a:ext>
              </a:extLst>
            </p:cNvPr>
            <p:cNvSpPr txBox="1"/>
            <p:nvPr/>
          </p:nvSpPr>
          <p:spPr>
            <a:xfrm>
              <a:off x="2087964" y="6238734"/>
              <a:ext cx="605860" cy="30425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軸②</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4" name="TextBox 153">
              <a:extLst>
                <a:ext uri="{FF2B5EF4-FFF2-40B4-BE49-F238E27FC236}">
                  <a16:creationId xmlns:a16="http://schemas.microsoft.com/office/drawing/2014/main" id="{7F96E2F1-96F8-498B-8000-382E35908C7B}"/>
                </a:ext>
              </a:extLst>
            </p:cNvPr>
            <p:cNvSpPr txBox="1"/>
            <p:nvPr/>
          </p:nvSpPr>
          <p:spPr>
            <a:xfrm>
              <a:off x="1965572" y="2897436"/>
              <a:ext cx="808093" cy="604479"/>
            </a:xfrm>
            <a:prstGeom prst="ellipse">
              <a:avLst/>
            </a:prstGeom>
            <a:solidFill>
              <a:schemeClr val="accent4">
                <a:lumMod val="20000"/>
                <a:lumOff val="8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5" name="TextBox 154">
              <a:extLst>
                <a:ext uri="{FF2B5EF4-FFF2-40B4-BE49-F238E27FC236}">
                  <a16:creationId xmlns:a16="http://schemas.microsoft.com/office/drawing/2014/main" id="{E39011E9-FB3E-4758-92AE-7FB15FAE76F6}"/>
                </a:ext>
              </a:extLst>
            </p:cNvPr>
            <p:cNvSpPr txBox="1"/>
            <p:nvPr/>
          </p:nvSpPr>
          <p:spPr>
            <a:xfrm>
              <a:off x="894849" y="2345578"/>
              <a:ext cx="808093" cy="53026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6" name="TextBox 155">
              <a:extLst>
                <a:ext uri="{FF2B5EF4-FFF2-40B4-BE49-F238E27FC236}">
                  <a16:creationId xmlns:a16="http://schemas.microsoft.com/office/drawing/2014/main" id="{276279EA-F182-44F2-82FE-9F3970158243}"/>
                </a:ext>
              </a:extLst>
            </p:cNvPr>
            <p:cNvSpPr txBox="1"/>
            <p:nvPr/>
          </p:nvSpPr>
          <p:spPr>
            <a:xfrm>
              <a:off x="2003819" y="5176222"/>
              <a:ext cx="737218" cy="542442"/>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7" name="TextBox 156">
              <a:extLst>
                <a:ext uri="{FF2B5EF4-FFF2-40B4-BE49-F238E27FC236}">
                  <a16:creationId xmlns:a16="http://schemas.microsoft.com/office/drawing/2014/main" id="{176AAD46-8F42-4B83-9DAB-9657227FAEDE}"/>
                </a:ext>
              </a:extLst>
            </p:cNvPr>
            <p:cNvSpPr txBox="1"/>
            <p:nvPr/>
          </p:nvSpPr>
          <p:spPr>
            <a:xfrm>
              <a:off x="2191465" y="4595386"/>
              <a:ext cx="324428" cy="22928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60" name="TextBox 159">
              <a:extLst>
                <a:ext uri="{FF2B5EF4-FFF2-40B4-BE49-F238E27FC236}">
                  <a16:creationId xmlns:a16="http://schemas.microsoft.com/office/drawing/2014/main" id="{084CF68F-4C59-4FDE-A791-A4386A69B2E8}"/>
                </a:ext>
              </a:extLst>
            </p:cNvPr>
            <p:cNvSpPr txBox="1"/>
            <p:nvPr/>
          </p:nvSpPr>
          <p:spPr>
            <a:xfrm>
              <a:off x="3080494" y="4471480"/>
              <a:ext cx="808093" cy="53026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61" name="TextBox 160">
              <a:extLst>
                <a:ext uri="{FF2B5EF4-FFF2-40B4-BE49-F238E27FC236}">
                  <a16:creationId xmlns:a16="http://schemas.microsoft.com/office/drawing/2014/main" id="{7E2CB754-9AAB-429A-8F4C-837FCE4C5B3B}"/>
                </a:ext>
              </a:extLst>
            </p:cNvPr>
            <p:cNvSpPr txBox="1"/>
            <p:nvPr/>
          </p:nvSpPr>
          <p:spPr>
            <a:xfrm>
              <a:off x="3260046" y="3285031"/>
              <a:ext cx="381993" cy="2919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cxnSp>
          <p:nvCxnSpPr>
            <p:cNvPr id="58" name="Straight Connector 57">
              <a:extLst>
                <a:ext uri="{FF2B5EF4-FFF2-40B4-BE49-F238E27FC236}">
                  <a16:creationId xmlns:a16="http://schemas.microsoft.com/office/drawing/2014/main" id="{333B71CB-C8B3-4A38-9F07-E7ED3961A929}"/>
                </a:ext>
              </a:extLst>
            </p:cNvPr>
            <p:cNvCxnSpPr>
              <a:cxnSpLocks/>
            </p:cNvCxnSpPr>
            <p:nvPr/>
          </p:nvCxnSpPr>
          <p:spPr>
            <a:xfrm flipV="1">
              <a:off x="698782" y="2195505"/>
              <a:ext cx="0" cy="3998707"/>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1DE2DE3-F528-4D5F-8AC7-34E98DE97E6F}"/>
                </a:ext>
              </a:extLst>
            </p:cNvPr>
            <p:cNvCxnSpPr>
              <a:cxnSpLocks/>
            </p:cNvCxnSpPr>
            <p:nvPr/>
          </p:nvCxnSpPr>
          <p:spPr>
            <a:xfrm flipV="1">
              <a:off x="2961253" y="2195505"/>
              <a:ext cx="0" cy="3998707"/>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A9728D5-FFE7-4253-9DF4-F483A3FC62A4}"/>
                </a:ext>
              </a:extLst>
            </p:cNvPr>
            <p:cNvCxnSpPr/>
            <p:nvPr/>
          </p:nvCxnSpPr>
          <p:spPr>
            <a:xfrm>
              <a:off x="698782" y="4184788"/>
              <a:ext cx="3393706" cy="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86A9B54D-99F7-43DB-BC9A-801222CACA23}"/>
                </a:ext>
              </a:extLst>
            </p:cNvPr>
            <p:cNvSpPr txBox="1"/>
            <p:nvPr/>
          </p:nvSpPr>
          <p:spPr>
            <a:xfrm>
              <a:off x="3169195" y="5377445"/>
              <a:ext cx="622019" cy="383578"/>
            </a:xfrm>
            <a:prstGeom prst="ellipse">
              <a:avLst/>
            </a:prstGeom>
            <a:solidFill>
              <a:schemeClr val="accent4">
                <a:lumMod val="20000"/>
                <a:lumOff val="8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65" name="TextBox 64">
              <a:extLst>
                <a:ext uri="{FF2B5EF4-FFF2-40B4-BE49-F238E27FC236}">
                  <a16:creationId xmlns:a16="http://schemas.microsoft.com/office/drawing/2014/main" id="{34DEE7B3-A736-4C84-9FDC-648EB1DDB2E9}"/>
                </a:ext>
              </a:extLst>
            </p:cNvPr>
            <p:cNvSpPr txBox="1"/>
            <p:nvPr/>
          </p:nvSpPr>
          <p:spPr>
            <a:xfrm>
              <a:off x="964982" y="3118293"/>
              <a:ext cx="663433" cy="472021"/>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67" name="TextBox 66">
              <a:extLst>
                <a:ext uri="{FF2B5EF4-FFF2-40B4-BE49-F238E27FC236}">
                  <a16:creationId xmlns:a16="http://schemas.microsoft.com/office/drawing/2014/main" id="{FF15C9A4-C82C-4A76-BE6A-5ECEEDA3464F}"/>
                </a:ext>
              </a:extLst>
            </p:cNvPr>
            <p:cNvSpPr txBox="1"/>
            <p:nvPr/>
          </p:nvSpPr>
          <p:spPr>
            <a:xfrm>
              <a:off x="1131098" y="4965974"/>
              <a:ext cx="322541" cy="2608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68" name="TextBox 67">
              <a:extLst>
                <a:ext uri="{FF2B5EF4-FFF2-40B4-BE49-F238E27FC236}">
                  <a16:creationId xmlns:a16="http://schemas.microsoft.com/office/drawing/2014/main" id="{419CEDDA-907A-47AD-B784-E0FEF0BE2546}"/>
                </a:ext>
              </a:extLst>
            </p:cNvPr>
            <p:cNvSpPr txBox="1"/>
            <p:nvPr/>
          </p:nvSpPr>
          <p:spPr>
            <a:xfrm>
              <a:off x="1115661" y="3863163"/>
              <a:ext cx="322541" cy="2608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cxnSp>
          <p:nvCxnSpPr>
            <p:cNvPr id="140" name="Straight Connector 139">
              <a:extLst>
                <a:ext uri="{FF2B5EF4-FFF2-40B4-BE49-F238E27FC236}">
                  <a16:creationId xmlns:a16="http://schemas.microsoft.com/office/drawing/2014/main" id="{51021307-2614-46BA-863F-879DA2642528}"/>
                </a:ext>
              </a:extLst>
            </p:cNvPr>
            <p:cNvCxnSpPr>
              <a:cxnSpLocks/>
            </p:cNvCxnSpPr>
            <p:nvPr/>
          </p:nvCxnSpPr>
          <p:spPr>
            <a:xfrm flipV="1">
              <a:off x="1830017" y="2195505"/>
              <a:ext cx="0" cy="3998707"/>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7" name="TextBox 37">
              <a:extLst>
                <a:ext uri="{FF2B5EF4-FFF2-40B4-BE49-F238E27FC236}">
                  <a16:creationId xmlns:a16="http://schemas.microsoft.com/office/drawing/2014/main" id="{BCAE9AEA-1FB7-3862-9CF4-2D2D7148661C}"/>
                </a:ext>
              </a:extLst>
            </p:cNvPr>
            <p:cNvSpPr txBox="1"/>
            <p:nvPr/>
          </p:nvSpPr>
          <p:spPr>
            <a:xfrm>
              <a:off x="3459265" y="5705617"/>
              <a:ext cx="590210" cy="291949"/>
            </a:xfrm>
            <a:prstGeom prst="rect">
              <a:avLst/>
            </a:prstGeom>
            <a:solidFill>
              <a:schemeClr val="accent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短期</a:t>
              </a:r>
              <a:endParaRPr kumimoji="1" lang="en-US" sz="1200">
                <a:solidFill>
                  <a:schemeClr val="bg1"/>
                </a:solidFill>
                <a:latin typeface="Meiryo UI" panose="020B0604030504040204" pitchFamily="50" charset="-128"/>
                <a:ea typeface="Meiryo UI" panose="020B0604030504040204" pitchFamily="50" charset="-128"/>
              </a:endParaRPr>
            </a:p>
          </p:txBody>
        </p:sp>
        <p:sp>
          <p:nvSpPr>
            <p:cNvPr id="180" name="TextBox 37">
              <a:extLst>
                <a:ext uri="{FF2B5EF4-FFF2-40B4-BE49-F238E27FC236}">
                  <a16:creationId xmlns:a16="http://schemas.microsoft.com/office/drawing/2014/main" id="{6DE4CD08-2783-FAAF-E77F-686D4D09B98C}"/>
                </a:ext>
              </a:extLst>
            </p:cNvPr>
            <p:cNvSpPr txBox="1"/>
            <p:nvPr/>
          </p:nvSpPr>
          <p:spPr>
            <a:xfrm>
              <a:off x="1911291" y="2646725"/>
              <a:ext cx="590210" cy="291949"/>
            </a:xfrm>
            <a:prstGeom prst="rect">
              <a:avLst/>
            </a:prstGeom>
            <a:solidFill>
              <a:schemeClr val="accent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中長期</a:t>
              </a:r>
              <a:endParaRPr kumimoji="1" lang="en-US" sz="1200">
                <a:solidFill>
                  <a:schemeClr val="bg1"/>
                </a:solidFill>
                <a:latin typeface="Meiryo UI" panose="020B0604030504040204" pitchFamily="50" charset="-128"/>
                <a:ea typeface="Meiryo UI" panose="020B0604030504040204" pitchFamily="50" charset="-128"/>
              </a:endParaRPr>
            </a:p>
          </p:txBody>
        </p:sp>
        <p:sp>
          <p:nvSpPr>
            <p:cNvPr id="181" name="矢印: 左 180">
              <a:extLst>
                <a:ext uri="{FF2B5EF4-FFF2-40B4-BE49-F238E27FC236}">
                  <a16:creationId xmlns:a16="http://schemas.microsoft.com/office/drawing/2014/main" id="{6D8AA52C-F58F-C417-3E84-92E06843A384}"/>
                </a:ext>
              </a:extLst>
            </p:cNvPr>
            <p:cNvSpPr/>
            <p:nvPr/>
          </p:nvSpPr>
          <p:spPr>
            <a:xfrm rot="4158548">
              <a:off x="1860477" y="4265039"/>
              <a:ext cx="2070609" cy="346320"/>
            </a:xfrm>
            <a:prstGeom prst="leftArrow">
              <a:avLst/>
            </a:pr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0" name="テキスト ボックス 109">
              <a:extLst>
                <a:ext uri="{FF2B5EF4-FFF2-40B4-BE49-F238E27FC236}">
                  <a16:creationId xmlns:a16="http://schemas.microsoft.com/office/drawing/2014/main" id="{E89F0DEE-85D0-75F3-2B3F-EE0970FB2246}"/>
                </a:ext>
              </a:extLst>
            </p:cNvPr>
            <p:cNvSpPr txBox="1"/>
            <p:nvPr/>
          </p:nvSpPr>
          <p:spPr>
            <a:xfrm>
              <a:off x="325927" y="3984543"/>
              <a:ext cx="369332" cy="400110"/>
            </a:xfrm>
            <a:prstGeom prst="rect">
              <a:avLst/>
            </a:prstGeom>
            <a:noFill/>
          </p:spPr>
          <p:txBody>
            <a:bodyPr vert="eaVert"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mn-cs"/>
                </a:rPr>
                <a:t>軸①</a:t>
              </a:r>
              <a:endParaRPr kumimoji="1" lang="en-US" altLang="ja-JP" sz="1200" b="0"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mn-cs"/>
              </a:endParaRPr>
            </a:p>
          </p:txBody>
        </p:sp>
      </p:grpSp>
      <p:sp>
        <p:nvSpPr>
          <p:cNvPr id="113" name="正方形/長方形 112">
            <a:extLst>
              <a:ext uri="{FF2B5EF4-FFF2-40B4-BE49-F238E27FC236}">
                <a16:creationId xmlns:a16="http://schemas.microsoft.com/office/drawing/2014/main" id="{F14AD97C-88EA-BBB8-0A76-095D4A21059B}"/>
              </a:ext>
            </a:extLst>
          </p:cNvPr>
          <p:cNvSpPr/>
          <p:nvPr/>
        </p:nvSpPr>
        <p:spPr>
          <a:xfrm>
            <a:off x="8937814" y="2561275"/>
            <a:ext cx="3098186" cy="540000"/>
          </a:xfrm>
          <a:prstGeom prst="rect">
            <a:avLst/>
          </a:prstGeom>
          <a:solidFill>
            <a:schemeClr val="bg1">
              <a:lumMod val="95000"/>
            </a:schemeClr>
          </a:solid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5" name="正方形/長方形 114">
            <a:extLst>
              <a:ext uri="{FF2B5EF4-FFF2-40B4-BE49-F238E27FC236}">
                <a16:creationId xmlns:a16="http://schemas.microsoft.com/office/drawing/2014/main" id="{C14DC83D-5C67-76DF-161E-2625CF243EF7}"/>
              </a:ext>
            </a:extLst>
          </p:cNvPr>
          <p:cNvSpPr/>
          <p:nvPr/>
        </p:nvSpPr>
        <p:spPr>
          <a:xfrm>
            <a:off x="8937814" y="3195588"/>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16" name="正方形/長方形 115">
            <a:extLst>
              <a:ext uri="{FF2B5EF4-FFF2-40B4-BE49-F238E27FC236}">
                <a16:creationId xmlns:a16="http://schemas.microsoft.com/office/drawing/2014/main" id="{612D9F6F-D597-5B5B-7674-6264B1FCB07A}"/>
              </a:ext>
            </a:extLst>
          </p:cNvPr>
          <p:cNvSpPr/>
          <p:nvPr/>
        </p:nvSpPr>
        <p:spPr>
          <a:xfrm>
            <a:off x="8937814" y="3829901"/>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17" name="正方形/長方形 116">
            <a:extLst>
              <a:ext uri="{FF2B5EF4-FFF2-40B4-BE49-F238E27FC236}">
                <a16:creationId xmlns:a16="http://schemas.microsoft.com/office/drawing/2014/main" id="{7280ACE0-FCC0-9064-1E4B-513F2A179445}"/>
              </a:ext>
            </a:extLst>
          </p:cNvPr>
          <p:cNvSpPr/>
          <p:nvPr/>
        </p:nvSpPr>
        <p:spPr>
          <a:xfrm>
            <a:off x="8937814" y="4464214"/>
            <a:ext cx="3098186" cy="540000"/>
          </a:xfrm>
          <a:prstGeom prst="rect">
            <a:avLst/>
          </a:prstGeom>
          <a:solidFill>
            <a:schemeClr val="bg1">
              <a:lumMod val="95000"/>
            </a:schemeClr>
          </a:solid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9" name="正方形/長方形 118">
            <a:extLst>
              <a:ext uri="{FF2B5EF4-FFF2-40B4-BE49-F238E27FC236}">
                <a16:creationId xmlns:a16="http://schemas.microsoft.com/office/drawing/2014/main" id="{D9E42F4A-7A40-C585-F3F1-F93D56BE4F2E}"/>
              </a:ext>
            </a:extLst>
          </p:cNvPr>
          <p:cNvSpPr/>
          <p:nvPr/>
        </p:nvSpPr>
        <p:spPr>
          <a:xfrm>
            <a:off x="8937814" y="5098527"/>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20" name="正方形/長方形 119">
            <a:extLst>
              <a:ext uri="{FF2B5EF4-FFF2-40B4-BE49-F238E27FC236}">
                <a16:creationId xmlns:a16="http://schemas.microsoft.com/office/drawing/2014/main" id="{96D50FB5-63AA-8F0A-8206-C60C2DEF6FF4}"/>
              </a:ext>
            </a:extLst>
          </p:cNvPr>
          <p:cNvSpPr/>
          <p:nvPr/>
        </p:nvSpPr>
        <p:spPr>
          <a:xfrm>
            <a:off x="8937814" y="5732840"/>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ー</a:t>
            </a:r>
          </a:p>
        </p:txBody>
      </p:sp>
      <p:grpSp>
        <p:nvGrpSpPr>
          <p:cNvPr id="124" name="グループ化 123">
            <a:extLst>
              <a:ext uri="{FF2B5EF4-FFF2-40B4-BE49-F238E27FC236}">
                <a16:creationId xmlns:a16="http://schemas.microsoft.com/office/drawing/2014/main" id="{3947863D-2654-9F58-CFC6-D188978E4759}"/>
              </a:ext>
            </a:extLst>
          </p:cNvPr>
          <p:cNvGrpSpPr/>
          <p:nvPr/>
        </p:nvGrpSpPr>
        <p:grpSpPr>
          <a:xfrm>
            <a:off x="8937814" y="2185213"/>
            <a:ext cx="3098186" cy="288000"/>
            <a:chOff x="156000" y="1879963"/>
            <a:chExt cx="5760000" cy="288000"/>
          </a:xfrm>
        </p:grpSpPr>
        <p:sp>
          <p:nvSpPr>
            <p:cNvPr id="125" name="正方形/長方形 124">
              <a:extLst>
                <a:ext uri="{FF2B5EF4-FFF2-40B4-BE49-F238E27FC236}">
                  <a16:creationId xmlns:a16="http://schemas.microsoft.com/office/drawing/2014/main" id="{14508E37-E3E1-9966-56B1-7A2BDCA9AC1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ターゲット顧客との交渉状況（申請時点）</a:t>
              </a:r>
            </a:p>
          </p:txBody>
        </p:sp>
        <p:cxnSp>
          <p:nvCxnSpPr>
            <p:cNvPr id="126" name="直線コネクタ 125">
              <a:extLst>
                <a:ext uri="{FF2B5EF4-FFF2-40B4-BE49-F238E27FC236}">
                  <a16:creationId xmlns:a16="http://schemas.microsoft.com/office/drawing/2014/main" id="{B33108B2-A1A8-D782-6F6E-CBD14F26486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9" name="正方形/長方形 128">
            <a:extLst>
              <a:ext uri="{FF2B5EF4-FFF2-40B4-BE49-F238E27FC236}">
                <a16:creationId xmlns:a16="http://schemas.microsoft.com/office/drawing/2014/main" id="{0BF9CA8E-43AE-71E9-0C45-9BBD7D8724BA}"/>
              </a:ext>
            </a:extLst>
          </p:cNvPr>
          <p:cNvSpPr/>
          <p:nvPr/>
        </p:nvSpPr>
        <p:spPr>
          <a:xfrm>
            <a:off x="9319763" y="319558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511B7366-1DDD-F3FE-8452-0D837B82CC3C}"/>
              </a:ext>
            </a:extLst>
          </p:cNvPr>
          <p:cNvSpPr/>
          <p:nvPr/>
        </p:nvSpPr>
        <p:spPr>
          <a:xfrm>
            <a:off x="9319763" y="382990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2" name="正方形/長方形 131">
            <a:extLst>
              <a:ext uri="{FF2B5EF4-FFF2-40B4-BE49-F238E27FC236}">
                <a16:creationId xmlns:a16="http://schemas.microsoft.com/office/drawing/2014/main" id="{A768FC23-6B50-7158-7583-37195CF730D6}"/>
              </a:ext>
            </a:extLst>
          </p:cNvPr>
          <p:cNvSpPr/>
          <p:nvPr/>
        </p:nvSpPr>
        <p:spPr>
          <a:xfrm>
            <a:off x="9319763" y="509852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3" name="正方形/長方形 132">
            <a:extLst>
              <a:ext uri="{FF2B5EF4-FFF2-40B4-BE49-F238E27FC236}">
                <a16:creationId xmlns:a16="http://schemas.microsoft.com/office/drawing/2014/main" id="{29DFDEA9-317F-39CE-E038-DCD1982E7125}"/>
              </a:ext>
            </a:extLst>
          </p:cNvPr>
          <p:cNvSpPr/>
          <p:nvPr/>
        </p:nvSpPr>
        <p:spPr>
          <a:xfrm>
            <a:off x="9319763" y="573284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cxnSp>
        <p:nvCxnSpPr>
          <p:cNvPr id="135" name="直線コネクタ 134">
            <a:extLst>
              <a:ext uri="{FF2B5EF4-FFF2-40B4-BE49-F238E27FC236}">
                <a16:creationId xmlns:a16="http://schemas.microsoft.com/office/drawing/2014/main" id="{CAC30FFE-E26B-2276-89AF-B60D5ED0C20C}"/>
              </a:ext>
            </a:extLst>
          </p:cNvPr>
          <p:cNvCxnSpPr/>
          <p:nvPr/>
        </p:nvCxnSpPr>
        <p:spPr>
          <a:xfrm flipH="1">
            <a:off x="8937814" y="2561275"/>
            <a:ext cx="3098186" cy="540000"/>
          </a:xfrm>
          <a:prstGeom prst="line">
            <a:avLst/>
          </a:prstGeom>
          <a:ln w="12700">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137" name="直線コネクタ 136">
            <a:extLst>
              <a:ext uri="{FF2B5EF4-FFF2-40B4-BE49-F238E27FC236}">
                <a16:creationId xmlns:a16="http://schemas.microsoft.com/office/drawing/2014/main" id="{2189A7BA-544A-F6A9-AD98-99FD36010BFD}"/>
              </a:ext>
            </a:extLst>
          </p:cNvPr>
          <p:cNvCxnSpPr/>
          <p:nvPr/>
        </p:nvCxnSpPr>
        <p:spPr>
          <a:xfrm flipH="1">
            <a:off x="8937814" y="4460278"/>
            <a:ext cx="3098186" cy="540000"/>
          </a:xfrm>
          <a:prstGeom prst="line">
            <a:avLst/>
          </a:prstGeom>
          <a:ln w="12700">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1" name="正方形/長方形 10">
            <a:extLst>
              <a:ext uri="{FF2B5EF4-FFF2-40B4-BE49-F238E27FC236}">
                <a16:creationId xmlns:a16="http://schemas.microsoft.com/office/drawing/2014/main" id="{17C85900-AF01-8162-C79F-7A0853222043}"/>
              </a:ext>
            </a:extLst>
          </p:cNvPr>
          <p:cNvSpPr/>
          <p:nvPr/>
        </p:nvSpPr>
        <p:spPr bwMode="gray">
          <a:xfrm>
            <a:off x="7166344" y="1924944"/>
            <a:ext cx="4869653" cy="287999"/>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000">
                <a:latin typeface="Meiryo UI" panose="020B0604030504040204" pitchFamily="50" charset="-128"/>
                <a:ea typeface="Meiryo UI" panose="020B0604030504040204" pitchFamily="50" charset="-128"/>
              </a:rPr>
              <a:t>凡例　　◯：顧客と交渉済み（契約済み）　　△：顧客と交渉中　　ー：自社内で検討中</a:t>
            </a:r>
          </a:p>
        </p:txBody>
      </p:sp>
      <p:sp>
        <p:nvSpPr>
          <p:cNvPr id="10" name="正方形/長方形 9">
            <a:extLst>
              <a:ext uri="{FF2B5EF4-FFF2-40B4-BE49-F238E27FC236}">
                <a16:creationId xmlns:a16="http://schemas.microsoft.com/office/drawing/2014/main" id="{FE0B20EB-2EE1-0C52-D1E5-FA3147BA690A}"/>
              </a:ext>
            </a:extLst>
          </p:cNvPr>
          <p:cNvSpPr/>
          <p:nvPr/>
        </p:nvSpPr>
        <p:spPr>
          <a:xfrm>
            <a:off x="2161954" y="1433100"/>
            <a:ext cx="7868093" cy="39918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市場におけるセグメント分析</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→市場のセグメンテーションを示したうえで、短期・中長期それぞれの注力セグメント（用途市場）がわかるように記載すること。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注力セグメントの選定理由</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→短期・中長期の注力セグメントについて、選定理由を記載すること。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ターゲット顧客とその選定理由、申請時点での交渉状況</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セグメントごとに</a:t>
            </a:r>
            <a:r>
              <a:rPr kumimoji="1" lang="ja-JP" altLang="en-US" sz="1400" dirty="0">
                <a:solidFill>
                  <a:srgbClr val="FF0000"/>
                </a:solidFill>
                <a:latin typeface="Meiryo UI" panose="020B0604030504040204" pitchFamily="50" charset="-128"/>
                <a:ea typeface="Meiryo UI" panose="020B0604030504040204" pitchFamily="50" charset="-128"/>
              </a:rPr>
              <a:t>ターゲット顧客を設定し、その選定理由とともに、交渉状況についても記載すること。</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交渉状況</a:t>
            </a:r>
            <a:r>
              <a:rPr lang="ja-JP" altLang="en-US" sz="1400" dirty="0">
                <a:solidFill>
                  <a:srgbClr val="FF0000"/>
                </a:solidFill>
                <a:latin typeface="Meiryo UI" panose="020B0604030504040204" pitchFamily="50" charset="-128"/>
                <a:ea typeface="Meiryo UI" panose="020B0604030504040204" pitchFamily="50" charset="-128"/>
              </a:rPr>
              <a:t>は、以下の判例に基づきステータスを記入したうえで、詳細を可能な範囲で記載すること。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◯：顧客と交渉済み（契約済み）</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：顧客と交渉中</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ー：自社内で検討中</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「①ア 基本的要件」で記載</a:t>
            </a:r>
            <a:r>
              <a:rPr lang="ja-JP" altLang="en-US" sz="1400" u="sng" dirty="0">
                <a:solidFill>
                  <a:schemeClr val="tx1"/>
                </a:solidFill>
                <a:latin typeface="Meiryo UI" panose="020B0604030504040204" pitchFamily="50" charset="-128"/>
                <a:ea typeface="Meiryo UI" panose="020B0604030504040204" pitchFamily="50" charset="-128"/>
              </a:rPr>
              <a:t>した</a:t>
            </a:r>
            <a:r>
              <a:rPr kumimoji="1" lang="ja-JP" altLang="en-US" sz="1400" u="sng" dirty="0">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 。</a:t>
            </a:r>
            <a:br>
              <a:rPr kumimoji="1" lang="en-US" altLang="ja-JP" sz="1400" u="sng" dirty="0">
                <a:solidFill>
                  <a:schemeClr val="tx1"/>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BB50B29A-518A-155C-5232-55D957CDBBD6}"/>
              </a:ext>
            </a:extLst>
          </p:cNvPr>
          <p:cNvSpPr/>
          <p:nvPr/>
        </p:nvSpPr>
        <p:spPr bwMode="gray">
          <a:xfrm>
            <a:off x="8473468" y="79792"/>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621336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FBF4D-7131-5E39-D220-BD6E04A22CB7}"/>
            </a:ext>
          </a:extLst>
        </p:cNvPr>
        <p:cNvGrpSpPr/>
        <p:nvPr/>
      </p:nvGrpSpPr>
      <p:grpSpPr>
        <a:xfrm>
          <a:off x="0" y="0"/>
          <a:ext cx="0" cy="0"/>
          <a:chOff x="0" y="0"/>
          <a:chExt cx="0" cy="0"/>
        </a:xfrm>
      </p:grpSpPr>
      <p:graphicFrame>
        <p:nvGraphicFramePr>
          <p:cNvPr id="179" name="think-cell data - do not delete" hidden="1">
            <a:extLst>
              <a:ext uri="{FF2B5EF4-FFF2-40B4-BE49-F238E27FC236}">
                <a16:creationId xmlns:a16="http://schemas.microsoft.com/office/drawing/2014/main" id="{8084201D-B470-BABA-FE53-B5F173FB013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179" name="think-cell data - do not delete" hidden="1">
                        <a:extLst>
                          <a:ext uri="{FF2B5EF4-FFF2-40B4-BE49-F238E27FC236}">
                            <a16:creationId xmlns:a16="http://schemas.microsoft.com/office/drawing/2014/main" id="{8084201D-B470-BABA-FE53-B5F173FB013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11" name="グループ化 10">
            <a:extLst>
              <a:ext uri="{FF2B5EF4-FFF2-40B4-BE49-F238E27FC236}">
                <a16:creationId xmlns:a16="http://schemas.microsoft.com/office/drawing/2014/main" id="{4ECD8A5C-8F80-FD7A-92EB-1C888218D290}"/>
              </a:ext>
            </a:extLst>
          </p:cNvPr>
          <p:cNvGrpSpPr/>
          <p:nvPr/>
        </p:nvGrpSpPr>
        <p:grpSpPr>
          <a:xfrm>
            <a:off x="615519" y="2090730"/>
            <a:ext cx="2168026" cy="302889"/>
            <a:chOff x="4991214" y="2418695"/>
            <a:chExt cx="900000" cy="288000"/>
          </a:xfrm>
        </p:grpSpPr>
        <p:sp>
          <p:nvSpPr>
            <p:cNvPr id="3" name="正方形/長方形 2">
              <a:extLst>
                <a:ext uri="{FF2B5EF4-FFF2-40B4-BE49-F238E27FC236}">
                  <a16:creationId xmlns:a16="http://schemas.microsoft.com/office/drawing/2014/main" id="{B4CD700D-34C8-C515-B03B-6B01D005C39E}"/>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用途市場</a:t>
              </a:r>
            </a:p>
          </p:txBody>
        </p:sp>
        <p:cxnSp>
          <p:nvCxnSpPr>
            <p:cNvPr id="10" name="直線コネクタ 9">
              <a:extLst>
                <a:ext uri="{FF2B5EF4-FFF2-40B4-BE49-F238E27FC236}">
                  <a16:creationId xmlns:a16="http://schemas.microsoft.com/office/drawing/2014/main" id="{EB5827C2-22CF-6FC2-ADA7-21A1D3CC57F0}"/>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7" name="正方形/長方形 36">
            <a:extLst>
              <a:ext uri="{FF2B5EF4-FFF2-40B4-BE49-F238E27FC236}">
                <a16:creationId xmlns:a16="http://schemas.microsoft.com/office/drawing/2014/main" id="{EB4CDB3B-328A-DD26-D13A-FDC735FB4329}"/>
              </a:ext>
            </a:extLst>
          </p:cNvPr>
          <p:cNvSpPr/>
          <p:nvPr/>
        </p:nvSpPr>
        <p:spPr>
          <a:xfrm>
            <a:off x="615518" y="249353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7" name="正方形/長方形 86">
            <a:extLst>
              <a:ext uri="{FF2B5EF4-FFF2-40B4-BE49-F238E27FC236}">
                <a16:creationId xmlns:a16="http://schemas.microsoft.com/office/drawing/2014/main" id="{8741AE8B-7D62-7124-9AF8-38AB4C6EE825}"/>
              </a:ext>
            </a:extLst>
          </p:cNvPr>
          <p:cNvSpPr/>
          <p:nvPr/>
        </p:nvSpPr>
        <p:spPr>
          <a:xfrm>
            <a:off x="615518" y="312360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0" name="正方形/長方形 99">
            <a:extLst>
              <a:ext uri="{FF2B5EF4-FFF2-40B4-BE49-F238E27FC236}">
                <a16:creationId xmlns:a16="http://schemas.microsoft.com/office/drawing/2014/main" id="{F656C300-F6B7-D0DC-14D4-3D8F9580D1E5}"/>
              </a:ext>
            </a:extLst>
          </p:cNvPr>
          <p:cNvSpPr/>
          <p:nvPr/>
        </p:nvSpPr>
        <p:spPr>
          <a:xfrm>
            <a:off x="615518" y="375367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6" name="正方形/長方形 105">
            <a:extLst>
              <a:ext uri="{FF2B5EF4-FFF2-40B4-BE49-F238E27FC236}">
                <a16:creationId xmlns:a16="http://schemas.microsoft.com/office/drawing/2014/main" id="{CCB0C84D-3944-8730-2D73-0BDE258D7609}"/>
              </a:ext>
            </a:extLst>
          </p:cNvPr>
          <p:cNvSpPr/>
          <p:nvPr/>
        </p:nvSpPr>
        <p:spPr>
          <a:xfrm>
            <a:off x="615518" y="438374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4" name="正方形/長方形 113">
            <a:extLst>
              <a:ext uri="{FF2B5EF4-FFF2-40B4-BE49-F238E27FC236}">
                <a16:creationId xmlns:a16="http://schemas.microsoft.com/office/drawing/2014/main" id="{4297479C-4FB5-547F-ADE5-7EEA4757897D}"/>
              </a:ext>
            </a:extLst>
          </p:cNvPr>
          <p:cNvSpPr/>
          <p:nvPr/>
        </p:nvSpPr>
        <p:spPr>
          <a:xfrm>
            <a:off x="615518" y="501381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2BCAC990-0B99-C600-B9D0-4A71D686C85A}"/>
              </a:ext>
            </a:extLst>
          </p:cNvPr>
          <p:cNvSpPr/>
          <p:nvPr/>
        </p:nvSpPr>
        <p:spPr>
          <a:xfrm>
            <a:off x="615518" y="5643889"/>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96FFF825-54F2-70E8-D2C6-9C1DDC43B27E}"/>
              </a:ext>
            </a:extLst>
          </p:cNvPr>
          <p:cNvGrpSpPr/>
          <p:nvPr/>
        </p:nvGrpSpPr>
        <p:grpSpPr>
          <a:xfrm>
            <a:off x="2829482" y="2090730"/>
            <a:ext cx="2168028" cy="302889"/>
            <a:chOff x="4991214" y="2418695"/>
            <a:chExt cx="900000" cy="288000"/>
          </a:xfrm>
        </p:grpSpPr>
        <p:sp>
          <p:nvSpPr>
            <p:cNvPr id="14" name="正方形/長方形 13">
              <a:extLst>
                <a:ext uri="{FF2B5EF4-FFF2-40B4-BE49-F238E27FC236}">
                  <a16:creationId xmlns:a16="http://schemas.microsoft.com/office/drawing/2014/main" id="{6C084F6E-3390-2C14-CE7F-37853468EE5C}"/>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想定顧客</a:t>
              </a:r>
            </a:p>
          </p:txBody>
        </p:sp>
        <p:cxnSp>
          <p:nvCxnSpPr>
            <p:cNvPr id="15" name="直線コネクタ 14">
              <a:extLst>
                <a:ext uri="{FF2B5EF4-FFF2-40B4-BE49-F238E27FC236}">
                  <a16:creationId xmlns:a16="http://schemas.microsoft.com/office/drawing/2014/main" id="{A1D14DC2-7207-12BD-AB82-FAFBDFBB2DCA}"/>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1" name="正方形/長方形 40">
            <a:extLst>
              <a:ext uri="{FF2B5EF4-FFF2-40B4-BE49-F238E27FC236}">
                <a16:creationId xmlns:a16="http://schemas.microsoft.com/office/drawing/2014/main" id="{52CDD0DF-D8D1-1682-B43F-00A670119E88}"/>
              </a:ext>
            </a:extLst>
          </p:cNvPr>
          <p:cNvSpPr/>
          <p:nvPr/>
        </p:nvSpPr>
        <p:spPr>
          <a:xfrm>
            <a:off x="2829481" y="249353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8" name="正方形/長方形 87">
            <a:extLst>
              <a:ext uri="{FF2B5EF4-FFF2-40B4-BE49-F238E27FC236}">
                <a16:creationId xmlns:a16="http://schemas.microsoft.com/office/drawing/2014/main" id="{967B11A1-8460-B528-704A-71E650340BCA}"/>
              </a:ext>
            </a:extLst>
          </p:cNvPr>
          <p:cNvSpPr/>
          <p:nvPr/>
        </p:nvSpPr>
        <p:spPr>
          <a:xfrm>
            <a:off x="2829481" y="312360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B4D3CB8E-40EA-85E7-AB16-AE07A2E628F9}"/>
              </a:ext>
            </a:extLst>
          </p:cNvPr>
          <p:cNvSpPr/>
          <p:nvPr/>
        </p:nvSpPr>
        <p:spPr>
          <a:xfrm>
            <a:off x="2829481" y="375367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DED20F60-8A75-BE11-BEF3-9E968AAB8BEF}"/>
              </a:ext>
            </a:extLst>
          </p:cNvPr>
          <p:cNvSpPr/>
          <p:nvPr/>
        </p:nvSpPr>
        <p:spPr>
          <a:xfrm>
            <a:off x="2829481" y="438374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8" name="正方形/長方形 117">
            <a:extLst>
              <a:ext uri="{FF2B5EF4-FFF2-40B4-BE49-F238E27FC236}">
                <a16:creationId xmlns:a16="http://schemas.microsoft.com/office/drawing/2014/main" id="{AD9D769C-A0CE-D589-5E22-BCD4EB4CECF3}"/>
              </a:ext>
            </a:extLst>
          </p:cNvPr>
          <p:cNvSpPr/>
          <p:nvPr/>
        </p:nvSpPr>
        <p:spPr>
          <a:xfrm>
            <a:off x="2829481" y="501381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50" name="正方形/長方形 149">
            <a:extLst>
              <a:ext uri="{FF2B5EF4-FFF2-40B4-BE49-F238E27FC236}">
                <a16:creationId xmlns:a16="http://schemas.microsoft.com/office/drawing/2014/main" id="{0D580E17-4446-A868-26A8-46CCEE972CC6}"/>
              </a:ext>
            </a:extLst>
          </p:cNvPr>
          <p:cNvSpPr/>
          <p:nvPr/>
        </p:nvSpPr>
        <p:spPr>
          <a:xfrm>
            <a:off x="2828785" y="5643889"/>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22" name="グループ化 21">
            <a:extLst>
              <a:ext uri="{FF2B5EF4-FFF2-40B4-BE49-F238E27FC236}">
                <a16:creationId xmlns:a16="http://schemas.microsoft.com/office/drawing/2014/main" id="{781E0E82-E370-BFD9-55EB-AEFC1C005BC0}"/>
              </a:ext>
            </a:extLst>
          </p:cNvPr>
          <p:cNvGrpSpPr/>
          <p:nvPr/>
        </p:nvGrpSpPr>
        <p:grpSpPr>
          <a:xfrm>
            <a:off x="5440896" y="2090730"/>
            <a:ext cx="2168026" cy="302889"/>
            <a:chOff x="4991214" y="2418695"/>
            <a:chExt cx="900000" cy="288000"/>
          </a:xfrm>
        </p:grpSpPr>
        <p:sp>
          <p:nvSpPr>
            <p:cNvPr id="25" name="正方形/長方形 24">
              <a:extLst>
                <a:ext uri="{FF2B5EF4-FFF2-40B4-BE49-F238E27FC236}">
                  <a16:creationId xmlns:a16="http://schemas.microsoft.com/office/drawing/2014/main" id="{02C8AA2B-F723-B4BD-D4BA-D00EBA4974F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提供製品</a:t>
              </a:r>
              <a:endParaRPr kumimoji="1" lang="en-US" altLang="ja-JP" sz="1200">
                <a:solidFill>
                  <a:schemeClr val="tx1"/>
                </a:solidFill>
                <a:latin typeface="Meiryo UI" panose="020B0604030504040204" pitchFamily="50" charset="-128"/>
                <a:ea typeface="Meiryo UI" panose="020B0604030504040204" pitchFamily="50" charset="-128"/>
              </a:endParaRPr>
            </a:p>
          </p:txBody>
        </p:sp>
        <p:cxnSp>
          <p:nvCxnSpPr>
            <p:cNvPr id="26" name="直線コネクタ 25">
              <a:extLst>
                <a:ext uri="{FF2B5EF4-FFF2-40B4-BE49-F238E27FC236}">
                  <a16:creationId xmlns:a16="http://schemas.microsoft.com/office/drawing/2014/main" id="{74968A98-44ED-9C87-910F-34A4553DC631}"/>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9" name="正方形/長方形 48">
            <a:extLst>
              <a:ext uri="{FF2B5EF4-FFF2-40B4-BE49-F238E27FC236}">
                <a16:creationId xmlns:a16="http://schemas.microsoft.com/office/drawing/2014/main" id="{A0D5D2F0-5941-5F4C-0DD4-23874AE7727E}"/>
              </a:ext>
            </a:extLst>
          </p:cNvPr>
          <p:cNvSpPr/>
          <p:nvPr/>
        </p:nvSpPr>
        <p:spPr>
          <a:xfrm>
            <a:off x="5440895" y="249353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8B5D07AA-174D-64B7-D80F-D810BD74791E}"/>
              </a:ext>
            </a:extLst>
          </p:cNvPr>
          <p:cNvSpPr/>
          <p:nvPr/>
        </p:nvSpPr>
        <p:spPr>
          <a:xfrm>
            <a:off x="5440895" y="312360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3" name="正方形/長方形 102">
            <a:extLst>
              <a:ext uri="{FF2B5EF4-FFF2-40B4-BE49-F238E27FC236}">
                <a16:creationId xmlns:a16="http://schemas.microsoft.com/office/drawing/2014/main" id="{034E8EA5-4E16-B586-3C29-3E767B08D627}"/>
              </a:ext>
            </a:extLst>
          </p:cNvPr>
          <p:cNvSpPr/>
          <p:nvPr/>
        </p:nvSpPr>
        <p:spPr>
          <a:xfrm>
            <a:off x="5440895" y="375367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22225F8D-23F9-E200-41A7-9345481A2466}"/>
              </a:ext>
            </a:extLst>
          </p:cNvPr>
          <p:cNvSpPr/>
          <p:nvPr/>
        </p:nvSpPr>
        <p:spPr>
          <a:xfrm>
            <a:off x="5440895" y="438374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2" name="正方形/長方形 121">
            <a:extLst>
              <a:ext uri="{FF2B5EF4-FFF2-40B4-BE49-F238E27FC236}">
                <a16:creationId xmlns:a16="http://schemas.microsoft.com/office/drawing/2014/main" id="{41A29F25-F3B9-80AD-847D-F20FBF820BC2}"/>
              </a:ext>
            </a:extLst>
          </p:cNvPr>
          <p:cNvSpPr/>
          <p:nvPr/>
        </p:nvSpPr>
        <p:spPr>
          <a:xfrm>
            <a:off x="5440895" y="501381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67" name="正方形/長方形 166">
            <a:extLst>
              <a:ext uri="{FF2B5EF4-FFF2-40B4-BE49-F238E27FC236}">
                <a16:creationId xmlns:a16="http://schemas.microsoft.com/office/drawing/2014/main" id="{61189AA6-A894-3AFC-6BFC-1938EABA75D3}"/>
              </a:ext>
            </a:extLst>
          </p:cNvPr>
          <p:cNvSpPr/>
          <p:nvPr/>
        </p:nvSpPr>
        <p:spPr>
          <a:xfrm>
            <a:off x="5439503" y="5643889"/>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27" name="グループ化 26">
            <a:extLst>
              <a:ext uri="{FF2B5EF4-FFF2-40B4-BE49-F238E27FC236}">
                <a16:creationId xmlns:a16="http://schemas.microsoft.com/office/drawing/2014/main" id="{5C0054F3-A296-F8CA-409D-3F62FAAD4F28}"/>
              </a:ext>
            </a:extLst>
          </p:cNvPr>
          <p:cNvGrpSpPr/>
          <p:nvPr/>
        </p:nvGrpSpPr>
        <p:grpSpPr>
          <a:xfrm>
            <a:off x="7654859" y="2090730"/>
            <a:ext cx="2168028" cy="302889"/>
            <a:chOff x="4991214" y="2418695"/>
            <a:chExt cx="900000" cy="288000"/>
          </a:xfrm>
        </p:grpSpPr>
        <p:sp>
          <p:nvSpPr>
            <p:cNvPr id="28" name="正方形/長方形 27">
              <a:extLst>
                <a:ext uri="{FF2B5EF4-FFF2-40B4-BE49-F238E27FC236}">
                  <a16:creationId xmlns:a16="http://schemas.microsoft.com/office/drawing/2014/main" id="{F6C55969-1DA7-4EF3-349F-FC7ADB74C1D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販売量</a:t>
              </a:r>
              <a:endParaRPr lang="en-US" altLang="ja-JP" sz="1200">
                <a:solidFill>
                  <a:schemeClr val="tx1"/>
                </a:solidFill>
                <a:latin typeface="Meiryo UI" panose="020B0604030504040204" pitchFamily="50" charset="-128"/>
                <a:ea typeface="Meiryo UI" panose="020B0604030504040204" pitchFamily="50" charset="-128"/>
              </a:endParaRPr>
            </a:p>
          </p:txBody>
        </p:sp>
        <p:cxnSp>
          <p:nvCxnSpPr>
            <p:cNvPr id="29" name="直線コネクタ 28">
              <a:extLst>
                <a:ext uri="{FF2B5EF4-FFF2-40B4-BE49-F238E27FC236}">
                  <a16:creationId xmlns:a16="http://schemas.microsoft.com/office/drawing/2014/main" id="{D67D6B68-E85F-ADE2-BCED-A05EBEC9860E}"/>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0" name="正方形/長方形 49">
            <a:extLst>
              <a:ext uri="{FF2B5EF4-FFF2-40B4-BE49-F238E27FC236}">
                <a16:creationId xmlns:a16="http://schemas.microsoft.com/office/drawing/2014/main" id="{FBADB012-7F2F-0209-90F0-F0A1AE054291}"/>
              </a:ext>
            </a:extLst>
          </p:cNvPr>
          <p:cNvSpPr/>
          <p:nvPr/>
        </p:nvSpPr>
        <p:spPr>
          <a:xfrm>
            <a:off x="7654858" y="249353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トン／年</a:t>
            </a:r>
          </a:p>
        </p:txBody>
      </p:sp>
      <p:sp>
        <p:nvSpPr>
          <p:cNvPr id="91" name="正方形/長方形 90">
            <a:extLst>
              <a:ext uri="{FF2B5EF4-FFF2-40B4-BE49-F238E27FC236}">
                <a16:creationId xmlns:a16="http://schemas.microsoft.com/office/drawing/2014/main" id="{E57A80A6-A6E2-0446-686B-973BF5A9EE37}"/>
              </a:ext>
            </a:extLst>
          </p:cNvPr>
          <p:cNvSpPr/>
          <p:nvPr/>
        </p:nvSpPr>
        <p:spPr>
          <a:xfrm>
            <a:off x="7654858" y="312360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3FEF8CC2-9A4E-2534-390D-379BD9F30B25}"/>
              </a:ext>
            </a:extLst>
          </p:cNvPr>
          <p:cNvSpPr/>
          <p:nvPr/>
        </p:nvSpPr>
        <p:spPr>
          <a:xfrm>
            <a:off x="7654858" y="375367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1" name="正方形/長方形 110">
            <a:extLst>
              <a:ext uri="{FF2B5EF4-FFF2-40B4-BE49-F238E27FC236}">
                <a16:creationId xmlns:a16="http://schemas.microsoft.com/office/drawing/2014/main" id="{4D981144-1A14-DBC4-32A1-7761C7838F82}"/>
              </a:ext>
            </a:extLst>
          </p:cNvPr>
          <p:cNvSpPr/>
          <p:nvPr/>
        </p:nvSpPr>
        <p:spPr>
          <a:xfrm>
            <a:off x="7654858" y="438374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3" name="正方形/長方形 122">
            <a:extLst>
              <a:ext uri="{FF2B5EF4-FFF2-40B4-BE49-F238E27FC236}">
                <a16:creationId xmlns:a16="http://schemas.microsoft.com/office/drawing/2014/main" id="{F88CFE8C-FBEB-2F97-3566-176A5D34B76B}"/>
              </a:ext>
            </a:extLst>
          </p:cNvPr>
          <p:cNvSpPr/>
          <p:nvPr/>
        </p:nvSpPr>
        <p:spPr>
          <a:xfrm>
            <a:off x="7654858" y="501381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69" name="正方形/長方形 168">
            <a:extLst>
              <a:ext uri="{FF2B5EF4-FFF2-40B4-BE49-F238E27FC236}">
                <a16:creationId xmlns:a16="http://schemas.microsoft.com/office/drawing/2014/main" id="{72667037-F92A-41F3-009F-32AF180C6866}"/>
              </a:ext>
            </a:extLst>
          </p:cNvPr>
          <p:cNvSpPr/>
          <p:nvPr/>
        </p:nvSpPr>
        <p:spPr>
          <a:xfrm>
            <a:off x="7652770" y="5643889"/>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17" name="グループ化 16">
            <a:extLst>
              <a:ext uri="{FF2B5EF4-FFF2-40B4-BE49-F238E27FC236}">
                <a16:creationId xmlns:a16="http://schemas.microsoft.com/office/drawing/2014/main" id="{E784AB7B-7DB5-B058-4162-EF7CF503598D}"/>
              </a:ext>
            </a:extLst>
          </p:cNvPr>
          <p:cNvGrpSpPr/>
          <p:nvPr/>
        </p:nvGrpSpPr>
        <p:grpSpPr>
          <a:xfrm>
            <a:off x="156000" y="1536835"/>
            <a:ext cx="11874432" cy="360000"/>
            <a:chOff x="543578" y="1377175"/>
            <a:chExt cx="5239039" cy="360000"/>
          </a:xfrm>
        </p:grpSpPr>
        <p:cxnSp>
          <p:nvCxnSpPr>
            <p:cNvPr id="23" name="Straight Connector 18">
              <a:extLst>
                <a:ext uri="{FF2B5EF4-FFF2-40B4-BE49-F238E27FC236}">
                  <a16:creationId xmlns:a16="http://schemas.microsoft.com/office/drawing/2014/main" id="{5FE9A1F0-9DB9-0200-3E8D-2583E9B51C14}"/>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DB87FCE-D8FF-A8B6-B4DE-B197AA6C66A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市場における注力ターゲットと想定販売量</a:t>
              </a:r>
            </a:p>
          </p:txBody>
        </p:sp>
      </p:grpSp>
      <p:sp>
        <p:nvSpPr>
          <p:cNvPr id="18" name="Title 1">
            <a:extLst>
              <a:ext uri="{FF2B5EF4-FFF2-40B4-BE49-F238E27FC236}">
                <a16:creationId xmlns:a16="http://schemas.microsoft.com/office/drawing/2014/main" id="{FCEB2643-D142-103D-6CF5-E199EE137C3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19" name="Title 1">
            <a:extLst>
              <a:ext uri="{FF2B5EF4-FFF2-40B4-BE49-F238E27FC236}">
                <a16:creationId xmlns:a16="http://schemas.microsoft.com/office/drawing/2014/main" id="{646A0682-4059-E855-2CA3-AD01C47E8E2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短期的には</a:t>
            </a:r>
            <a:r>
              <a:rPr kumimoji="1" lang="en-US" altLang="ja-JP">
                <a:solidFill>
                  <a:schemeClr val="tx1"/>
                </a:solidFill>
              </a:rPr>
              <a:t>xx</a:t>
            </a:r>
            <a:r>
              <a:rPr kumimoji="1" lang="ja-JP" altLang="en-US">
                <a:solidFill>
                  <a:schemeClr val="tx1"/>
                </a:solidFill>
              </a:rPr>
              <a:t>市場を中心に、</a:t>
            </a:r>
            <a:r>
              <a:rPr kumimoji="1" lang="en-US" altLang="ja-JP">
                <a:solidFill>
                  <a:schemeClr val="tx1"/>
                </a:solidFill>
              </a:rPr>
              <a:t>xx</a:t>
            </a:r>
            <a:r>
              <a:rPr lang="ja-JP" altLang="en-US">
                <a:solidFill>
                  <a:schemeClr val="tx1"/>
                </a:solidFill>
              </a:rPr>
              <a:t>等</a:t>
            </a:r>
            <a:r>
              <a:rPr kumimoji="1" lang="ja-JP" altLang="en-US">
                <a:solidFill>
                  <a:schemeClr val="tx1"/>
                </a:solidFill>
              </a:rPr>
              <a:t>を合計</a:t>
            </a:r>
            <a:r>
              <a:rPr kumimoji="1" lang="en-US" altLang="ja-JP">
                <a:solidFill>
                  <a:schemeClr val="tx1"/>
                </a:solidFill>
              </a:rPr>
              <a:t>xx</a:t>
            </a:r>
            <a:r>
              <a:rPr kumimoji="1" lang="ja-JP" altLang="en-US">
                <a:solidFill>
                  <a:schemeClr val="tx1"/>
                </a:solidFill>
              </a:rPr>
              <a:t>万トン／年程度の販売を見込んでいる</a:t>
            </a:r>
          </a:p>
        </p:txBody>
      </p:sp>
      <p:cxnSp>
        <p:nvCxnSpPr>
          <p:cNvPr id="31" name="直線コネクタ 30">
            <a:extLst>
              <a:ext uri="{FF2B5EF4-FFF2-40B4-BE49-F238E27FC236}">
                <a16:creationId xmlns:a16="http://schemas.microsoft.com/office/drawing/2014/main" id="{EE397E26-C081-096D-E7A5-FB8A67FB022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B668975B-5BB3-7662-C51A-846A4F11D29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2" name="二等辺三角形 61">
            <a:extLst>
              <a:ext uri="{FF2B5EF4-FFF2-40B4-BE49-F238E27FC236}">
                <a16:creationId xmlns:a16="http://schemas.microsoft.com/office/drawing/2014/main" id="{B9A661BC-D329-3448-36BE-A508E2CEDAEF}"/>
              </a:ext>
            </a:extLst>
          </p:cNvPr>
          <p:cNvSpPr/>
          <p:nvPr/>
        </p:nvSpPr>
        <p:spPr bwMode="gray">
          <a:xfrm rot="16200000">
            <a:off x="5114391" y="2721454"/>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3" name="二等辺三角形 62">
            <a:extLst>
              <a:ext uri="{FF2B5EF4-FFF2-40B4-BE49-F238E27FC236}">
                <a16:creationId xmlns:a16="http://schemas.microsoft.com/office/drawing/2014/main" id="{39289E49-3269-7A0A-C889-FE63C8844242}"/>
              </a:ext>
            </a:extLst>
          </p:cNvPr>
          <p:cNvSpPr/>
          <p:nvPr/>
        </p:nvSpPr>
        <p:spPr bwMode="gray">
          <a:xfrm rot="16200000">
            <a:off x="5114391" y="3350565"/>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4" name="二等辺三角形 63">
            <a:extLst>
              <a:ext uri="{FF2B5EF4-FFF2-40B4-BE49-F238E27FC236}">
                <a16:creationId xmlns:a16="http://schemas.microsoft.com/office/drawing/2014/main" id="{DBF6907F-97B1-6ADE-80A5-7EF882EDAB05}"/>
              </a:ext>
            </a:extLst>
          </p:cNvPr>
          <p:cNvSpPr/>
          <p:nvPr/>
        </p:nvSpPr>
        <p:spPr bwMode="gray">
          <a:xfrm rot="16200000">
            <a:off x="5114391" y="3979676"/>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6" name="二等辺三角形 65">
            <a:extLst>
              <a:ext uri="{FF2B5EF4-FFF2-40B4-BE49-F238E27FC236}">
                <a16:creationId xmlns:a16="http://schemas.microsoft.com/office/drawing/2014/main" id="{C3CF748F-7A47-64F3-92FD-A173A0BACD8D}"/>
              </a:ext>
            </a:extLst>
          </p:cNvPr>
          <p:cNvSpPr/>
          <p:nvPr/>
        </p:nvSpPr>
        <p:spPr bwMode="gray">
          <a:xfrm rot="16200000">
            <a:off x="5114391" y="4608787"/>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70" name="二等辺三角形 69">
            <a:extLst>
              <a:ext uri="{FF2B5EF4-FFF2-40B4-BE49-F238E27FC236}">
                <a16:creationId xmlns:a16="http://schemas.microsoft.com/office/drawing/2014/main" id="{0E4C9622-8DA6-45CD-AE3C-C8E7BC55F194}"/>
              </a:ext>
            </a:extLst>
          </p:cNvPr>
          <p:cNvSpPr/>
          <p:nvPr/>
        </p:nvSpPr>
        <p:spPr bwMode="gray">
          <a:xfrm rot="16200000">
            <a:off x="5114391" y="5237898"/>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71" name="二等辺三角形 70">
            <a:extLst>
              <a:ext uri="{FF2B5EF4-FFF2-40B4-BE49-F238E27FC236}">
                <a16:creationId xmlns:a16="http://schemas.microsoft.com/office/drawing/2014/main" id="{367B224B-1486-1BE5-8AC0-945313984FEF}"/>
              </a:ext>
            </a:extLst>
          </p:cNvPr>
          <p:cNvSpPr/>
          <p:nvPr/>
        </p:nvSpPr>
        <p:spPr bwMode="gray">
          <a:xfrm rot="16200000">
            <a:off x="5114391" y="5867011"/>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4" name="矢印: 下 3">
            <a:extLst>
              <a:ext uri="{FF2B5EF4-FFF2-40B4-BE49-F238E27FC236}">
                <a16:creationId xmlns:a16="http://schemas.microsoft.com/office/drawing/2014/main" id="{AAD14107-3539-5BC2-F6A2-2D6BF6A293E9}"/>
              </a:ext>
            </a:extLst>
          </p:cNvPr>
          <p:cNvSpPr/>
          <p:nvPr/>
        </p:nvSpPr>
        <p:spPr bwMode="gray">
          <a:xfrm>
            <a:off x="199151" y="2491642"/>
            <a:ext cx="330077" cy="1827993"/>
          </a:xfrm>
          <a:prstGeom prst="downArrow">
            <a:avLst>
              <a:gd name="adj1" fmla="val 100000"/>
              <a:gd name="adj2" fmla="val 50000"/>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短期</a:t>
            </a:r>
          </a:p>
        </p:txBody>
      </p:sp>
      <p:sp>
        <p:nvSpPr>
          <p:cNvPr id="5" name="矢印: 下 4">
            <a:extLst>
              <a:ext uri="{FF2B5EF4-FFF2-40B4-BE49-F238E27FC236}">
                <a16:creationId xmlns:a16="http://schemas.microsoft.com/office/drawing/2014/main" id="{ED1679A6-47BF-CD30-740C-914328E2A936}"/>
              </a:ext>
            </a:extLst>
          </p:cNvPr>
          <p:cNvSpPr/>
          <p:nvPr/>
        </p:nvSpPr>
        <p:spPr bwMode="gray">
          <a:xfrm>
            <a:off x="199151" y="4383748"/>
            <a:ext cx="330077" cy="1827993"/>
          </a:xfrm>
          <a:prstGeom prst="downArrow">
            <a:avLst>
              <a:gd name="adj1" fmla="val 100000"/>
              <a:gd name="adj2" fmla="val 50000"/>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中長期</a:t>
            </a:r>
          </a:p>
        </p:txBody>
      </p:sp>
      <p:grpSp>
        <p:nvGrpSpPr>
          <p:cNvPr id="53" name="グループ化 52">
            <a:extLst>
              <a:ext uri="{FF2B5EF4-FFF2-40B4-BE49-F238E27FC236}">
                <a16:creationId xmlns:a16="http://schemas.microsoft.com/office/drawing/2014/main" id="{183D3421-F82D-0A9A-90D8-350593F6C4DC}"/>
              </a:ext>
            </a:extLst>
          </p:cNvPr>
          <p:cNvGrpSpPr/>
          <p:nvPr/>
        </p:nvGrpSpPr>
        <p:grpSpPr>
          <a:xfrm>
            <a:off x="9868823" y="2090730"/>
            <a:ext cx="2168026" cy="302889"/>
            <a:chOff x="4991214" y="2418695"/>
            <a:chExt cx="900000" cy="288000"/>
          </a:xfrm>
        </p:grpSpPr>
        <p:sp>
          <p:nvSpPr>
            <p:cNvPr id="54" name="正方形/長方形 53">
              <a:extLst>
                <a:ext uri="{FF2B5EF4-FFF2-40B4-BE49-F238E27FC236}">
                  <a16:creationId xmlns:a16="http://schemas.microsoft.com/office/drawing/2014/main" id="{86166631-7B49-B752-7D64-1FDF85AAE6C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参考）</a:t>
              </a:r>
              <a:r>
                <a:rPr kumimoji="1" lang="ja-JP" altLang="en-US" sz="1200">
                  <a:solidFill>
                    <a:schemeClr val="tx1"/>
                  </a:solidFill>
                  <a:latin typeface="Meiryo UI" panose="020B0604030504040204" pitchFamily="50" charset="-128"/>
                  <a:ea typeface="Meiryo UI" panose="020B0604030504040204" pitchFamily="50" charset="-128"/>
                </a:rPr>
                <a:t>提供製品の利用先</a:t>
              </a:r>
            </a:p>
          </p:txBody>
        </p:sp>
        <p:cxnSp>
          <p:nvCxnSpPr>
            <p:cNvPr id="55" name="直線コネクタ 54">
              <a:extLst>
                <a:ext uri="{FF2B5EF4-FFF2-40B4-BE49-F238E27FC236}">
                  <a16:creationId xmlns:a16="http://schemas.microsoft.com/office/drawing/2014/main" id="{94B3346D-0E86-CDCC-301A-343835AD07B9}"/>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正方形/長方形 55">
            <a:extLst>
              <a:ext uri="{FF2B5EF4-FFF2-40B4-BE49-F238E27FC236}">
                <a16:creationId xmlns:a16="http://schemas.microsoft.com/office/drawing/2014/main" id="{87BC0EC1-1F6B-9C63-D13F-518E0D9B64EC}"/>
              </a:ext>
            </a:extLst>
          </p:cNvPr>
          <p:cNvSpPr/>
          <p:nvPr/>
        </p:nvSpPr>
        <p:spPr>
          <a:xfrm>
            <a:off x="9868822" y="249353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7" name="正方形/長方形 56">
            <a:extLst>
              <a:ext uri="{FF2B5EF4-FFF2-40B4-BE49-F238E27FC236}">
                <a16:creationId xmlns:a16="http://schemas.microsoft.com/office/drawing/2014/main" id="{FB204DDF-5EC6-3D7D-ED0B-0506AA713716}"/>
              </a:ext>
            </a:extLst>
          </p:cNvPr>
          <p:cNvSpPr/>
          <p:nvPr/>
        </p:nvSpPr>
        <p:spPr>
          <a:xfrm>
            <a:off x="9868822" y="312360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2F3C6D18-6248-06A5-470C-C19D2781E111}"/>
              </a:ext>
            </a:extLst>
          </p:cNvPr>
          <p:cNvSpPr/>
          <p:nvPr/>
        </p:nvSpPr>
        <p:spPr>
          <a:xfrm>
            <a:off x="9868822" y="375367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F753E5D8-6B94-B4EF-DFB4-A97A6054EFAB}"/>
              </a:ext>
            </a:extLst>
          </p:cNvPr>
          <p:cNvSpPr/>
          <p:nvPr/>
        </p:nvSpPr>
        <p:spPr>
          <a:xfrm>
            <a:off x="9868822" y="438374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5CA57514-A4D9-A836-E66A-7C003F130B8B}"/>
              </a:ext>
            </a:extLst>
          </p:cNvPr>
          <p:cNvSpPr/>
          <p:nvPr/>
        </p:nvSpPr>
        <p:spPr>
          <a:xfrm>
            <a:off x="9868822" y="501381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03228E93-0639-EEF4-DE3C-4F6FC8ADD699}"/>
              </a:ext>
            </a:extLst>
          </p:cNvPr>
          <p:cNvSpPr/>
          <p:nvPr/>
        </p:nvSpPr>
        <p:spPr>
          <a:xfrm>
            <a:off x="9866038" y="5643889"/>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2BE55297-FB67-4915-AB98-BDFB5BAE7ADA}"/>
              </a:ext>
            </a:extLst>
          </p:cNvPr>
          <p:cNvSpPr/>
          <p:nvPr/>
        </p:nvSpPr>
        <p:spPr>
          <a:xfrm>
            <a:off x="2161954" y="1094257"/>
            <a:ext cx="7868093" cy="466948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短期・中長期それぞれの注力セグメント（用途市場）の概要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→以下の内容を全て記載すること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用途市場：最終製品（自動車、家電、包装材等）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想定顧客：製品を最終的に利用する顧客（ﾌﾞﾗﾝﾄﾞｵｰﾅｰ等）</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上記に対して提供する自社製品の概要</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→以下の内容を全て記載すること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提供製品：自社が販売する製品</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販売量：現時点での計画量</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提供製品の利用先：自社が販売する製品が利用される、もしくは見込む完成品等</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en-US" altLang="ja-JP"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その際、最終製品のどの部分に使用され得るかも可能な限り詳細に記載（例：自動車内装部品の</a:t>
            </a:r>
            <a:r>
              <a:rPr lang="en-US" altLang="ja-JP" sz="1400" dirty="0">
                <a:solidFill>
                  <a:srgbClr val="FF0000"/>
                </a:solidFill>
                <a:latin typeface="Meiryo UI" panose="020B0604030504040204" pitchFamily="50" charset="-128"/>
                <a:ea typeface="Meiryo UI" panose="020B0604030504040204" pitchFamily="50" charset="-128"/>
              </a:rPr>
              <a:t>xx</a:t>
            </a:r>
            <a:r>
              <a:rPr kumimoji="1" lang="ja-JP" altLang="en-US" sz="1400" dirty="0">
                <a:solidFill>
                  <a:srgbClr val="FF0000"/>
                </a:solidFill>
                <a:latin typeface="Meiryo UI" panose="020B0604030504040204" pitchFamily="50" charset="-128"/>
                <a:ea typeface="Meiryo UI" panose="020B0604030504040204" pitchFamily="50" charset="-128"/>
              </a:rPr>
              <a:t>、包装材の</a:t>
            </a:r>
            <a:r>
              <a:rPr kumimoji="1" lang="en-US" altLang="ja-JP" sz="1400" dirty="0">
                <a:solidFill>
                  <a:srgbClr val="FF0000"/>
                </a:solidFill>
                <a:latin typeface="Meiryo UI" panose="020B0604030504040204" pitchFamily="50" charset="-128"/>
                <a:ea typeface="Meiryo UI" panose="020B0604030504040204" pitchFamily="50" charset="-128"/>
              </a:rPr>
              <a:t>xx</a:t>
            </a:r>
            <a:r>
              <a:rPr kumimoji="1" lang="ja-JP" altLang="en-US" sz="1400" dirty="0">
                <a:solidFill>
                  <a:srgbClr val="FF0000"/>
                </a:solidFill>
                <a:latin typeface="Meiryo UI" panose="020B0604030504040204" pitchFamily="50" charset="-128"/>
                <a:ea typeface="Meiryo UI" panose="020B0604030504040204" pitchFamily="50" charset="-128"/>
              </a:rPr>
              <a:t>部分など）</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「①ア 基本的要件」で記載</a:t>
            </a:r>
            <a:r>
              <a:rPr lang="ja-JP" altLang="en-US" sz="1400" u="sng" dirty="0">
                <a:solidFill>
                  <a:schemeClr val="tx1"/>
                </a:solidFill>
                <a:latin typeface="Meiryo UI" panose="020B0604030504040204" pitchFamily="50" charset="-128"/>
                <a:ea typeface="Meiryo UI" panose="020B0604030504040204" pitchFamily="50" charset="-128"/>
              </a:rPr>
              <a:t>した</a:t>
            </a:r>
            <a:r>
              <a:rPr kumimoji="1" lang="ja-JP" altLang="en-US" sz="1400" u="sng" dirty="0">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 。</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FA47664A-2B7B-A17A-C6BE-5F21BBBC0754}"/>
              </a:ext>
            </a:extLst>
          </p:cNvPr>
          <p:cNvSpPr/>
          <p:nvPr/>
        </p:nvSpPr>
        <p:spPr bwMode="gray">
          <a:xfrm>
            <a:off x="8473468" y="79792"/>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96713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8EB3-7477-B07A-46EC-8E91D1E7812B}"/>
            </a:ext>
          </a:extLst>
        </p:cNvPr>
        <p:cNvGrpSpPr/>
        <p:nvPr/>
      </p:nvGrpSpPr>
      <p:grpSpPr>
        <a:xfrm>
          <a:off x="0" y="0"/>
          <a:ext cx="0" cy="0"/>
          <a:chOff x="0" y="0"/>
          <a:chExt cx="0" cy="0"/>
        </a:xfrm>
      </p:grpSpPr>
      <p:graphicFrame>
        <p:nvGraphicFramePr>
          <p:cNvPr id="34" name="think-cell data - do not delete" hidden="1">
            <a:extLst>
              <a:ext uri="{FF2B5EF4-FFF2-40B4-BE49-F238E27FC236}">
                <a16:creationId xmlns:a16="http://schemas.microsoft.com/office/drawing/2014/main" id="{69A3DAB8-ABEC-3507-7BF7-CA178117B79F}"/>
              </a:ext>
            </a:extLst>
          </p:cNvPr>
          <p:cNvGraphicFramePr>
            <a:graphicFrameLocks noChangeAspect="1"/>
          </p:cNvGraphicFramePr>
          <p:nvPr>
            <p:custDataLst>
              <p:tags r:id="rId1"/>
            </p:custDataLst>
            <p:extLst>
              <p:ext uri="{D42A27DB-BD31-4B8C-83A1-F6EECF244321}">
                <p14:modId xmlns:p14="http://schemas.microsoft.com/office/powerpoint/2010/main" val="22882762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34" name="think-cell data - do not delete" hidden="1">
                        <a:extLst>
                          <a:ext uri="{FF2B5EF4-FFF2-40B4-BE49-F238E27FC236}">
                            <a16:creationId xmlns:a16="http://schemas.microsoft.com/office/drawing/2014/main" id="{69A3DAB8-ABEC-3507-7BF7-CA178117B79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正方形/長方形 3">
            <a:extLst>
              <a:ext uri="{FF2B5EF4-FFF2-40B4-BE49-F238E27FC236}">
                <a16:creationId xmlns:a16="http://schemas.microsoft.com/office/drawing/2014/main" id="{F3347E0C-A88A-2F84-0971-6517EF9760F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 name="Title 1">
            <a:extLst>
              <a:ext uri="{FF2B5EF4-FFF2-40B4-BE49-F238E27FC236}">
                <a16:creationId xmlns:a16="http://schemas.microsoft.com/office/drawing/2014/main" id="{54AFB20A-DC6B-8E7E-2CCC-B720B792242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20" name="Title 1">
            <a:extLst>
              <a:ext uri="{FF2B5EF4-FFF2-40B4-BE49-F238E27FC236}">
                <a16:creationId xmlns:a16="http://schemas.microsoft.com/office/drawing/2014/main" id="{9B19418D-9CF5-9FE5-4970-BCD13ADF99F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xx</a:t>
            </a:r>
            <a:r>
              <a:rPr kumimoji="1" lang="ja-JP" altLang="en-US"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によって競合他社との差別化を図り、主要顧客である</a:t>
            </a:r>
            <a:r>
              <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xxx</a:t>
            </a:r>
            <a:r>
              <a:rPr kumimoji="1" lang="ja-JP" altLang="en-US"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を獲得する</a:t>
            </a:r>
            <a:endPar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cxnSp>
        <p:nvCxnSpPr>
          <p:cNvPr id="21" name="直線コネクタ 20">
            <a:extLst>
              <a:ext uri="{FF2B5EF4-FFF2-40B4-BE49-F238E27FC236}">
                <a16:creationId xmlns:a16="http://schemas.microsoft.com/office/drawing/2014/main" id="{4A11B2F2-6D23-0664-95C7-A785F279B9B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0" name="グループ化 9">
            <a:extLst>
              <a:ext uri="{FF2B5EF4-FFF2-40B4-BE49-F238E27FC236}">
                <a16:creationId xmlns:a16="http://schemas.microsoft.com/office/drawing/2014/main" id="{12787B02-9B24-17FE-6CAB-BB9A4A0260C3}"/>
              </a:ext>
            </a:extLst>
          </p:cNvPr>
          <p:cNvGrpSpPr/>
          <p:nvPr/>
        </p:nvGrpSpPr>
        <p:grpSpPr>
          <a:xfrm>
            <a:off x="1735473" y="2402256"/>
            <a:ext cx="809059" cy="360000"/>
            <a:chOff x="543578" y="1377175"/>
            <a:chExt cx="5239039" cy="360000"/>
          </a:xfrm>
        </p:grpSpPr>
        <p:cxnSp>
          <p:nvCxnSpPr>
            <p:cNvPr id="12" name="Straight Connector 18">
              <a:extLst>
                <a:ext uri="{FF2B5EF4-FFF2-40B4-BE49-F238E27FC236}">
                  <a16:creationId xmlns:a16="http://schemas.microsoft.com/office/drawing/2014/main" id="{5A232A11-000C-00AE-6E24-B276B5E03F5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7" name="TextBox 23">
              <a:extLst>
                <a:ext uri="{FF2B5EF4-FFF2-40B4-BE49-F238E27FC236}">
                  <a16:creationId xmlns:a16="http://schemas.microsoft.com/office/drawing/2014/main" id="{015F475F-28F2-743C-4FFE-22F8735C653F}"/>
                </a:ext>
              </a:extLst>
            </p:cNvPr>
            <p:cNvSpPr txBox="1"/>
            <p:nvPr/>
          </p:nvSpPr>
          <p:spPr>
            <a:xfrm>
              <a:off x="543578" y="1377175"/>
              <a:ext cx="5219998"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重要度</a:t>
              </a:r>
              <a:endParaRPr lang="en-US" altLang="ja-JP" sz="1200">
                <a:solidFill>
                  <a:schemeClr val="tx1"/>
                </a:solidFill>
              </a:endParaRPr>
            </a:p>
          </p:txBody>
        </p:sp>
      </p:grpSp>
      <p:grpSp>
        <p:nvGrpSpPr>
          <p:cNvPr id="2" name="グループ化 1">
            <a:extLst>
              <a:ext uri="{FF2B5EF4-FFF2-40B4-BE49-F238E27FC236}">
                <a16:creationId xmlns:a16="http://schemas.microsoft.com/office/drawing/2014/main" id="{1101430E-8630-63AA-693F-106454F7547A}"/>
              </a:ext>
            </a:extLst>
          </p:cNvPr>
          <p:cNvGrpSpPr/>
          <p:nvPr/>
        </p:nvGrpSpPr>
        <p:grpSpPr>
          <a:xfrm>
            <a:off x="180000" y="2402256"/>
            <a:ext cx="1433671" cy="360000"/>
            <a:chOff x="543578" y="1377175"/>
            <a:chExt cx="5239039" cy="360000"/>
          </a:xfrm>
        </p:grpSpPr>
        <p:cxnSp>
          <p:nvCxnSpPr>
            <p:cNvPr id="7" name="Straight Connector 18">
              <a:extLst>
                <a:ext uri="{FF2B5EF4-FFF2-40B4-BE49-F238E27FC236}">
                  <a16:creationId xmlns:a16="http://schemas.microsoft.com/office/drawing/2014/main" id="{EB42B76E-B785-8F67-B81E-082CC0DD3F5B}"/>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TextBox 23">
              <a:extLst>
                <a:ext uri="{FF2B5EF4-FFF2-40B4-BE49-F238E27FC236}">
                  <a16:creationId xmlns:a16="http://schemas.microsoft.com/office/drawing/2014/main" id="{B27D2ED8-BB73-CC26-F807-A4D979000DFC}"/>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顧客購買決定要因</a:t>
              </a:r>
              <a:endParaRPr lang="en-US" altLang="ja-JP" sz="1200">
                <a:solidFill>
                  <a:schemeClr val="tx1"/>
                </a:solidFill>
              </a:endParaRPr>
            </a:p>
          </p:txBody>
        </p:sp>
      </p:grpSp>
      <p:grpSp>
        <p:nvGrpSpPr>
          <p:cNvPr id="24" name="グループ化 23">
            <a:extLst>
              <a:ext uri="{FF2B5EF4-FFF2-40B4-BE49-F238E27FC236}">
                <a16:creationId xmlns:a16="http://schemas.microsoft.com/office/drawing/2014/main" id="{7DD8C2C9-32DD-9956-EC93-4BB6733E34A7}"/>
              </a:ext>
            </a:extLst>
          </p:cNvPr>
          <p:cNvGrpSpPr/>
          <p:nvPr/>
        </p:nvGrpSpPr>
        <p:grpSpPr>
          <a:xfrm>
            <a:off x="180000" y="1624859"/>
            <a:ext cx="11856000" cy="288000"/>
            <a:chOff x="156000" y="1879963"/>
            <a:chExt cx="5760000" cy="288000"/>
          </a:xfrm>
        </p:grpSpPr>
        <p:sp>
          <p:nvSpPr>
            <p:cNvPr id="31" name="正方形/長方形 30">
              <a:extLst>
                <a:ext uri="{FF2B5EF4-FFF2-40B4-BE49-F238E27FC236}">
                  <a16:creationId xmlns:a16="http://schemas.microsoft.com/office/drawing/2014/main" id="{C5C61B69-7CAF-C67F-A27A-71C6A047518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狙うべきセグメント（用途市場）と主要顧客</a:t>
              </a:r>
            </a:p>
          </p:txBody>
        </p:sp>
        <p:cxnSp>
          <p:nvCxnSpPr>
            <p:cNvPr id="32" name="直線コネクタ 31">
              <a:extLst>
                <a:ext uri="{FF2B5EF4-FFF2-40B4-BE49-F238E27FC236}">
                  <a16:creationId xmlns:a16="http://schemas.microsoft.com/office/drawing/2014/main" id="{435E1468-1C48-724F-9D68-DB9874F3A96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3" name="TextBox 40">
            <a:extLst>
              <a:ext uri="{FF2B5EF4-FFF2-40B4-BE49-F238E27FC236}">
                <a16:creationId xmlns:a16="http://schemas.microsoft.com/office/drawing/2014/main" id="{AA64A407-8ABB-4399-863E-C82C62F7B103}"/>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grpSp>
        <p:nvGrpSpPr>
          <p:cNvPr id="52" name="グループ化 51">
            <a:extLst>
              <a:ext uri="{FF2B5EF4-FFF2-40B4-BE49-F238E27FC236}">
                <a16:creationId xmlns:a16="http://schemas.microsoft.com/office/drawing/2014/main" id="{191AE77D-A99F-2295-2551-4DF81D5DE185}"/>
              </a:ext>
            </a:extLst>
          </p:cNvPr>
          <p:cNvGrpSpPr/>
          <p:nvPr/>
        </p:nvGrpSpPr>
        <p:grpSpPr>
          <a:xfrm>
            <a:off x="2666333" y="2402256"/>
            <a:ext cx="9369665" cy="360000"/>
            <a:chOff x="543578" y="1377175"/>
            <a:chExt cx="5239039" cy="360000"/>
          </a:xfrm>
        </p:grpSpPr>
        <p:cxnSp>
          <p:nvCxnSpPr>
            <p:cNvPr id="53" name="Straight Connector 18">
              <a:extLst>
                <a:ext uri="{FF2B5EF4-FFF2-40B4-BE49-F238E27FC236}">
                  <a16:creationId xmlns:a16="http://schemas.microsoft.com/office/drawing/2014/main" id="{08B33353-5605-E693-532B-617D8375FCC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5" name="TextBox 23">
              <a:extLst>
                <a:ext uri="{FF2B5EF4-FFF2-40B4-BE49-F238E27FC236}">
                  <a16:creationId xmlns:a16="http://schemas.microsoft.com/office/drawing/2014/main" id="{021E8C60-5264-2E50-3659-7E3FA12D1818}"/>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各社の充足度</a:t>
              </a:r>
            </a:p>
          </p:txBody>
        </p:sp>
      </p:grpSp>
      <p:grpSp>
        <p:nvGrpSpPr>
          <p:cNvPr id="70" name="グループ化 69">
            <a:extLst>
              <a:ext uri="{FF2B5EF4-FFF2-40B4-BE49-F238E27FC236}">
                <a16:creationId xmlns:a16="http://schemas.microsoft.com/office/drawing/2014/main" id="{90F2999A-0360-915E-AEF7-3A65847910A8}"/>
              </a:ext>
            </a:extLst>
          </p:cNvPr>
          <p:cNvGrpSpPr/>
          <p:nvPr/>
        </p:nvGrpSpPr>
        <p:grpSpPr>
          <a:xfrm>
            <a:off x="2666334" y="2830433"/>
            <a:ext cx="2251065" cy="360000"/>
            <a:chOff x="543578" y="1377175"/>
            <a:chExt cx="5239039" cy="360000"/>
          </a:xfrm>
        </p:grpSpPr>
        <p:cxnSp>
          <p:nvCxnSpPr>
            <p:cNvPr id="71" name="Straight Connector 18">
              <a:extLst>
                <a:ext uri="{FF2B5EF4-FFF2-40B4-BE49-F238E27FC236}">
                  <a16:creationId xmlns:a16="http://schemas.microsoft.com/office/drawing/2014/main" id="{E56FF6F6-0212-D10C-39CF-25789AA6D0C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2" name="TextBox 23">
              <a:extLst>
                <a:ext uri="{FF2B5EF4-FFF2-40B4-BE49-F238E27FC236}">
                  <a16:creationId xmlns:a16="http://schemas.microsoft.com/office/drawing/2014/main" id="{3C96E646-7A8C-A10D-6D52-425E57BBCF13}"/>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自社</a:t>
              </a:r>
            </a:p>
          </p:txBody>
        </p:sp>
      </p:grpSp>
      <p:grpSp>
        <p:nvGrpSpPr>
          <p:cNvPr id="73" name="グループ化 72">
            <a:extLst>
              <a:ext uri="{FF2B5EF4-FFF2-40B4-BE49-F238E27FC236}">
                <a16:creationId xmlns:a16="http://schemas.microsoft.com/office/drawing/2014/main" id="{3412B307-1DE3-42B6-895B-56ABFC845E65}"/>
              </a:ext>
            </a:extLst>
          </p:cNvPr>
          <p:cNvGrpSpPr/>
          <p:nvPr/>
        </p:nvGrpSpPr>
        <p:grpSpPr>
          <a:xfrm>
            <a:off x="5039201" y="2830433"/>
            <a:ext cx="2251065" cy="360000"/>
            <a:chOff x="543578" y="1377175"/>
            <a:chExt cx="5239039" cy="360000"/>
          </a:xfrm>
        </p:grpSpPr>
        <p:cxnSp>
          <p:nvCxnSpPr>
            <p:cNvPr id="74" name="Straight Connector 18">
              <a:extLst>
                <a:ext uri="{FF2B5EF4-FFF2-40B4-BE49-F238E27FC236}">
                  <a16:creationId xmlns:a16="http://schemas.microsoft.com/office/drawing/2014/main" id="{6D94DBEE-8415-7B40-04A7-40C66FC8ADA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5" name="TextBox 23">
              <a:extLst>
                <a:ext uri="{FF2B5EF4-FFF2-40B4-BE49-F238E27FC236}">
                  <a16:creationId xmlns:a16="http://schemas.microsoft.com/office/drawing/2014/main" id="{32FB34A0-6182-8707-EDBE-5C1AB96BEBE1}"/>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grpSp>
        <p:nvGrpSpPr>
          <p:cNvPr id="82" name="グループ化 81">
            <a:extLst>
              <a:ext uri="{FF2B5EF4-FFF2-40B4-BE49-F238E27FC236}">
                <a16:creationId xmlns:a16="http://schemas.microsoft.com/office/drawing/2014/main" id="{B85A15A0-DAB4-938B-E958-0D0591EF05F2}"/>
              </a:ext>
            </a:extLst>
          </p:cNvPr>
          <p:cNvGrpSpPr/>
          <p:nvPr/>
        </p:nvGrpSpPr>
        <p:grpSpPr>
          <a:xfrm>
            <a:off x="7412068" y="2830433"/>
            <a:ext cx="2251065" cy="360000"/>
            <a:chOff x="543578" y="1377175"/>
            <a:chExt cx="5239039" cy="360000"/>
          </a:xfrm>
        </p:grpSpPr>
        <p:cxnSp>
          <p:nvCxnSpPr>
            <p:cNvPr id="83" name="Straight Connector 18">
              <a:extLst>
                <a:ext uri="{FF2B5EF4-FFF2-40B4-BE49-F238E27FC236}">
                  <a16:creationId xmlns:a16="http://schemas.microsoft.com/office/drawing/2014/main" id="{CB96EB29-8A43-6FCC-A933-7B3411BC5075}"/>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4" name="TextBox 23">
              <a:extLst>
                <a:ext uri="{FF2B5EF4-FFF2-40B4-BE49-F238E27FC236}">
                  <a16:creationId xmlns:a16="http://schemas.microsoft.com/office/drawing/2014/main" id="{C42713BA-1301-313A-9CA0-EDBB88D68905}"/>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grpSp>
        <p:nvGrpSpPr>
          <p:cNvPr id="85" name="グループ化 84">
            <a:extLst>
              <a:ext uri="{FF2B5EF4-FFF2-40B4-BE49-F238E27FC236}">
                <a16:creationId xmlns:a16="http://schemas.microsoft.com/office/drawing/2014/main" id="{8583DA67-A757-F140-542E-C8403FFC172B}"/>
              </a:ext>
            </a:extLst>
          </p:cNvPr>
          <p:cNvGrpSpPr/>
          <p:nvPr/>
        </p:nvGrpSpPr>
        <p:grpSpPr>
          <a:xfrm>
            <a:off x="9784934" y="2830433"/>
            <a:ext cx="2251065" cy="360000"/>
            <a:chOff x="543578" y="1377175"/>
            <a:chExt cx="5239039" cy="360000"/>
          </a:xfrm>
        </p:grpSpPr>
        <p:cxnSp>
          <p:nvCxnSpPr>
            <p:cNvPr id="86" name="Straight Connector 18">
              <a:extLst>
                <a:ext uri="{FF2B5EF4-FFF2-40B4-BE49-F238E27FC236}">
                  <a16:creationId xmlns:a16="http://schemas.microsoft.com/office/drawing/2014/main" id="{3482B839-8C29-62DC-36E1-240A4965C23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7" name="TextBox 23">
              <a:extLst>
                <a:ext uri="{FF2B5EF4-FFF2-40B4-BE49-F238E27FC236}">
                  <a16:creationId xmlns:a16="http://schemas.microsoft.com/office/drawing/2014/main" id="{9C29A0C8-07B3-B8BF-198A-766B17167C48}"/>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sp>
        <p:nvSpPr>
          <p:cNvPr id="88" name="正方形/長方形 87">
            <a:extLst>
              <a:ext uri="{FF2B5EF4-FFF2-40B4-BE49-F238E27FC236}">
                <a16:creationId xmlns:a16="http://schemas.microsoft.com/office/drawing/2014/main" id="{94E19229-E034-0F94-8268-3C8F9A96E1B7}"/>
              </a:ext>
            </a:extLst>
          </p:cNvPr>
          <p:cNvSpPr/>
          <p:nvPr/>
        </p:nvSpPr>
        <p:spPr>
          <a:xfrm>
            <a:off x="1735473" y="3258610"/>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89" name="正方形/長方形 88">
            <a:extLst>
              <a:ext uri="{FF2B5EF4-FFF2-40B4-BE49-F238E27FC236}">
                <a16:creationId xmlns:a16="http://schemas.microsoft.com/office/drawing/2014/main" id="{E0140486-71F6-4F5A-42CB-36695E0F01C6}"/>
              </a:ext>
            </a:extLst>
          </p:cNvPr>
          <p:cNvSpPr/>
          <p:nvPr/>
        </p:nvSpPr>
        <p:spPr>
          <a:xfrm>
            <a:off x="1735473" y="4035442"/>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F1721CFF-1CC6-34B6-2161-8CF81C92616C}"/>
              </a:ext>
            </a:extLst>
          </p:cNvPr>
          <p:cNvSpPr/>
          <p:nvPr/>
        </p:nvSpPr>
        <p:spPr>
          <a:xfrm>
            <a:off x="1735473" y="4812274"/>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2" name="正方形/長方形 91">
            <a:extLst>
              <a:ext uri="{FF2B5EF4-FFF2-40B4-BE49-F238E27FC236}">
                <a16:creationId xmlns:a16="http://schemas.microsoft.com/office/drawing/2014/main" id="{C989F196-78E6-5CAB-B39C-F350A8F55DF6}"/>
              </a:ext>
            </a:extLst>
          </p:cNvPr>
          <p:cNvSpPr/>
          <p:nvPr/>
        </p:nvSpPr>
        <p:spPr>
          <a:xfrm>
            <a:off x="1735473" y="5589106"/>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3" name="正方形/長方形 92">
            <a:extLst>
              <a:ext uri="{FF2B5EF4-FFF2-40B4-BE49-F238E27FC236}">
                <a16:creationId xmlns:a16="http://schemas.microsoft.com/office/drawing/2014/main" id="{51201058-087C-EDB7-9F25-837CAFBF377E}"/>
              </a:ext>
            </a:extLst>
          </p:cNvPr>
          <p:cNvSpPr/>
          <p:nvPr/>
        </p:nvSpPr>
        <p:spPr>
          <a:xfrm>
            <a:off x="180000" y="3258610"/>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4" name="正方形/長方形 93">
            <a:extLst>
              <a:ext uri="{FF2B5EF4-FFF2-40B4-BE49-F238E27FC236}">
                <a16:creationId xmlns:a16="http://schemas.microsoft.com/office/drawing/2014/main" id="{484222B4-84AD-DA36-A0C0-6CA74D087702}"/>
              </a:ext>
            </a:extLst>
          </p:cNvPr>
          <p:cNvSpPr/>
          <p:nvPr/>
        </p:nvSpPr>
        <p:spPr>
          <a:xfrm>
            <a:off x="180000" y="4035442"/>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5" name="正方形/長方形 94">
            <a:extLst>
              <a:ext uri="{FF2B5EF4-FFF2-40B4-BE49-F238E27FC236}">
                <a16:creationId xmlns:a16="http://schemas.microsoft.com/office/drawing/2014/main" id="{1CC53BBB-B45F-CFC2-BF53-168343B52E20}"/>
              </a:ext>
            </a:extLst>
          </p:cNvPr>
          <p:cNvSpPr/>
          <p:nvPr/>
        </p:nvSpPr>
        <p:spPr>
          <a:xfrm>
            <a:off x="180000" y="4812274"/>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6" name="正方形/長方形 95">
            <a:extLst>
              <a:ext uri="{FF2B5EF4-FFF2-40B4-BE49-F238E27FC236}">
                <a16:creationId xmlns:a16="http://schemas.microsoft.com/office/drawing/2014/main" id="{25491260-66BE-E8A2-C18D-A1A3EBBC5EE8}"/>
              </a:ext>
            </a:extLst>
          </p:cNvPr>
          <p:cNvSpPr/>
          <p:nvPr/>
        </p:nvSpPr>
        <p:spPr>
          <a:xfrm>
            <a:off x="180000" y="5589106"/>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7" name="正方形/長方形 96">
            <a:extLst>
              <a:ext uri="{FF2B5EF4-FFF2-40B4-BE49-F238E27FC236}">
                <a16:creationId xmlns:a16="http://schemas.microsoft.com/office/drawing/2014/main" id="{B887E79F-C296-F40F-CF64-F2D3E28F4CC7}"/>
              </a:ext>
            </a:extLst>
          </p:cNvPr>
          <p:cNvSpPr/>
          <p:nvPr/>
        </p:nvSpPr>
        <p:spPr>
          <a:xfrm>
            <a:off x="2666334"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8" name="正方形/長方形 97">
            <a:extLst>
              <a:ext uri="{FF2B5EF4-FFF2-40B4-BE49-F238E27FC236}">
                <a16:creationId xmlns:a16="http://schemas.microsoft.com/office/drawing/2014/main" id="{C0BB6B15-317C-B85D-2881-3CBCDFCB896B}"/>
              </a:ext>
            </a:extLst>
          </p:cNvPr>
          <p:cNvSpPr/>
          <p:nvPr/>
        </p:nvSpPr>
        <p:spPr>
          <a:xfrm>
            <a:off x="2666334"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9" name="正方形/長方形 98">
            <a:extLst>
              <a:ext uri="{FF2B5EF4-FFF2-40B4-BE49-F238E27FC236}">
                <a16:creationId xmlns:a16="http://schemas.microsoft.com/office/drawing/2014/main" id="{7A48AB41-3D19-4B55-2102-8B073C8E0FA6}"/>
              </a:ext>
            </a:extLst>
          </p:cNvPr>
          <p:cNvSpPr/>
          <p:nvPr/>
        </p:nvSpPr>
        <p:spPr>
          <a:xfrm>
            <a:off x="2666334"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0" name="正方形/長方形 99">
            <a:extLst>
              <a:ext uri="{FF2B5EF4-FFF2-40B4-BE49-F238E27FC236}">
                <a16:creationId xmlns:a16="http://schemas.microsoft.com/office/drawing/2014/main" id="{A4B801E3-0780-A8EF-CDBF-A2BDA213BF0E}"/>
              </a:ext>
            </a:extLst>
          </p:cNvPr>
          <p:cNvSpPr/>
          <p:nvPr/>
        </p:nvSpPr>
        <p:spPr>
          <a:xfrm>
            <a:off x="2666334"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6204F05C-3348-3084-F5D5-C23015605EFE}"/>
              </a:ext>
            </a:extLst>
          </p:cNvPr>
          <p:cNvSpPr/>
          <p:nvPr/>
        </p:nvSpPr>
        <p:spPr>
          <a:xfrm>
            <a:off x="5047382"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2" name="正方形/長方形 101">
            <a:extLst>
              <a:ext uri="{FF2B5EF4-FFF2-40B4-BE49-F238E27FC236}">
                <a16:creationId xmlns:a16="http://schemas.microsoft.com/office/drawing/2014/main" id="{6B7F4A13-7762-2B61-136C-57DAD5701599}"/>
              </a:ext>
            </a:extLst>
          </p:cNvPr>
          <p:cNvSpPr/>
          <p:nvPr/>
        </p:nvSpPr>
        <p:spPr>
          <a:xfrm>
            <a:off x="5047382"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3" name="正方形/長方形 102">
            <a:extLst>
              <a:ext uri="{FF2B5EF4-FFF2-40B4-BE49-F238E27FC236}">
                <a16:creationId xmlns:a16="http://schemas.microsoft.com/office/drawing/2014/main" id="{6780C504-C759-114E-4F78-27B9891D47C8}"/>
              </a:ext>
            </a:extLst>
          </p:cNvPr>
          <p:cNvSpPr/>
          <p:nvPr/>
        </p:nvSpPr>
        <p:spPr>
          <a:xfrm>
            <a:off x="5047382"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EE915791-C79B-6BD6-67FB-5E86EC5CDE5B}"/>
              </a:ext>
            </a:extLst>
          </p:cNvPr>
          <p:cNvSpPr/>
          <p:nvPr/>
        </p:nvSpPr>
        <p:spPr>
          <a:xfrm>
            <a:off x="5047382"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5" name="正方形/長方形 104">
            <a:extLst>
              <a:ext uri="{FF2B5EF4-FFF2-40B4-BE49-F238E27FC236}">
                <a16:creationId xmlns:a16="http://schemas.microsoft.com/office/drawing/2014/main" id="{91AD6B15-61B4-81F0-56AD-A2F79B5C1784}"/>
              </a:ext>
            </a:extLst>
          </p:cNvPr>
          <p:cNvSpPr/>
          <p:nvPr/>
        </p:nvSpPr>
        <p:spPr>
          <a:xfrm>
            <a:off x="7412068"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6" name="正方形/長方形 105">
            <a:extLst>
              <a:ext uri="{FF2B5EF4-FFF2-40B4-BE49-F238E27FC236}">
                <a16:creationId xmlns:a16="http://schemas.microsoft.com/office/drawing/2014/main" id="{F1ADA052-BCA6-C851-4F8A-48A76BEA55D1}"/>
              </a:ext>
            </a:extLst>
          </p:cNvPr>
          <p:cNvSpPr/>
          <p:nvPr/>
        </p:nvSpPr>
        <p:spPr>
          <a:xfrm>
            <a:off x="7412068"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030D10F2-2506-E611-4B50-BC78FF98FAD4}"/>
              </a:ext>
            </a:extLst>
          </p:cNvPr>
          <p:cNvSpPr/>
          <p:nvPr/>
        </p:nvSpPr>
        <p:spPr>
          <a:xfrm>
            <a:off x="7412068"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8" name="正方形/長方形 107">
            <a:extLst>
              <a:ext uri="{FF2B5EF4-FFF2-40B4-BE49-F238E27FC236}">
                <a16:creationId xmlns:a16="http://schemas.microsoft.com/office/drawing/2014/main" id="{59C986A4-7751-6404-BA88-29E7C5CF444B}"/>
              </a:ext>
            </a:extLst>
          </p:cNvPr>
          <p:cNvSpPr/>
          <p:nvPr/>
        </p:nvSpPr>
        <p:spPr>
          <a:xfrm>
            <a:off x="7412068"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43CDAFB1-65E8-5AFA-A86B-C2F6CCFF3A23}"/>
              </a:ext>
            </a:extLst>
          </p:cNvPr>
          <p:cNvSpPr/>
          <p:nvPr/>
        </p:nvSpPr>
        <p:spPr>
          <a:xfrm>
            <a:off x="9784934"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A6DCBD4F-E186-EC82-9B5F-E8DCF3489CAD}"/>
              </a:ext>
            </a:extLst>
          </p:cNvPr>
          <p:cNvSpPr/>
          <p:nvPr/>
        </p:nvSpPr>
        <p:spPr>
          <a:xfrm>
            <a:off x="9784934"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1" name="正方形/長方形 110">
            <a:extLst>
              <a:ext uri="{FF2B5EF4-FFF2-40B4-BE49-F238E27FC236}">
                <a16:creationId xmlns:a16="http://schemas.microsoft.com/office/drawing/2014/main" id="{F048AF16-0A65-0760-45AC-D9B3718D4634}"/>
              </a:ext>
            </a:extLst>
          </p:cNvPr>
          <p:cNvSpPr/>
          <p:nvPr/>
        </p:nvSpPr>
        <p:spPr>
          <a:xfrm>
            <a:off x="9784934"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2" name="正方形/長方形 111">
            <a:extLst>
              <a:ext uri="{FF2B5EF4-FFF2-40B4-BE49-F238E27FC236}">
                <a16:creationId xmlns:a16="http://schemas.microsoft.com/office/drawing/2014/main" id="{BF830534-1AF4-9A63-4B53-9065887A08C7}"/>
              </a:ext>
            </a:extLst>
          </p:cNvPr>
          <p:cNvSpPr/>
          <p:nvPr/>
        </p:nvSpPr>
        <p:spPr>
          <a:xfrm>
            <a:off x="9784934"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19801375-EBE8-1CF7-F6DE-F83D20E466B2}"/>
              </a:ext>
            </a:extLst>
          </p:cNvPr>
          <p:cNvSpPr/>
          <p:nvPr/>
        </p:nvSpPr>
        <p:spPr>
          <a:xfrm>
            <a:off x="2161954" y="1171986"/>
            <a:ext cx="7868093" cy="451402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狙うべきセグメント</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→前頁、前々頁を踏まえて記載すること。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顧客購買決定要因</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a:t>
            </a:r>
            <a:r>
              <a:rPr kumimoji="1" lang="en-US" altLang="ja-JP" sz="1400" dirty="0">
                <a:solidFill>
                  <a:srgbClr val="FF0000"/>
                </a:solidFill>
                <a:latin typeface="Meiryo UI" panose="020B0604030504040204" pitchFamily="50" charset="-128"/>
                <a:ea typeface="Meiryo UI" panose="020B0604030504040204" pitchFamily="50" charset="-128"/>
              </a:rPr>
              <a:t>QCD</a:t>
            </a:r>
            <a:r>
              <a:rPr kumimoji="1" lang="ja-JP" altLang="en-US" sz="1400" dirty="0">
                <a:solidFill>
                  <a:srgbClr val="FF0000"/>
                </a:solidFill>
                <a:latin typeface="Meiryo UI" panose="020B0604030504040204" pitchFamily="50" charset="-128"/>
                <a:ea typeface="Meiryo UI" panose="020B0604030504040204" pitchFamily="50" charset="-128"/>
              </a:rPr>
              <a:t>などの観点から記載すること。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重要度</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→狙うべきセグメントが重視する顧客購買決定要因を、「高」「中」「低」から選択すること。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各社の充足度</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各社（自社と主要競合）の顧客購買決定要因に対する充足度の評価とその理由を記載すること</a:t>
            </a:r>
            <a:r>
              <a:rPr lang="ja-JP" altLang="en-US" sz="1400" dirty="0">
                <a:solidFill>
                  <a:srgbClr val="FF0000"/>
                </a:solidFill>
                <a:latin typeface="Meiryo UI" panose="020B0604030504040204" pitchFamily="50" charset="-128"/>
                <a:ea typeface="Meiryo UI" panose="020B0604030504040204" pitchFamily="50" charset="-128"/>
              </a:rPr>
              <a:t>。その際、以下の点を記載すること。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評価は、</a:t>
            </a:r>
            <a:r>
              <a:rPr kumimoji="1" lang="ja-JP" altLang="en-US"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各社の事業・技術基盤などの強み・弱みや、当該領域における取組み（マーケティング、事業開発、技術開発、設備投資など）を踏まえ、</a:t>
            </a:r>
            <a:r>
              <a:rPr kumimoji="1" lang="en-US" altLang="ja-JP"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（充足していない）、△（やや充足している）、〇（充足している）などで評価すること（評価基準はこのとおりでなくても良い）。</a:t>
            </a:r>
            <a:endParaRPr kumimoji="1" lang="en-US" altLang="ja-JP"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理由は、</a:t>
            </a:r>
            <a:r>
              <a:rPr kumimoji="1" lang="ja-JP" altLang="en-US"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上記評価の判断した根拠となる定量・定性的な情報を記載すること（必要に応じて適宜補足頁を追加すること）。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前頁、前々頁を踏まえた主要顧客ごとにそれぞれ頁を分けて記載すること（複数ある場合は複数頁になる） 。</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10EFD601-CAD2-2B02-DF5A-381C0A1BF5B1}"/>
              </a:ext>
            </a:extLst>
          </p:cNvPr>
          <p:cNvSpPr/>
          <p:nvPr/>
        </p:nvSpPr>
        <p:spPr bwMode="gray">
          <a:xfrm>
            <a:off x="8473468" y="79792"/>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62435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7FF6F-BC87-3000-0BF3-FC7674E0631C}"/>
            </a:ext>
          </a:extLst>
        </p:cNvPr>
        <p:cNvGrpSpPr/>
        <p:nvPr/>
      </p:nvGrpSpPr>
      <p:grpSpPr>
        <a:xfrm>
          <a:off x="0" y="0"/>
          <a:ext cx="0" cy="0"/>
          <a:chOff x="0" y="0"/>
          <a:chExt cx="0" cy="0"/>
        </a:xfrm>
      </p:grpSpPr>
      <p:graphicFrame>
        <p:nvGraphicFramePr>
          <p:cNvPr id="34" name="think-cell data - do not delete" hidden="1">
            <a:extLst>
              <a:ext uri="{FF2B5EF4-FFF2-40B4-BE49-F238E27FC236}">
                <a16:creationId xmlns:a16="http://schemas.microsoft.com/office/drawing/2014/main" id="{9C21A735-26C9-A59A-3E7A-11DB2AA4616A}"/>
              </a:ext>
            </a:extLst>
          </p:cNvPr>
          <p:cNvGraphicFramePr>
            <a:graphicFrameLocks noChangeAspect="1"/>
          </p:cNvGraphicFramePr>
          <p:nvPr>
            <p:custDataLst>
              <p:tags r:id="rId1"/>
            </p:custDataLst>
            <p:extLst>
              <p:ext uri="{D42A27DB-BD31-4B8C-83A1-F6EECF244321}">
                <p14:modId xmlns:p14="http://schemas.microsoft.com/office/powerpoint/2010/main" val="35168727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34" name="think-cell data - do not delete" hidden="1">
                        <a:extLst>
                          <a:ext uri="{FF2B5EF4-FFF2-40B4-BE49-F238E27FC236}">
                            <a16:creationId xmlns:a16="http://schemas.microsoft.com/office/drawing/2014/main" id="{9C21A735-26C9-A59A-3E7A-11DB2AA4616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正方形/長方形 3">
            <a:extLst>
              <a:ext uri="{FF2B5EF4-FFF2-40B4-BE49-F238E27FC236}">
                <a16:creationId xmlns:a16="http://schemas.microsoft.com/office/drawing/2014/main" id="{6E2E6613-D4B2-7D55-BE34-AB78CD16ED44}"/>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 name="Title 1">
            <a:extLst>
              <a:ext uri="{FF2B5EF4-FFF2-40B4-BE49-F238E27FC236}">
                <a16:creationId xmlns:a16="http://schemas.microsoft.com/office/drawing/2014/main" id="{F64E2414-8516-5DAA-8865-34E51E63D11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20" name="Title 1">
            <a:extLst>
              <a:ext uri="{FF2B5EF4-FFF2-40B4-BE49-F238E27FC236}">
                <a16:creationId xmlns:a16="http://schemas.microsoft.com/office/drawing/2014/main" id="{7B075FC2-B86E-49F7-741A-42BFAE4E6D84}"/>
              </a:ext>
            </a:extLst>
          </p:cNvPr>
          <p:cNvSpPr txBox="1">
            <a:spLocks/>
          </p:cNvSpPr>
          <p:nvPr/>
        </p:nvSpPr>
        <p:spPr>
          <a:xfrm>
            <a:off x="180000" y="648147"/>
            <a:ext cx="11832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特に</a:t>
            </a:r>
            <a:r>
              <a:rPr lang="en-US" altLang="ja-JP">
                <a:solidFill>
                  <a:schemeClr val="tx1"/>
                </a:solidFill>
              </a:rPr>
              <a:t>SC</a:t>
            </a:r>
            <a:r>
              <a:rPr lang="ja-JP" altLang="en-US">
                <a:solidFill>
                  <a:schemeClr val="tx1"/>
                </a:solidFill>
              </a:rPr>
              <a:t>の強靭化の観点では、</a:t>
            </a:r>
            <a:r>
              <a:rPr lang="en-US" altLang="ja-JP">
                <a:solidFill>
                  <a:schemeClr val="tx1"/>
                </a:solidFill>
              </a:rPr>
              <a:t>xx</a:t>
            </a:r>
            <a:r>
              <a:rPr lang="ja-JP" altLang="en-US">
                <a:solidFill>
                  <a:schemeClr val="tx1"/>
                </a:solidFill>
              </a:rPr>
              <a:t>に取り組む</a:t>
            </a:r>
            <a:endParaRPr lang="en-US" altLang="ja-JP">
              <a:solidFill>
                <a:schemeClr val="tx1"/>
              </a:solidFill>
            </a:endParaRPr>
          </a:p>
        </p:txBody>
      </p:sp>
      <p:cxnSp>
        <p:nvCxnSpPr>
          <p:cNvPr id="21" name="直線コネクタ 20">
            <a:extLst>
              <a:ext uri="{FF2B5EF4-FFF2-40B4-BE49-F238E27FC236}">
                <a16:creationId xmlns:a16="http://schemas.microsoft.com/office/drawing/2014/main" id="{9278A940-518C-2627-3F19-04BE3444B84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4" name="L 字 123">
            <a:extLst>
              <a:ext uri="{FF2B5EF4-FFF2-40B4-BE49-F238E27FC236}">
                <a16:creationId xmlns:a16="http://schemas.microsoft.com/office/drawing/2014/main" id="{FE31028F-EE6C-A050-BEBC-D8FB652386F9}"/>
              </a:ext>
            </a:extLst>
          </p:cNvPr>
          <p:cNvSpPr/>
          <p:nvPr/>
        </p:nvSpPr>
        <p:spPr bwMode="auto">
          <a:xfrm flipV="1">
            <a:off x="1555077" y="4295706"/>
            <a:ext cx="8765544" cy="1225852"/>
          </a:xfrm>
          <a:prstGeom prst="corner">
            <a:avLst>
              <a:gd name="adj1" fmla="val 50000"/>
              <a:gd name="adj2" fmla="val 636603"/>
            </a:avLst>
          </a:prstGeom>
          <a:solidFill>
            <a:schemeClr val="tx2">
              <a:lumMod val="10000"/>
              <a:lumOff val="90000"/>
            </a:schemeClr>
          </a:solidFill>
          <a:ln w="9525">
            <a:solidFill>
              <a:schemeClr val="tx1"/>
            </a:solidFill>
            <a:prstDash val="dash"/>
            <a:miter lim="800000"/>
            <a:headEnd/>
            <a:tailEnd/>
          </a:ln>
          <a:effectLst/>
        </p:spPr>
        <p:txBody>
          <a:bodyPr wrap="square" rtlCol="0" anchor="b"/>
          <a:lstStyle/>
          <a:p>
            <a:endParaRPr lang="ja-JP" altLang="en-US" sz="1400">
              <a:latin typeface="Meiryo UI" panose="020B0604030504040204" pitchFamily="50" charset="-128"/>
              <a:ea typeface="Meiryo UI" panose="020B0604030504040204" pitchFamily="50" charset="-128"/>
            </a:endParaRPr>
          </a:p>
        </p:txBody>
      </p:sp>
      <p:sp>
        <p:nvSpPr>
          <p:cNvPr id="125" name="テキスト ボックス 124">
            <a:extLst>
              <a:ext uri="{FF2B5EF4-FFF2-40B4-BE49-F238E27FC236}">
                <a16:creationId xmlns:a16="http://schemas.microsoft.com/office/drawing/2014/main" id="{F7F05E0F-01FD-9FA7-A9F8-D08C056255C3}"/>
              </a:ext>
            </a:extLst>
          </p:cNvPr>
          <p:cNvSpPr txBox="1"/>
          <p:nvPr/>
        </p:nvSpPr>
        <p:spPr>
          <a:xfrm>
            <a:off x="738412" y="3028515"/>
            <a:ext cx="756000" cy="86967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現製品の</a:t>
            </a:r>
            <a:r>
              <a:rPr lang="en-US" altLang="ja-JP" sz="1400">
                <a:solidFill>
                  <a:schemeClr val="tx1"/>
                </a:solidFill>
                <a:latin typeface="Meiryo UI" panose="020B0604030504040204" pitchFamily="50" charset="-128"/>
                <a:ea typeface="Meiryo UI" panose="020B0604030504040204" pitchFamily="50" charset="-128"/>
              </a:rPr>
              <a:t>SC</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301A6A51-4645-FE11-DC40-5A3D1D479461}"/>
              </a:ext>
            </a:extLst>
          </p:cNvPr>
          <p:cNvSpPr/>
          <p:nvPr/>
        </p:nvSpPr>
        <p:spPr bwMode="auto">
          <a:xfrm>
            <a:off x="1555076" y="3028516"/>
            <a:ext cx="5361332" cy="869673"/>
          </a:xfrm>
          <a:prstGeom prst="rect">
            <a:avLst/>
          </a:prstGeom>
          <a:solidFill>
            <a:schemeClr val="tx2">
              <a:lumMod val="10000"/>
              <a:lumOff val="90000"/>
            </a:schemeClr>
          </a:solidFill>
          <a:ln w="9525">
            <a:solidFill>
              <a:schemeClr val="tx1"/>
            </a:solidFill>
            <a:prstDash val="dash"/>
            <a:miter lim="800000"/>
            <a:headEnd/>
            <a:tailEnd/>
          </a:ln>
          <a:effectLst/>
        </p:spPr>
        <p:txBody>
          <a:bodyPr wrap="square" rtlCol="0" anchor="b"/>
          <a:lstStyle/>
          <a:p>
            <a:r>
              <a:rPr lang="ja-JP" altLang="en-US" sz="1400">
                <a:latin typeface="Meiryo UI" panose="020B0604030504040204" pitchFamily="50" charset="-128"/>
                <a:ea typeface="Meiryo UI" panose="020B0604030504040204" pitchFamily="50" charset="-128"/>
              </a:rPr>
              <a:t>コミュニケーションをとっている範囲</a:t>
            </a:r>
          </a:p>
        </p:txBody>
      </p:sp>
      <p:sp>
        <p:nvSpPr>
          <p:cNvPr id="127" name="矢印: 五方向 126">
            <a:extLst>
              <a:ext uri="{FF2B5EF4-FFF2-40B4-BE49-F238E27FC236}">
                <a16:creationId xmlns:a16="http://schemas.microsoft.com/office/drawing/2014/main" id="{6EDC7E59-1570-1A3C-E71F-3C79B7DA65F2}"/>
              </a:ext>
            </a:extLst>
          </p:cNvPr>
          <p:cNvSpPr/>
          <p:nvPr/>
        </p:nvSpPr>
        <p:spPr bwMode="auto">
          <a:xfrm>
            <a:off x="1555076" y="2670883"/>
            <a:ext cx="1044000" cy="288000"/>
          </a:xfrm>
          <a:prstGeom prst="homePlate">
            <a:avLst/>
          </a:prstGeom>
          <a:solidFill>
            <a:schemeClr val="tx1">
              <a:lumMod val="50000"/>
              <a:lumOff val="50000"/>
            </a:schemeClr>
          </a:solidFill>
          <a:ln w="9525">
            <a:noFill/>
            <a:miter lim="800000"/>
            <a:headEnd/>
            <a:tailEnd/>
          </a:ln>
          <a:effectLst/>
        </p:spPr>
        <p:txBody>
          <a:bodyPr wrap="square" rtlCol="0" anchor="ctr"/>
          <a:lstStyle/>
          <a:p>
            <a:pPr algn="l"/>
            <a:r>
              <a:rPr lang="ja-JP" altLang="en-US" sz="1200">
                <a:solidFill>
                  <a:schemeClr val="bg1"/>
                </a:solidFill>
                <a:latin typeface="Meiryo UI" panose="020B0604030504040204" pitchFamily="50" charset="-128"/>
                <a:ea typeface="Meiryo UI" panose="020B0604030504040204" pitchFamily="50" charset="-128"/>
              </a:rPr>
              <a:t>原料</a:t>
            </a:r>
          </a:p>
        </p:txBody>
      </p:sp>
      <p:sp>
        <p:nvSpPr>
          <p:cNvPr id="128" name="矢印: 五方向 127">
            <a:extLst>
              <a:ext uri="{FF2B5EF4-FFF2-40B4-BE49-F238E27FC236}">
                <a16:creationId xmlns:a16="http://schemas.microsoft.com/office/drawing/2014/main" id="{B03593A8-2FAE-752A-5369-6040340DB3BB}"/>
              </a:ext>
            </a:extLst>
          </p:cNvPr>
          <p:cNvSpPr/>
          <p:nvPr/>
        </p:nvSpPr>
        <p:spPr bwMode="auto">
          <a:xfrm>
            <a:off x="2690015"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基礎化学品</a:t>
            </a:r>
          </a:p>
        </p:txBody>
      </p:sp>
      <p:sp>
        <p:nvSpPr>
          <p:cNvPr id="129" name="矢印: 五方向 128">
            <a:extLst>
              <a:ext uri="{FF2B5EF4-FFF2-40B4-BE49-F238E27FC236}">
                <a16:creationId xmlns:a16="http://schemas.microsoft.com/office/drawing/2014/main" id="{51A72C85-F6D8-744F-4F42-397B079A5DE8}"/>
              </a:ext>
            </a:extLst>
          </p:cNvPr>
          <p:cNvSpPr/>
          <p:nvPr/>
        </p:nvSpPr>
        <p:spPr bwMode="auto">
          <a:xfrm>
            <a:off x="3824954" y="2670883"/>
            <a:ext cx="3096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誘導体・機能材</a:t>
            </a:r>
          </a:p>
        </p:txBody>
      </p:sp>
      <p:sp>
        <p:nvSpPr>
          <p:cNvPr id="130" name="矢印: 五方向 129">
            <a:extLst>
              <a:ext uri="{FF2B5EF4-FFF2-40B4-BE49-F238E27FC236}">
                <a16:creationId xmlns:a16="http://schemas.microsoft.com/office/drawing/2014/main" id="{3DC9283F-4996-FB65-B413-446CE05DE4EF}"/>
              </a:ext>
            </a:extLst>
          </p:cNvPr>
          <p:cNvSpPr/>
          <p:nvPr/>
        </p:nvSpPr>
        <p:spPr bwMode="auto">
          <a:xfrm>
            <a:off x="8146834"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最終製品</a:t>
            </a:r>
          </a:p>
        </p:txBody>
      </p:sp>
      <p:sp>
        <p:nvSpPr>
          <p:cNvPr id="131" name="矢印: 五方向 130">
            <a:extLst>
              <a:ext uri="{FF2B5EF4-FFF2-40B4-BE49-F238E27FC236}">
                <a16:creationId xmlns:a16="http://schemas.microsoft.com/office/drawing/2014/main" id="{6B746B15-FC90-FDFF-9621-2BFC301E82CF}"/>
              </a:ext>
            </a:extLst>
          </p:cNvPr>
          <p:cNvSpPr/>
          <p:nvPr/>
        </p:nvSpPr>
        <p:spPr bwMode="auto">
          <a:xfrm>
            <a:off x="9281773"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卸・流通</a:t>
            </a:r>
          </a:p>
        </p:txBody>
      </p:sp>
      <p:sp>
        <p:nvSpPr>
          <p:cNvPr id="132" name="矢印: 五方向 131">
            <a:extLst>
              <a:ext uri="{FF2B5EF4-FFF2-40B4-BE49-F238E27FC236}">
                <a16:creationId xmlns:a16="http://schemas.microsoft.com/office/drawing/2014/main" id="{640E94CE-1A21-F606-85EC-F90C04B4A8AD}"/>
              </a:ext>
            </a:extLst>
          </p:cNvPr>
          <p:cNvSpPr/>
          <p:nvPr/>
        </p:nvSpPr>
        <p:spPr bwMode="auto">
          <a:xfrm>
            <a:off x="10416713"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消費者</a:t>
            </a:r>
          </a:p>
        </p:txBody>
      </p:sp>
      <p:sp>
        <p:nvSpPr>
          <p:cNvPr id="133" name="矢印: 五方向 132">
            <a:extLst>
              <a:ext uri="{FF2B5EF4-FFF2-40B4-BE49-F238E27FC236}">
                <a16:creationId xmlns:a16="http://schemas.microsoft.com/office/drawing/2014/main" id="{4472323E-67C1-AB49-4BB0-CABE9C2D946B}"/>
              </a:ext>
            </a:extLst>
          </p:cNvPr>
          <p:cNvSpPr/>
          <p:nvPr/>
        </p:nvSpPr>
        <p:spPr bwMode="auto">
          <a:xfrm>
            <a:off x="7011894"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部材</a:t>
            </a:r>
            <a:r>
              <a:rPr lang="en-US" altLang="ja-JP" sz="1200">
                <a:solidFill>
                  <a:schemeClr val="bg1"/>
                </a:solidFill>
                <a:latin typeface="Meiryo UI" panose="020B0604030504040204" pitchFamily="50" charset="-128"/>
                <a:ea typeface="Meiryo UI" panose="020B0604030504040204" pitchFamily="50" charset="-128"/>
              </a:rPr>
              <a:t>/</a:t>
            </a:r>
            <a:r>
              <a:rPr lang="ja-JP" altLang="en-US" sz="1200">
                <a:solidFill>
                  <a:schemeClr val="bg1"/>
                </a:solidFill>
                <a:latin typeface="Meiryo UI" panose="020B0604030504040204" pitchFamily="50" charset="-128"/>
                <a:ea typeface="Meiryo UI" panose="020B0604030504040204" pitchFamily="50" charset="-128"/>
              </a:rPr>
              <a:t>部品</a:t>
            </a:r>
          </a:p>
        </p:txBody>
      </p:sp>
      <p:sp>
        <p:nvSpPr>
          <p:cNvPr id="134" name="正方形/長方形 133">
            <a:extLst>
              <a:ext uri="{FF2B5EF4-FFF2-40B4-BE49-F238E27FC236}">
                <a16:creationId xmlns:a16="http://schemas.microsoft.com/office/drawing/2014/main" id="{872A0D1A-FBBD-3B98-240C-985A7E99AB49}"/>
              </a:ext>
            </a:extLst>
          </p:cNvPr>
          <p:cNvSpPr/>
          <p:nvPr/>
        </p:nvSpPr>
        <p:spPr bwMode="auto">
          <a:xfrm>
            <a:off x="1729783"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sp>
        <p:nvSpPr>
          <p:cNvPr id="135" name="正方形/長方形 134">
            <a:extLst>
              <a:ext uri="{FF2B5EF4-FFF2-40B4-BE49-F238E27FC236}">
                <a16:creationId xmlns:a16="http://schemas.microsoft.com/office/drawing/2014/main" id="{99BA27FA-5B34-7332-0860-244309ED5BC5}"/>
              </a:ext>
            </a:extLst>
          </p:cNvPr>
          <p:cNvSpPr/>
          <p:nvPr/>
        </p:nvSpPr>
        <p:spPr bwMode="auto">
          <a:xfrm>
            <a:off x="2906015"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sp>
        <p:nvSpPr>
          <p:cNvPr id="136" name="正方形/長方形 135">
            <a:extLst>
              <a:ext uri="{FF2B5EF4-FFF2-40B4-BE49-F238E27FC236}">
                <a16:creationId xmlns:a16="http://schemas.microsoft.com/office/drawing/2014/main" id="{7F96AC99-3236-782D-2339-1FC9E8CDC859}"/>
              </a:ext>
            </a:extLst>
          </p:cNvPr>
          <p:cNvSpPr/>
          <p:nvPr/>
        </p:nvSpPr>
        <p:spPr bwMode="auto">
          <a:xfrm>
            <a:off x="3880846"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sp>
        <p:nvSpPr>
          <p:cNvPr id="137" name="正方形/長方形 136">
            <a:extLst>
              <a:ext uri="{FF2B5EF4-FFF2-40B4-BE49-F238E27FC236}">
                <a16:creationId xmlns:a16="http://schemas.microsoft.com/office/drawing/2014/main" id="{573AA43D-4DB6-96B9-CF75-14302C68B91F}"/>
              </a:ext>
            </a:extLst>
          </p:cNvPr>
          <p:cNvSpPr/>
          <p:nvPr/>
        </p:nvSpPr>
        <p:spPr bwMode="auto">
          <a:xfrm>
            <a:off x="6239544" y="3207699"/>
            <a:ext cx="612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sp>
        <p:nvSpPr>
          <p:cNvPr id="138" name="正方形/長方形 137">
            <a:extLst>
              <a:ext uri="{FF2B5EF4-FFF2-40B4-BE49-F238E27FC236}">
                <a16:creationId xmlns:a16="http://schemas.microsoft.com/office/drawing/2014/main" id="{B67A0E92-2765-69CF-5B7E-978FF6B21D2A}"/>
              </a:ext>
            </a:extLst>
          </p:cNvPr>
          <p:cNvSpPr/>
          <p:nvPr/>
        </p:nvSpPr>
        <p:spPr bwMode="auto">
          <a:xfrm>
            <a:off x="5453312" y="3207699"/>
            <a:ext cx="612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cxnSp>
        <p:nvCxnSpPr>
          <p:cNvPr id="139" name="直線矢印コネクタ 138">
            <a:extLst>
              <a:ext uri="{FF2B5EF4-FFF2-40B4-BE49-F238E27FC236}">
                <a16:creationId xmlns:a16="http://schemas.microsoft.com/office/drawing/2014/main" id="{2498146C-0C46-15D0-6FB0-43507848B85C}"/>
              </a:ext>
            </a:extLst>
          </p:cNvPr>
          <p:cNvCxnSpPr>
            <a:cxnSpLocks/>
            <a:stCxn id="134" idx="3"/>
            <a:endCxn id="135" idx="1"/>
          </p:cNvCxnSpPr>
          <p:nvPr/>
        </p:nvCxnSpPr>
        <p:spPr>
          <a:xfrm>
            <a:off x="2341783" y="3387699"/>
            <a:ext cx="56423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直線矢印コネクタ 139">
            <a:extLst>
              <a:ext uri="{FF2B5EF4-FFF2-40B4-BE49-F238E27FC236}">
                <a16:creationId xmlns:a16="http://schemas.microsoft.com/office/drawing/2014/main" id="{E925EB08-0A3A-6420-6C88-C30FE8728497}"/>
              </a:ext>
            </a:extLst>
          </p:cNvPr>
          <p:cNvCxnSpPr>
            <a:cxnSpLocks/>
            <a:stCxn id="135" idx="3"/>
            <a:endCxn id="136" idx="1"/>
          </p:cNvCxnSpPr>
          <p:nvPr/>
        </p:nvCxnSpPr>
        <p:spPr>
          <a:xfrm>
            <a:off x="3518015" y="3387699"/>
            <a:ext cx="36283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直線矢印コネクタ 140">
            <a:extLst>
              <a:ext uri="{FF2B5EF4-FFF2-40B4-BE49-F238E27FC236}">
                <a16:creationId xmlns:a16="http://schemas.microsoft.com/office/drawing/2014/main" id="{E1CEDFB1-D37E-9F9A-B336-524C6AF9AABB}"/>
              </a:ext>
            </a:extLst>
          </p:cNvPr>
          <p:cNvCxnSpPr>
            <a:cxnSpLocks/>
            <a:stCxn id="151" idx="3"/>
            <a:endCxn id="138" idx="1"/>
          </p:cNvCxnSpPr>
          <p:nvPr/>
        </p:nvCxnSpPr>
        <p:spPr>
          <a:xfrm>
            <a:off x="5279079" y="3387699"/>
            <a:ext cx="1742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直線矢印コネクタ 141">
            <a:extLst>
              <a:ext uri="{FF2B5EF4-FFF2-40B4-BE49-F238E27FC236}">
                <a16:creationId xmlns:a16="http://schemas.microsoft.com/office/drawing/2014/main" id="{7E93116C-A5D7-C681-1A8B-48F462E486E7}"/>
              </a:ext>
            </a:extLst>
          </p:cNvPr>
          <p:cNvCxnSpPr>
            <a:cxnSpLocks/>
            <a:stCxn id="138" idx="3"/>
            <a:endCxn id="137" idx="1"/>
          </p:cNvCxnSpPr>
          <p:nvPr/>
        </p:nvCxnSpPr>
        <p:spPr>
          <a:xfrm>
            <a:off x="6065312" y="3387699"/>
            <a:ext cx="17423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3" name="正方形/長方形 142">
            <a:extLst>
              <a:ext uri="{FF2B5EF4-FFF2-40B4-BE49-F238E27FC236}">
                <a16:creationId xmlns:a16="http://schemas.microsoft.com/office/drawing/2014/main" id="{68A4943A-D7D3-28E1-C4BC-485046AB313F}"/>
              </a:ext>
            </a:extLst>
          </p:cNvPr>
          <p:cNvSpPr/>
          <p:nvPr/>
        </p:nvSpPr>
        <p:spPr bwMode="auto">
          <a:xfrm>
            <a:off x="729055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4" name="正方形/長方形 143">
            <a:extLst>
              <a:ext uri="{FF2B5EF4-FFF2-40B4-BE49-F238E27FC236}">
                <a16:creationId xmlns:a16="http://schemas.microsoft.com/office/drawing/2014/main" id="{2381A5BA-1137-0BB4-BC9E-2F1E51E0A943}"/>
              </a:ext>
            </a:extLst>
          </p:cNvPr>
          <p:cNvSpPr/>
          <p:nvPr/>
        </p:nvSpPr>
        <p:spPr bwMode="auto">
          <a:xfrm>
            <a:off x="842846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5" name="正方形/長方形 144">
            <a:extLst>
              <a:ext uri="{FF2B5EF4-FFF2-40B4-BE49-F238E27FC236}">
                <a16:creationId xmlns:a16="http://schemas.microsoft.com/office/drawing/2014/main" id="{471FBA89-B06D-2846-B957-1C0D0E29C041}"/>
              </a:ext>
            </a:extLst>
          </p:cNvPr>
          <p:cNvSpPr/>
          <p:nvPr/>
        </p:nvSpPr>
        <p:spPr bwMode="auto">
          <a:xfrm>
            <a:off x="957022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6" name="正方形/長方形 145">
            <a:extLst>
              <a:ext uri="{FF2B5EF4-FFF2-40B4-BE49-F238E27FC236}">
                <a16:creationId xmlns:a16="http://schemas.microsoft.com/office/drawing/2014/main" id="{E83AC95A-0CE9-662C-ED8D-91480ADA7FBE}"/>
              </a:ext>
            </a:extLst>
          </p:cNvPr>
          <p:cNvSpPr/>
          <p:nvPr/>
        </p:nvSpPr>
        <p:spPr bwMode="auto">
          <a:xfrm>
            <a:off x="10589217"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cxnSp>
        <p:nvCxnSpPr>
          <p:cNvPr id="147" name="直線矢印コネクタ 146">
            <a:extLst>
              <a:ext uri="{FF2B5EF4-FFF2-40B4-BE49-F238E27FC236}">
                <a16:creationId xmlns:a16="http://schemas.microsoft.com/office/drawing/2014/main" id="{605890B6-ED3A-9F5C-8837-CA4E16DEF6D9}"/>
              </a:ext>
            </a:extLst>
          </p:cNvPr>
          <p:cNvCxnSpPr>
            <a:cxnSpLocks/>
            <a:stCxn id="137" idx="3"/>
            <a:endCxn id="143" idx="1"/>
          </p:cNvCxnSpPr>
          <p:nvPr/>
        </p:nvCxnSpPr>
        <p:spPr>
          <a:xfrm>
            <a:off x="6851544" y="3387699"/>
            <a:ext cx="4390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8" name="直線矢印コネクタ 147">
            <a:extLst>
              <a:ext uri="{FF2B5EF4-FFF2-40B4-BE49-F238E27FC236}">
                <a16:creationId xmlns:a16="http://schemas.microsoft.com/office/drawing/2014/main" id="{1CD2AD2B-C3D5-BDFC-F765-34207FDC52E8}"/>
              </a:ext>
            </a:extLst>
          </p:cNvPr>
          <p:cNvCxnSpPr>
            <a:cxnSpLocks/>
            <a:stCxn id="143" idx="3"/>
            <a:endCxn id="144" idx="1"/>
          </p:cNvCxnSpPr>
          <p:nvPr/>
        </p:nvCxnSpPr>
        <p:spPr>
          <a:xfrm>
            <a:off x="7902558" y="3387699"/>
            <a:ext cx="52591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9" name="直線矢印コネクタ 148">
            <a:extLst>
              <a:ext uri="{FF2B5EF4-FFF2-40B4-BE49-F238E27FC236}">
                <a16:creationId xmlns:a16="http://schemas.microsoft.com/office/drawing/2014/main" id="{54F9A235-6E30-4484-AF72-47703BD86D5C}"/>
              </a:ext>
            </a:extLst>
          </p:cNvPr>
          <p:cNvCxnSpPr>
            <a:cxnSpLocks/>
            <a:stCxn id="144" idx="3"/>
            <a:endCxn id="145" idx="1"/>
          </p:cNvCxnSpPr>
          <p:nvPr/>
        </p:nvCxnSpPr>
        <p:spPr>
          <a:xfrm>
            <a:off x="9040468" y="3387699"/>
            <a:ext cx="529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0" name="直線矢印コネクタ 149">
            <a:extLst>
              <a:ext uri="{FF2B5EF4-FFF2-40B4-BE49-F238E27FC236}">
                <a16:creationId xmlns:a16="http://schemas.microsoft.com/office/drawing/2014/main" id="{0E67A5E2-D155-C374-8AF7-6BEC283A20B6}"/>
              </a:ext>
            </a:extLst>
          </p:cNvPr>
          <p:cNvCxnSpPr>
            <a:cxnSpLocks/>
            <a:stCxn id="145" idx="3"/>
            <a:endCxn id="146" idx="1"/>
          </p:cNvCxnSpPr>
          <p:nvPr/>
        </p:nvCxnSpPr>
        <p:spPr>
          <a:xfrm>
            <a:off x="10182228" y="3387699"/>
            <a:ext cx="40698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1" name="正方形/長方形 150">
            <a:extLst>
              <a:ext uri="{FF2B5EF4-FFF2-40B4-BE49-F238E27FC236}">
                <a16:creationId xmlns:a16="http://schemas.microsoft.com/office/drawing/2014/main" id="{8A6A2162-EE12-7DC6-B226-EB948AB5BB09}"/>
              </a:ext>
            </a:extLst>
          </p:cNvPr>
          <p:cNvSpPr/>
          <p:nvPr/>
        </p:nvSpPr>
        <p:spPr bwMode="auto">
          <a:xfrm>
            <a:off x="4667079"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grpSp>
        <p:nvGrpSpPr>
          <p:cNvPr id="152" name="グループ化 151">
            <a:extLst>
              <a:ext uri="{FF2B5EF4-FFF2-40B4-BE49-F238E27FC236}">
                <a16:creationId xmlns:a16="http://schemas.microsoft.com/office/drawing/2014/main" id="{E57374D9-5B5C-FA9B-5A30-FA340C774DAD}"/>
              </a:ext>
            </a:extLst>
          </p:cNvPr>
          <p:cNvGrpSpPr/>
          <p:nvPr/>
        </p:nvGrpSpPr>
        <p:grpSpPr>
          <a:xfrm>
            <a:off x="1349689" y="2379158"/>
            <a:ext cx="6797145" cy="257177"/>
            <a:chOff x="2157052" y="1158627"/>
            <a:chExt cx="7392966" cy="257177"/>
          </a:xfrm>
        </p:grpSpPr>
        <p:cxnSp>
          <p:nvCxnSpPr>
            <p:cNvPr id="153" name="直線コネクタ 152">
              <a:extLst>
                <a:ext uri="{FF2B5EF4-FFF2-40B4-BE49-F238E27FC236}">
                  <a16:creationId xmlns:a16="http://schemas.microsoft.com/office/drawing/2014/main" id="{D8E2DD5B-13AC-D851-F4C7-34572F7DA203}"/>
                </a:ext>
              </a:extLst>
            </p:cNvPr>
            <p:cNvCxnSpPr>
              <a:cxnSpLocks/>
            </p:cNvCxnSpPr>
            <p:nvPr/>
          </p:nvCxnSpPr>
          <p:spPr>
            <a:xfrm>
              <a:off x="7437742" y="1206143"/>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4" name="グループ化 153">
              <a:extLst>
                <a:ext uri="{FF2B5EF4-FFF2-40B4-BE49-F238E27FC236}">
                  <a16:creationId xmlns:a16="http://schemas.microsoft.com/office/drawing/2014/main" id="{3E0AF543-F05F-8210-992C-5931AEFD031D}"/>
                </a:ext>
              </a:extLst>
            </p:cNvPr>
            <p:cNvGrpSpPr/>
            <p:nvPr/>
          </p:nvGrpSpPr>
          <p:grpSpPr>
            <a:xfrm>
              <a:off x="2157052" y="1158627"/>
              <a:ext cx="7392966" cy="257177"/>
              <a:chOff x="2130534" y="1402883"/>
              <a:chExt cx="7392966" cy="257177"/>
            </a:xfrm>
          </p:grpSpPr>
          <p:cxnSp>
            <p:nvCxnSpPr>
              <p:cNvPr id="155" name="直線コネクタ 154">
                <a:extLst>
                  <a:ext uri="{FF2B5EF4-FFF2-40B4-BE49-F238E27FC236}">
                    <a16:creationId xmlns:a16="http://schemas.microsoft.com/office/drawing/2014/main" id="{D0703E3F-0F9A-9554-1364-A8229C581068}"/>
                  </a:ext>
                </a:extLst>
              </p:cNvPr>
              <p:cNvCxnSpPr>
                <a:cxnSpLocks/>
              </p:cNvCxnSpPr>
              <p:nvPr/>
            </p:nvCxnSpPr>
            <p:spPr>
              <a:xfrm>
                <a:off x="2130534" y="1450399"/>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直線矢印コネクタ 155">
                <a:extLst>
                  <a:ext uri="{FF2B5EF4-FFF2-40B4-BE49-F238E27FC236}">
                    <a16:creationId xmlns:a16="http://schemas.microsoft.com/office/drawing/2014/main" id="{106743C9-DBBD-F425-8057-0477BA68DCC6}"/>
                  </a:ext>
                </a:extLst>
              </p:cNvPr>
              <p:cNvCxnSpPr>
                <a:cxnSpLocks/>
              </p:cNvCxnSpPr>
              <p:nvPr/>
            </p:nvCxnSpPr>
            <p:spPr>
              <a:xfrm>
                <a:off x="3186672" y="1555229"/>
                <a:ext cx="4224552"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7" name="直線矢印コネクタ 156">
                <a:extLst>
                  <a:ext uri="{FF2B5EF4-FFF2-40B4-BE49-F238E27FC236}">
                    <a16:creationId xmlns:a16="http://schemas.microsoft.com/office/drawing/2014/main" id="{5B04555A-3906-9453-076E-0D670FE4DEA3}"/>
                  </a:ext>
                </a:extLst>
              </p:cNvPr>
              <p:cNvCxnSpPr>
                <a:cxnSpLocks/>
              </p:cNvCxnSpPr>
              <p:nvPr/>
            </p:nvCxnSpPr>
            <p:spPr>
              <a:xfrm flipH="1">
                <a:off x="2130534" y="1555229"/>
                <a:ext cx="1056138" cy="0"/>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58" name="正方形/長方形 157">
                <a:extLst>
                  <a:ext uri="{FF2B5EF4-FFF2-40B4-BE49-F238E27FC236}">
                    <a16:creationId xmlns:a16="http://schemas.microsoft.com/office/drawing/2014/main" id="{98AD256A-F08E-646B-FFFF-98254271BD7E}"/>
                  </a:ext>
                </a:extLst>
              </p:cNvPr>
              <p:cNvSpPr/>
              <p:nvPr/>
            </p:nvSpPr>
            <p:spPr bwMode="auto">
              <a:xfrm>
                <a:off x="4204968" y="1402883"/>
                <a:ext cx="1131825" cy="106798"/>
              </a:xfrm>
              <a:prstGeom prst="rect">
                <a:avLst/>
              </a:prstGeom>
              <a:solidFill>
                <a:schemeClr val="bg1"/>
              </a:solidFill>
              <a:ln w="9525">
                <a:noFill/>
                <a:miter lim="800000"/>
                <a:headEnd/>
                <a:tailEnd/>
              </a:ln>
              <a:effectLst/>
            </p:spPr>
            <p:txBody>
              <a:bodyPr wrap="square" rtlCol="0" anchor="ctr"/>
              <a:lstStyle/>
              <a:p>
                <a:pPr algn="ctr"/>
                <a:r>
                  <a:rPr lang="ja-JP" altLang="en-US" sz="1200">
                    <a:latin typeface="Meiryo UI" panose="020B0604030504040204" pitchFamily="50" charset="-128"/>
                    <a:ea typeface="Meiryo UI" panose="020B0604030504040204" pitchFamily="50" charset="-128"/>
                  </a:rPr>
                  <a:t>素材産業</a:t>
                </a:r>
              </a:p>
            </p:txBody>
          </p:sp>
          <p:cxnSp>
            <p:nvCxnSpPr>
              <p:cNvPr id="159" name="直線矢印コネクタ 158">
                <a:extLst>
                  <a:ext uri="{FF2B5EF4-FFF2-40B4-BE49-F238E27FC236}">
                    <a16:creationId xmlns:a16="http://schemas.microsoft.com/office/drawing/2014/main" id="{9E152C70-3F59-99EB-28B4-864D66081BC0}"/>
                  </a:ext>
                </a:extLst>
              </p:cNvPr>
              <p:cNvCxnSpPr>
                <a:cxnSpLocks/>
              </p:cNvCxnSpPr>
              <p:nvPr/>
            </p:nvCxnSpPr>
            <p:spPr>
              <a:xfrm>
                <a:off x="7411224" y="1555229"/>
                <a:ext cx="2112276"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0" name="正方形/長方形 159">
                <a:extLst>
                  <a:ext uri="{FF2B5EF4-FFF2-40B4-BE49-F238E27FC236}">
                    <a16:creationId xmlns:a16="http://schemas.microsoft.com/office/drawing/2014/main" id="{94EC921C-B2D1-36C2-F3B5-9CECF640AA73}"/>
                  </a:ext>
                </a:extLst>
              </p:cNvPr>
              <p:cNvSpPr/>
              <p:nvPr/>
            </p:nvSpPr>
            <p:spPr bwMode="auto">
              <a:xfrm>
                <a:off x="7873246" y="1402883"/>
                <a:ext cx="1131825" cy="106798"/>
              </a:xfrm>
              <a:prstGeom prst="rect">
                <a:avLst/>
              </a:prstGeom>
              <a:solidFill>
                <a:schemeClr val="bg1"/>
              </a:solidFill>
              <a:ln w="9525">
                <a:noFill/>
                <a:miter lim="800000"/>
                <a:headEnd/>
                <a:tailEnd/>
              </a:ln>
              <a:effectLst/>
            </p:spPr>
            <p:txBody>
              <a:bodyPr wrap="square" rtlCol="0" anchor="ctr"/>
              <a:lstStyle/>
              <a:p>
                <a:pPr algn="ctr"/>
                <a:r>
                  <a:rPr lang="ja-JP" altLang="en-US" sz="1200">
                    <a:latin typeface="Meiryo UI" panose="020B0604030504040204" pitchFamily="50" charset="-128"/>
                    <a:ea typeface="Meiryo UI" panose="020B0604030504040204" pitchFamily="50" charset="-128"/>
                  </a:rPr>
                  <a:t>川下産業</a:t>
                </a:r>
              </a:p>
            </p:txBody>
          </p:sp>
          <p:cxnSp>
            <p:nvCxnSpPr>
              <p:cNvPr id="161" name="直線コネクタ 160">
                <a:extLst>
                  <a:ext uri="{FF2B5EF4-FFF2-40B4-BE49-F238E27FC236}">
                    <a16:creationId xmlns:a16="http://schemas.microsoft.com/office/drawing/2014/main" id="{9C4D016D-3D86-2EC1-100B-F7B08943251F}"/>
                  </a:ext>
                </a:extLst>
              </p:cNvPr>
              <p:cNvCxnSpPr>
                <a:cxnSpLocks/>
              </p:cNvCxnSpPr>
              <p:nvPr/>
            </p:nvCxnSpPr>
            <p:spPr>
              <a:xfrm>
                <a:off x="9523500" y="1450399"/>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62" name="グループ化 161">
            <a:extLst>
              <a:ext uri="{FF2B5EF4-FFF2-40B4-BE49-F238E27FC236}">
                <a16:creationId xmlns:a16="http://schemas.microsoft.com/office/drawing/2014/main" id="{7CD4CC59-B763-66D7-4709-86AF48D16FCF}"/>
              </a:ext>
            </a:extLst>
          </p:cNvPr>
          <p:cNvGrpSpPr/>
          <p:nvPr/>
        </p:nvGrpSpPr>
        <p:grpSpPr>
          <a:xfrm>
            <a:off x="9787849" y="2053591"/>
            <a:ext cx="804223" cy="464417"/>
            <a:chOff x="5512804" y="1231819"/>
            <a:chExt cx="804223" cy="464417"/>
          </a:xfrm>
        </p:grpSpPr>
        <p:grpSp>
          <p:nvGrpSpPr>
            <p:cNvPr id="163" name="グループ化 162">
              <a:extLst>
                <a:ext uri="{FF2B5EF4-FFF2-40B4-BE49-F238E27FC236}">
                  <a16:creationId xmlns:a16="http://schemas.microsoft.com/office/drawing/2014/main" id="{FC0B92A5-90B5-3105-E535-BD8F829F7925}"/>
                </a:ext>
              </a:extLst>
            </p:cNvPr>
            <p:cNvGrpSpPr/>
            <p:nvPr/>
          </p:nvGrpSpPr>
          <p:grpSpPr>
            <a:xfrm>
              <a:off x="5512804" y="1231819"/>
              <a:ext cx="804223" cy="108000"/>
              <a:chOff x="8333426" y="1407769"/>
              <a:chExt cx="804223" cy="108000"/>
            </a:xfrm>
          </p:grpSpPr>
          <p:sp>
            <p:nvSpPr>
              <p:cNvPr id="170" name="正方形/長方形 169">
                <a:extLst>
                  <a:ext uri="{FF2B5EF4-FFF2-40B4-BE49-F238E27FC236}">
                    <a16:creationId xmlns:a16="http://schemas.microsoft.com/office/drawing/2014/main" id="{0791C333-45DE-5930-80A7-D890A5A2B41E}"/>
                  </a:ext>
                </a:extLst>
              </p:cNvPr>
              <p:cNvSpPr/>
              <p:nvPr/>
            </p:nvSpPr>
            <p:spPr bwMode="auto">
              <a:xfrm>
                <a:off x="8333426" y="1407769"/>
                <a:ext cx="216000" cy="108000"/>
              </a:xfrm>
              <a:prstGeom prst="rect">
                <a:avLst/>
              </a:prstGeom>
              <a:solidFill>
                <a:schemeClr val="accent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71" name="正方形/長方形 170">
                <a:extLst>
                  <a:ext uri="{FF2B5EF4-FFF2-40B4-BE49-F238E27FC236}">
                    <a16:creationId xmlns:a16="http://schemas.microsoft.com/office/drawing/2014/main" id="{2B02261C-3051-B191-3856-C56E3515A340}"/>
                  </a:ext>
                </a:extLst>
              </p:cNvPr>
              <p:cNvSpPr/>
              <p:nvPr/>
            </p:nvSpPr>
            <p:spPr bwMode="auto">
              <a:xfrm>
                <a:off x="8613552" y="1407769"/>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化学メーカー（自社）</a:t>
                </a:r>
              </a:p>
            </p:txBody>
          </p:sp>
        </p:grpSp>
        <p:grpSp>
          <p:nvGrpSpPr>
            <p:cNvPr id="164" name="グループ化 163">
              <a:extLst>
                <a:ext uri="{FF2B5EF4-FFF2-40B4-BE49-F238E27FC236}">
                  <a16:creationId xmlns:a16="http://schemas.microsoft.com/office/drawing/2014/main" id="{3BF33621-2E5D-5481-54B5-0C9086D88188}"/>
                </a:ext>
              </a:extLst>
            </p:cNvPr>
            <p:cNvGrpSpPr/>
            <p:nvPr/>
          </p:nvGrpSpPr>
          <p:grpSpPr>
            <a:xfrm>
              <a:off x="5512804" y="1413230"/>
              <a:ext cx="804223" cy="108000"/>
              <a:chOff x="6433532" y="1589180"/>
              <a:chExt cx="804223" cy="108000"/>
            </a:xfrm>
          </p:grpSpPr>
          <p:sp>
            <p:nvSpPr>
              <p:cNvPr id="168" name="正方形/長方形 167">
                <a:extLst>
                  <a:ext uri="{FF2B5EF4-FFF2-40B4-BE49-F238E27FC236}">
                    <a16:creationId xmlns:a16="http://schemas.microsoft.com/office/drawing/2014/main" id="{6C881814-C157-B13A-1705-12E66D2ADFED}"/>
                  </a:ext>
                </a:extLst>
              </p:cNvPr>
              <p:cNvSpPr/>
              <p:nvPr/>
            </p:nvSpPr>
            <p:spPr bwMode="auto">
              <a:xfrm>
                <a:off x="6433532" y="1589180"/>
                <a:ext cx="216000" cy="108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69" name="正方形/長方形 168">
                <a:extLst>
                  <a:ext uri="{FF2B5EF4-FFF2-40B4-BE49-F238E27FC236}">
                    <a16:creationId xmlns:a16="http://schemas.microsoft.com/office/drawing/2014/main" id="{2B0CF7A1-1EB2-527A-F170-DB4CF8CE65C4}"/>
                  </a:ext>
                </a:extLst>
              </p:cNvPr>
              <p:cNvSpPr/>
              <p:nvPr/>
            </p:nvSpPr>
            <p:spPr bwMode="auto">
              <a:xfrm>
                <a:off x="6713658" y="1589180"/>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化学メーカー（他社）</a:t>
                </a:r>
              </a:p>
            </p:txBody>
          </p:sp>
        </p:grpSp>
        <p:grpSp>
          <p:nvGrpSpPr>
            <p:cNvPr id="165" name="グループ化 164">
              <a:extLst>
                <a:ext uri="{FF2B5EF4-FFF2-40B4-BE49-F238E27FC236}">
                  <a16:creationId xmlns:a16="http://schemas.microsoft.com/office/drawing/2014/main" id="{4C9C6C7A-A039-1972-6329-580E1BAC5399}"/>
                </a:ext>
              </a:extLst>
            </p:cNvPr>
            <p:cNvGrpSpPr/>
            <p:nvPr/>
          </p:nvGrpSpPr>
          <p:grpSpPr>
            <a:xfrm>
              <a:off x="5512804" y="1588236"/>
              <a:ext cx="804223" cy="108000"/>
              <a:chOff x="4619206" y="1764186"/>
              <a:chExt cx="804223" cy="108000"/>
            </a:xfrm>
          </p:grpSpPr>
          <p:sp>
            <p:nvSpPr>
              <p:cNvPr id="166" name="正方形/長方形 165">
                <a:extLst>
                  <a:ext uri="{FF2B5EF4-FFF2-40B4-BE49-F238E27FC236}">
                    <a16:creationId xmlns:a16="http://schemas.microsoft.com/office/drawing/2014/main" id="{6E968FDC-1DB2-B4D1-718F-B932FF6248D6}"/>
                  </a:ext>
                </a:extLst>
              </p:cNvPr>
              <p:cNvSpPr/>
              <p:nvPr/>
            </p:nvSpPr>
            <p:spPr bwMode="auto">
              <a:xfrm>
                <a:off x="4619206" y="1764186"/>
                <a:ext cx="216000" cy="108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67" name="正方形/長方形 166">
                <a:extLst>
                  <a:ext uri="{FF2B5EF4-FFF2-40B4-BE49-F238E27FC236}">
                    <a16:creationId xmlns:a16="http://schemas.microsoft.com/office/drawing/2014/main" id="{521CF87F-B8C0-AD5E-BB32-67D0490CD33F}"/>
                  </a:ext>
                </a:extLst>
              </p:cNvPr>
              <p:cNvSpPr/>
              <p:nvPr/>
            </p:nvSpPr>
            <p:spPr bwMode="auto">
              <a:xfrm>
                <a:off x="4899332" y="1764186"/>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他社（他業界）</a:t>
                </a:r>
              </a:p>
            </p:txBody>
          </p:sp>
        </p:grpSp>
      </p:grpSp>
      <p:sp>
        <p:nvSpPr>
          <p:cNvPr id="172" name="テキスト ボックス 171">
            <a:extLst>
              <a:ext uri="{FF2B5EF4-FFF2-40B4-BE49-F238E27FC236}">
                <a16:creationId xmlns:a16="http://schemas.microsoft.com/office/drawing/2014/main" id="{6D81C577-DFFD-46D1-B063-CA653591D273}"/>
              </a:ext>
            </a:extLst>
          </p:cNvPr>
          <p:cNvSpPr txBox="1"/>
          <p:nvPr/>
        </p:nvSpPr>
        <p:spPr>
          <a:xfrm>
            <a:off x="736885" y="3998165"/>
            <a:ext cx="756000" cy="152339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グリーン製品の</a:t>
            </a:r>
            <a:r>
              <a:rPr kumimoji="1" lang="en-US" altLang="ja-JP" sz="1400">
                <a:solidFill>
                  <a:schemeClr val="tx1"/>
                </a:solidFill>
                <a:latin typeface="Meiryo UI" panose="020B0604030504040204" pitchFamily="50" charset="-128"/>
                <a:ea typeface="Meiryo UI" panose="020B0604030504040204" pitchFamily="50" charset="-128"/>
              </a:rPr>
              <a:t>SC</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174" name="正方形/長方形 173">
            <a:extLst>
              <a:ext uri="{FF2B5EF4-FFF2-40B4-BE49-F238E27FC236}">
                <a16:creationId xmlns:a16="http://schemas.microsoft.com/office/drawing/2014/main" id="{E2DF01EB-543A-7744-7165-76517F220FF6}"/>
              </a:ext>
            </a:extLst>
          </p:cNvPr>
          <p:cNvSpPr/>
          <p:nvPr/>
        </p:nvSpPr>
        <p:spPr bwMode="auto">
          <a:xfrm>
            <a:off x="1664956"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ja-JP" altLang="en-US" sz="1050">
                <a:latin typeface="Meiryo UI" panose="020B0604030504040204" pitchFamily="50" charset="-128"/>
                <a:ea typeface="Meiryo UI" panose="020B0604030504040204" pitchFamily="50" charset="-128"/>
              </a:rPr>
              <a:t>海外</a:t>
            </a:r>
            <a:r>
              <a:rPr lang="en-US" altLang="ja-JP" sz="1050">
                <a:latin typeface="Meiryo UI" panose="020B0604030504040204" pitchFamily="50" charset="-128"/>
                <a:ea typeface="Meiryo UI" panose="020B0604030504040204" pitchFamily="50" charset="-128"/>
              </a:rPr>
              <a:t>A</a:t>
            </a:r>
            <a:r>
              <a:rPr lang="ja-JP" altLang="en-US" sz="1050">
                <a:latin typeface="Meiryo UI" panose="020B0604030504040204" pitchFamily="50" charset="-128"/>
                <a:ea typeface="Meiryo UI" panose="020B0604030504040204" pitchFamily="50" charset="-128"/>
              </a:rPr>
              <a:t>社</a:t>
            </a:r>
          </a:p>
        </p:txBody>
      </p:sp>
      <p:sp>
        <p:nvSpPr>
          <p:cNvPr id="175" name="正方形/長方形 174">
            <a:extLst>
              <a:ext uri="{FF2B5EF4-FFF2-40B4-BE49-F238E27FC236}">
                <a16:creationId xmlns:a16="http://schemas.microsoft.com/office/drawing/2014/main" id="{CCF8B918-7A33-B477-4257-888915CB2ABB}"/>
              </a:ext>
            </a:extLst>
          </p:cNvPr>
          <p:cNvSpPr/>
          <p:nvPr/>
        </p:nvSpPr>
        <p:spPr bwMode="auto">
          <a:xfrm>
            <a:off x="2852015" y="4392082"/>
            <a:ext cx="720000" cy="360000"/>
          </a:xfrm>
          <a:prstGeom prst="rect">
            <a:avLst/>
          </a:prstGeom>
          <a:solidFill>
            <a:schemeClr val="accent1"/>
          </a:solidFill>
          <a:ln w="9525">
            <a:noFill/>
            <a:miter lim="800000"/>
            <a:headEnd/>
            <a:tailEnd/>
          </a:ln>
          <a:effectLst/>
        </p:spPr>
        <p:txBody>
          <a:bodyPr wrap="square" rtlCol="0" anchor="ctr"/>
          <a:lstStyle/>
          <a:p>
            <a:pPr algn="ctr"/>
            <a:r>
              <a:rPr lang="ja-JP" altLang="en-US" sz="1050">
                <a:solidFill>
                  <a:schemeClr val="bg1"/>
                </a:solidFill>
                <a:latin typeface="Meiryo UI" panose="020B0604030504040204" pitchFamily="50" charset="-128"/>
                <a:ea typeface="Meiryo UI" panose="020B0604030504040204" pitchFamily="50" charset="-128"/>
              </a:rPr>
              <a:t>エチレン</a:t>
            </a:r>
          </a:p>
        </p:txBody>
      </p:sp>
      <p:sp>
        <p:nvSpPr>
          <p:cNvPr id="176" name="正方形/長方形 175">
            <a:extLst>
              <a:ext uri="{FF2B5EF4-FFF2-40B4-BE49-F238E27FC236}">
                <a16:creationId xmlns:a16="http://schemas.microsoft.com/office/drawing/2014/main" id="{629B89EE-8926-BBF1-5C2A-717B03C1FD35}"/>
              </a:ext>
            </a:extLst>
          </p:cNvPr>
          <p:cNvSpPr/>
          <p:nvPr/>
        </p:nvSpPr>
        <p:spPr bwMode="auto">
          <a:xfrm>
            <a:off x="4863429" y="4392082"/>
            <a:ext cx="720000" cy="360000"/>
          </a:xfrm>
          <a:prstGeom prst="rect">
            <a:avLst/>
          </a:prstGeom>
          <a:solidFill>
            <a:schemeClr val="accent1"/>
          </a:solidFill>
          <a:ln w="9525">
            <a:noFill/>
            <a:miter lim="800000"/>
            <a:headEnd/>
            <a:tailEnd/>
          </a:ln>
          <a:effectLst/>
        </p:spPr>
        <p:txBody>
          <a:bodyPr wrap="square" rtlCol="0" anchor="ctr"/>
          <a:lstStyle/>
          <a:p>
            <a:pPr algn="ctr"/>
            <a:r>
              <a:rPr lang="en-US" altLang="ja-JP" sz="1050">
                <a:solidFill>
                  <a:schemeClr val="bg1"/>
                </a:solidFill>
                <a:latin typeface="Meiryo UI" panose="020B0604030504040204" pitchFamily="50" charset="-128"/>
                <a:ea typeface="Meiryo UI" panose="020B0604030504040204" pitchFamily="50" charset="-128"/>
              </a:rPr>
              <a:t>PE</a:t>
            </a:r>
            <a:endParaRPr lang="ja-JP" altLang="en-US" sz="1050">
              <a:solidFill>
                <a:schemeClr val="bg1"/>
              </a:solidFill>
              <a:latin typeface="Meiryo UI" panose="020B0604030504040204" pitchFamily="50" charset="-128"/>
              <a:ea typeface="Meiryo UI" panose="020B0604030504040204" pitchFamily="50" charset="-128"/>
            </a:endParaRPr>
          </a:p>
        </p:txBody>
      </p:sp>
      <p:sp>
        <p:nvSpPr>
          <p:cNvPr id="177" name="正方形/長方形 176">
            <a:extLst>
              <a:ext uri="{FF2B5EF4-FFF2-40B4-BE49-F238E27FC236}">
                <a16:creationId xmlns:a16="http://schemas.microsoft.com/office/drawing/2014/main" id="{169C31E4-4DC8-C0AD-363A-DAD19ED84BAD}"/>
              </a:ext>
            </a:extLst>
          </p:cNvPr>
          <p:cNvSpPr/>
          <p:nvPr/>
        </p:nvSpPr>
        <p:spPr bwMode="auto">
          <a:xfrm>
            <a:off x="5892542" y="4392082"/>
            <a:ext cx="720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C</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cxnSp>
        <p:nvCxnSpPr>
          <p:cNvPr id="178" name="直線矢印コネクタ 177">
            <a:extLst>
              <a:ext uri="{FF2B5EF4-FFF2-40B4-BE49-F238E27FC236}">
                <a16:creationId xmlns:a16="http://schemas.microsoft.com/office/drawing/2014/main" id="{24040965-7616-3B2C-4D07-154816395FC6}"/>
              </a:ext>
            </a:extLst>
          </p:cNvPr>
          <p:cNvCxnSpPr>
            <a:cxnSpLocks/>
            <a:stCxn id="174" idx="3"/>
            <a:endCxn id="175" idx="1"/>
          </p:cNvCxnSpPr>
          <p:nvPr/>
        </p:nvCxnSpPr>
        <p:spPr>
          <a:xfrm>
            <a:off x="2384956" y="4572082"/>
            <a:ext cx="46705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9" name="直線矢印コネクタ 178">
            <a:extLst>
              <a:ext uri="{FF2B5EF4-FFF2-40B4-BE49-F238E27FC236}">
                <a16:creationId xmlns:a16="http://schemas.microsoft.com/office/drawing/2014/main" id="{145A71BA-F3C6-5FAD-DAB6-0DE9317F2B55}"/>
              </a:ext>
            </a:extLst>
          </p:cNvPr>
          <p:cNvCxnSpPr>
            <a:cxnSpLocks/>
            <a:stCxn id="175" idx="3"/>
            <a:endCxn id="176" idx="1"/>
          </p:cNvCxnSpPr>
          <p:nvPr/>
        </p:nvCxnSpPr>
        <p:spPr>
          <a:xfrm>
            <a:off x="3572015" y="4572082"/>
            <a:ext cx="12914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0" name="直線矢印コネクタ 179">
            <a:extLst>
              <a:ext uri="{FF2B5EF4-FFF2-40B4-BE49-F238E27FC236}">
                <a16:creationId xmlns:a16="http://schemas.microsoft.com/office/drawing/2014/main" id="{7D0E3491-75AB-ECF0-2367-F2E0751B11B7}"/>
              </a:ext>
            </a:extLst>
          </p:cNvPr>
          <p:cNvCxnSpPr>
            <a:cxnSpLocks/>
            <a:stCxn id="176" idx="3"/>
            <a:endCxn id="177" idx="1"/>
          </p:cNvCxnSpPr>
          <p:nvPr/>
        </p:nvCxnSpPr>
        <p:spPr>
          <a:xfrm>
            <a:off x="5583429" y="4572082"/>
            <a:ext cx="30911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1" name="正方形/長方形 180">
            <a:extLst>
              <a:ext uri="{FF2B5EF4-FFF2-40B4-BE49-F238E27FC236}">
                <a16:creationId xmlns:a16="http://schemas.microsoft.com/office/drawing/2014/main" id="{24DA22B3-D61A-61A4-8C5F-D6463CA5932B}"/>
              </a:ext>
            </a:extLst>
          </p:cNvPr>
          <p:cNvSpPr/>
          <p:nvPr/>
        </p:nvSpPr>
        <p:spPr bwMode="auto">
          <a:xfrm>
            <a:off x="7230769"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D</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82" name="正方形/長方形 181">
            <a:extLst>
              <a:ext uri="{FF2B5EF4-FFF2-40B4-BE49-F238E27FC236}">
                <a16:creationId xmlns:a16="http://schemas.microsoft.com/office/drawing/2014/main" id="{FCA6AB1C-6E11-F051-DE71-FA602ECD7169}"/>
              </a:ext>
            </a:extLst>
          </p:cNvPr>
          <p:cNvSpPr/>
          <p:nvPr/>
        </p:nvSpPr>
        <p:spPr bwMode="auto">
          <a:xfrm>
            <a:off x="8374468"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E</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83" name="正方形/長方形 182">
            <a:extLst>
              <a:ext uri="{FF2B5EF4-FFF2-40B4-BE49-F238E27FC236}">
                <a16:creationId xmlns:a16="http://schemas.microsoft.com/office/drawing/2014/main" id="{F56A1270-F5CF-5C77-112D-5990C4F26005}"/>
              </a:ext>
            </a:extLst>
          </p:cNvPr>
          <p:cNvSpPr/>
          <p:nvPr/>
        </p:nvSpPr>
        <p:spPr bwMode="auto">
          <a:xfrm>
            <a:off x="9516228"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F</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○○向け</a:t>
            </a:r>
          </a:p>
        </p:txBody>
      </p:sp>
      <p:sp>
        <p:nvSpPr>
          <p:cNvPr id="184" name="正方形/長方形 183">
            <a:extLst>
              <a:ext uri="{FF2B5EF4-FFF2-40B4-BE49-F238E27FC236}">
                <a16:creationId xmlns:a16="http://schemas.microsoft.com/office/drawing/2014/main" id="{F034AD33-DB99-A531-5203-ABBE5B407654}"/>
              </a:ext>
            </a:extLst>
          </p:cNvPr>
          <p:cNvSpPr/>
          <p:nvPr/>
        </p:nvSpPr>
        <p:spPr bwMode="auto">
          <a:xfrm>
            <a:off x="10530061"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cxnSp>
        <p:nvCxnSpPr>
          <p:cNvPr id="185" name="直線矢印コネクタ 184">
            <a:extLst>
              <a:ext uri="{FF2B5EF4-FFF2-40B4-BE49-F238E27FC236}">
                <a16:creationId xmlns:a16="http://schemas.microsoft.com/office/drawing/2014/main" id="{77A604DE-97C6-66FA-2CA9-BB10C28E89B8}"/>
              </a:ext>
            </a:extLst>
          </p:cNvPr>
          <p:cNvCxnSpPr>
            <a:cxnSpLocks/>
            <a:stCxn id="177" idx="3"/>
            <a:endCxn id="181" idx="1"/>
          </p:cNvCxnSpPr>
          <p:nvPr/>
        </p:nvCxnSpPr>
        <p:spPr>
          <a:xfrm>
            <a:off x="6612542" y="4572082"/>
            <a:ext cx="61822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6" name="直線矢印コネクタ 185">
            <a:extLst>
              <a:ext uri="{FF2B5EF4-FFF2-40B4-BE49-F238E27FC236}">
                <a16:creationId xmlns:a16="http://schemas.microsoft.com/office/drawing/2014/main" id="{C409AB6B-525B-B5AE-B579-5C4B2B966D20}"/>
              </a:ext>
            </a:extLst>
          </p:cNvPr>
          <p:cNvCxnSpPr>
            <a:cxnSpLocks/>
            <a:stCxn id="181" idx="3"/>
            <a:endCxn id="182" idx="1"/>
          </p:cNvCxnSpPr>
          <p:nvPr/>
        </p:nvCxnSpPr>
        <p:spPr>
          <a:xfrm>
            <a:off x="7950769" y="4572082"/>
            <a:ext cx="42369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7" name="直線矢印コネクタ 186">
            <a:extLst>
              <a:ext uri="{FF2B5EF4-FFF2-40B4-BE49-F238E27FC236}">
                <a16:creationId xmlns:a16="http://schemas.microsoft.com/office/drawing/2014/main" id="{6F99B26D-2643-F89F-DE7A-F981630E0888}"/>
              </a:ext>
            </a:extLst>
          </p:cNvPr>
          <p:cNvCxnSpPr>
            <a:cxnSpLocks/>
            <a:stCxn id="182" idx="3"/>
            <a:endCxn id="183" idx="1"/>
          </p:cNvCxnSpPr>
          <p:nvPr/>
        </p:nvCxnSpPr>
        <p:spPr>
          <a:xfrm>
            <a:off x="9094468" y="4572082"/>
            <a:ext cx="421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8" name="直線矢印コネクタ 187">
            <a:extLst>
              <a:ext uri="{FF2B5EF4-FFF2-40B4-BE49-F238E27FC236}">
                <a16:creationId xmlns:a16="http://schemas.microsoft.com/office/drawing/2014/main" id="{0F7DF730-E51E-D7EB-F670-D2D7C20503FB}"/>
              </a:ext>
            </a:extLst>
          </p:cNvPr>
          <p:cNvCxnSpPr>
            <a:cxnSpLocks/>
            <a:stCxn id="183" idx="3"/>
            <a:endCxn id="184" idx="1"/>
          </p:cNvCxnSpPr>
          <p:nvPr/>
        </p:nvCxnSpPr>
        <p:spPr>
          <a:xfrm>
            <a:off x="10236228" y="4572082"/>
            <a:ext cx="2938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9" name="正方形/長方形 188">
            <a:extLst>
              <a:ext uri="{FF2B5EF4-FFF2-40B4-BE49-F238E27FC236}">
                <a16:creationId xmlns:a16="http://schemas.microsoft.com/office/drawing/2014/main" id="{07C5E9A1-9ADC-3F59-6FA9-00D25F426B92}"/>
              </a:ext>
            </a:extLst>
          </p:cNvPr>
          <p:cNvSpPr/>
          <p:nvPr/>
        </p:nvSpPr>
        <p:spPr bwMode="auto">
          <a:xfrm>
            <a:off x="1664956"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ja-JP" altLang="en-US" sz="1050">
                <a:latin typeface="Meiryo UI" panose="020B0604030504040204" pitchFamily="50" charset="-128"/>
                <a:ea typeface="Meiryo UI" panose="020B0604030504040204" pitchFamily="50" charset="-128"/>
              </a:rPr>
              <a:t>国内</a:t>
            </a:r>
            <a:r>
              <a:rPr lang="en-US" altLang="ja-JP" sz="1050">
                <a:latin typeface="Meiryo UI" panose="020B0604030504040204" pitchFamily="50" charset="-128"/>
                <a:ea typeface="Meiryo UI" panose="020B0604030504040204" pitchFamily="50" charset="-128"/>
              </a:rPr>
              <a:t>B</a:t>
            </a:r>
            <a:r>
              <a:rPr lang="ja-JP" altLang="en-US" sz="1050">
                <a:latin typeface="Meiryo UI" panose="020B0604030504040204" pitchFamily="50" charset="-128"/>
                <a:ea typeface="Meiryo UI" panose="020B0604030504040204" pitchFamily="50" charset="-128"/>
              </a:rPr>
              <a:t>社</a:t>
            </a:r>
          </a:p>
        </p:txBody>
      </p:sp>
      <p:cxnSp>
        <p:nvCxnSpPr>
          <p:cNvPr id="190" name="コネクタ: カギ線 189">
            <a:extLst>
              <a:ext uri="{FF2B5EF4-FFF2-40B4-BE49-F238E27FC236}">
                <a16:creationId xmlns:a16="http://schemas.microsoft.com/office/drawing/2014/main" id="{14B66BBD-DFC6-1425-C1F7-7914AAE94B37}"/>
              </a:ext>
            </a:extLst>
          </p:cNvPr>
          <p:cNvCxnSpPr>
            <a:cxnSpLocks/>
            <a:stCxn id="189" idx="3"/>
            <a:endCxn id="175" idx="1"/>
          </p:cNvCxnSpPr>
          <p:nvPr/>
        </p:nvCxnSpPr>
        <p:spPr>
          <a:xfrm flipV="1">
            <a:off x="2384956" y="4572082"/>
            <a:ext cx="467059" cy="63790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1" name="正方形/長方形 190">
            <a:extLst>
              <a:ext uri="{FF2B5EF4-FFF2-40B4-BE49-F238E27FC236}">
                <a16:creationId xmlns:a16="http://schemas.microsoft.com/office/drawing/2014/main" id="{E6281373-AC29-D430-4B71-3A078B571323}"/>
              </a:ext>
            </a:extLst>
          </p:cNvPr>
          <p:cNvSpPr/>
          <p:nvPr/>
        </p:nvSpPr>
        <p:spPr bwMode="auto">
          <a:xfrm>
            <a:off x="4863429" y="5029989"/>
            <a:ext cx="720000" cy="360000"/>
          </a:xfrm>
          <a:prstGeom prst="rect">
            <a:avLst/>
          </a:prstGeom>
          <a:solidFill>
            <a:schemeClr val="accent1"/>
          </a:solidFill>
          <a:ln w="9525">
            <a:noFill/>
            <a:miter lim="800000"/>
            <a:headEnd/>
            <a:tailEnd/>
          </a:ln>
          <a:effectLst/>
        </p:spPr>
        <p:txBody>
          <a:bodyPr wrap="square" rtlCol="0" anchor="ctr"/>
          <a:lstStyle/>
          <a:p>
            <a:pPr algn="ctr"/>
            <a:r>
              <a:rPr lang="ja-JP" altLang="en-US" sz="1050">
                <a:solidFill>
                  <a:schemeClr val="bg1"/>
                </a:solidFill>
                <a:latin typeface="Meiryo UI" panose="020B0604030504040204" pitchFamily="50" charset="-128"/>
                <a:ea typeface="Meiryo UI" panose="020B0604030504040204" pitchFamily="50" charset="-128"/>
              </a:rPr>
              <a:t>スチレン</a:t>
            </a:r>
            <a:endParaRPr lang="en-US" altLang="ja-JP" sz="1050">
              <a:solidFill>
                <a:schemeClr val="bg1"/>
              </a:solidFill>
              <a:latin typeface="Meiryo UI" panose="020B0604030504040204" pitchFamily="50" charset="-128"/>
              <a:ea typeface="Meiryo UI" panose="020B0604030504040204" pitchFamily="50" charset="-128"/>
            </a:endParaRPr>
          </a:p>
          <a:p>
            <a:pPr algn="ctr"/>
            <a:r>
              <a:rPr lang="ja-JP" altLang="en-US" sz="1050">
                <a:solidFill>
                  <a:schemeClr val="bg1"/>
                </a:solidFill>
                <a:latin typeface="Meiryo UI" panose="020B0604030504040204" pitchFamily="50" charset="-128"/>
                <a:ea typeface="Meiryo UI" panose="020B0604030504040204" pitchFamily="50" charset="-128"/>
              </a:rPr>
              <a:t>モノマー</a:t>
            </a:r>
          </a:p>
        </p:txBody>
      </p:sp>
      <p:cxnSp>
        <p:nvCxnSpPr>
          <p:cNvPr id="192" name="コネクタ: カギ線 191">
            <a:extLst>
              <a:ext uri="{FF2B5EF4-FFF2-40B4-BE49-F238E27FC236}">
                <a16:creationId xmlns:a16="http://schemas.microsoft.com/office/drawing/2014/main" id="{B2B6E9C1-044C-C7FE-22E5-1CF5EA2C58F6}"/>
              </a:ext>
            </a:extLst>
          </p:cNvPr>
          <p:cNvCxnSpPr>
            <a:cxnSpLocks/>
            <a:stCxn id="175" idx="3"/>
            <a:endCxn id="191" idx="1"/>
          </p:cNvCxnSpPr>
          <p:nvPr/>
        </p:nvCxnSpPr>
        <p:spPr>
          <a:xfrm>
            <a:off x="3572015" y="4572082"/>
            <a:ext cx="1291414" cy="637907"/>
          </a:xfrm>
          <a:prstGeom prst="bentConnector3">
            <a:avLst>
              <a:gd name="adj1" fmla="val 8245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3" name="正方形/長方形 192">
            <a:extLst>
              <a:ext uri="{FF2B5EF4-FFF2-40B4-BE49-F238E27FC236}">
                <a16:creationId xmlns:a16="http://schemas.microsoft.com/office/drawing/2014/main" id="{701FB5AC-323F-A483-B34A-632C77003EE2}"/>
              </a:ext>
            </a:extLst>
          </p:cNvPr>
          <p:cNvSpPr/>
          <p:nvPr/>
        </p:nvSpPr>
        <p:spPr bwMode="auto">
          <a:xfrm>
            <a:off x="5892542" y="5029989"/>
            <a:ext cx="720000" cy="360000"/>
          </a:xfrm>
          <a:prstGeom prst="rect">
            <a:avLst/>
          </a:prstGeom>
          <a:solidFill>
            <a:schemeClr val="accent1"/>
          </a:solidFill>
          <a:ln w="9525">
            <a:noFill/>
            <a:miter lim="800000"/>
            <a:headEnd/>
            <a:tailEnd/>
          </a:ln>
          <a:effectLst/>
        </p:spPr>
        <p:txBody>
          <a:bodyPr wrap="square" rtlCol="0" anchor="ctr"/>
          <a:lstStyle/>
          <a:p>
            <a:pPr algn="ctr"/>
            <a:r>
              <a:rPr lang="en-US" altLang="ja-JP" sz="1050">
                <a:solidFill>
                  <a:schemeClr val="bg1"/>
                </a:solidFill>
                <a:latin typeface="Meiryo UI" panose="020B0604030504040204" pitchFamily="50" charset="-128"/>
                <a:ea typeface="Meiryo UI" panose="020B0604030504040204" pitchFamily="50" charset="-128"/>
              </a:rPr>
              <a:t>PS</a:t>
            </a:r>
            <a:endParaRPr lang="ja-JP" altLang="en-US" sz="1050">
              <a:solidFill>
                <a:schemeClr val="bg1"/>
              </a:solidFill>
              <a:latin typeface="Meiryo UI" panose="020B0604030504040204" pitchFamily="50" charset="-128"/>
              <a:ea typeface="Meiryo UI" panose="020B0604030504040204" pitchFamily="50" charset="-128"/>
            </a:endParaRPr>
          </a:p>
        </p:txBody>
      </p:sp>
      <p:cxnSp>
        <p:nvCxnSpPr>
          <p:cNvPr id="194" name="直線矢印コネクタ 193">
            <a:extLst>
              <a:ext uri="{FF2B5EF4-FFF2-40B4-BE49-F238E27FC236}">
                <a16:creationId xmlns:a16="http://schemas.microsoft.com/office/drawing/2014/main" id="{FC81AB7F-8BC8-924C-125A-12213AF730BD}"/>
              </a:ext>
            </a:extLst>
          </p:cNvPr>
          <p:cNvCxnSpPr>
            <a:cxnSpLocks/>
            <a:stCxn id="191" idx="3"/>
            <a:endCxn id="193" idx="1"/>
          </p:cNvCxnSpPr>
          <p:nvPr/>
        </p:nvCxnSpPr>
        <p:spPr>
          <a:xfrm>
            <a:off x="5583429" y="5209989"/>
            <a:ext cx="30911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5" name="正方形/長方形 194">
            <a:extLst>
              <a:ext uri="{FF2B5EF4-FFF2-40B4-BE49-F238E27FC236}">
                <a16:creationId xmlns:a16="http://schemas.microsoft.com/office/drawing/2014/main" id="{E0D1113B-935D-CC83-5230-D377CAE7534C}"/>
              </a:ext>
            </a:extLst>
          </p:cNvPr>
          <p:cNvSpPr/>
          <p:nvPr/>
        </p:nvSpPr>
        <p:spPr bwMode="auto">
          <a:xfrm>
            <a:off x="7230769"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G</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96" name="正方形/長方形 195">
            <a:extLst>
              <a:ext uri="{FF2B5EF4-FFF2-40B4-BE49-F238E27FC236}">
                <a16:creationId xmlns:a16="http://schemas.microsoft.com/office/drawing/2014/main" id="{037722DE-2BB3-EBC9-BEE0-C7B3B81CB64E}"/>
              </a:ext>
            </a:extLst>
          </p:cNvPr>
          <p:cNvSpPr/>
          <p:nvPr/>
        </p:nvSpPr>
        <p:spPr bwMode="auto">
          <a:xfrm>
            <a:off x="8374468"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H</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97" name="正方形/長方形 196">
            <a:extLst>
              <a:ext uri="{FF2B5EF4-FFF2-40B4-BE49-F238E27FC236}">
                <a16:creationId xmlns:a16="http://schemas.microsoft.com/office/drawing/2014/main" id="{68A1E98B-B622-26BB-C8A9-C44B25043103}"/>
              </a:ext>
            </a:extLst>
          </p:cNvPr>
          <p:cNvSpPr/>
          <p:nvPr/>
        </p:nvSpPr>
        <p:spPr bwMode="auto">
          <a:xfrm>
            <a:off x="9516228"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sp>
        <p:nvSpPr>
          <p:cNvPr id="198" name="正方形/長方形 197">
            <a:extLst>
              <a:ext uri="{FF2B5EF4-FFF2-40B4-BE49-F238E27FC236}">
                <a16:creationId xmlns:a16="http://schemas.microsoft.com/office/drawing/2014/main" id="{6931B3DA-A6FF-CCE3-D8FF-5D84527DFED7}"/>
              </a:ext>
            </a:extLst>
          </p:cNvPr>
          <p:cNvSpPr/>
          <p:nvPr/>
        </p:nvSpPr>
        <p:spPr bwMode="auto">
          <a:xfrm>
            <a:off x="10518772"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cxnSp>
        <p:nvCxnSpPr>
          <p:cNvPr id="199" name="直線矢印コネクタ 198">
            <a:extLst>
              <a:ext uri="{FF2B5EF4-FFF2-40B4-BE49-F238E27FC236}">
                <a16:creationId xmlns:a16="http://schemas.microsoft.com/office/drawing/2014/main" id="{98AFF25A-266B-14FE-DE14-47498D7DC906}"/>
              </a:ext>
            </a:extLst>
          </p:cNvPr>
          <p:cNvCxnSpPr>
            <a:cxnSpLocks/>
            <a:stCxn id="193" idx="3"/>
            <a:endCxn id="195" idx="1"/>
          </p:cNvCxnSpPr>
          <p:nvPr/>
        </p:nvCxnSpPr>
        <p:spPr>
          <a:xfrm>
            <a:off x="6612542" y="5209989"/>
            <a:ext cx="61822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0" name="直線矢印コネクタ 199">
            <a:extLst>
              <a:ext uri="{FF2B5EF4-FFF2-40B4-BE49-F238E27FC236}">
                <a16:creationId xmlns:a16="http://schemas.microsoft.com/office/drawing/2014/main" id="{4A33D8B9-00DF-9AB9-D768-652F6F843294}"/>
              </a:ext>
            </a:extLst>
          </p:cNvPr>
          <p:cNvCxnSpPr>
            <a:cxnSpLocks/>
            <a:stCxn id="195" idx="3"/>
            <a:endCxn id="196" idx="1"/>
          </p:cNvCxnSpPr>
          <p:nvPr/>
        </p:nvCxnSpPr>
        <p:spPr>
          <a:xfrm>
            <a:off x="7950769" y="5209989"/>
            <a:ext cx="42369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1" name="直線矢印コネクタ 200">
            <a:extLst>
              <a:ext uri="{FF2B5EF4-FFF2-40B4-BE49-F238E27FC236}">
                <a16:creationId xmlns:a16="http://schemas.microsoft.com/office/drawing/2014/main" id="{21B53119-B4D7-094B-0155-D5E534619EE5}"/>
              </a:ext>
            </a:extLst>
          </p:cNvPr>
          <p:cNvCxnSpPr>
            <a:cxnSpLocks/>
            <a:stCxn id="196" idx="3"/>
            <a:endCxn id="197" idx="1"/>
          </p:cNvCxnSpPr>
          <p:nvPr/>
        </p:nvCxnSpPr>
        <p:spPr>
          <a:xfrm>
            <a:off x="9094468" y="5209989"/>
            <a:ext cx="421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2" name="直線矢印コネクタ 201">
            <a:extLst>
              <a:ext uri="{FF2B5EF4-FFF2-40B4-BE49-F238E27FC236}">
                <a16:creationId xmlns:a16="http://schemas.microsoft.com/office/drawing/2014/main" id="{D2B6FB3C-FDC5-5626-7BEE-57869E02AE8A}"/>
              </a:ext>
            </a:extLst>
          </p:cNvPr>
          <p:cNvCxnSpPr>
            <a:cxnSpLocks/>
            <a:stCxn id="197" idx="3"/>
            <a:endCxn id="198" idx="1"/>
          </p:cNvCxnSpPr>
          <p:nvPr/>
        </p:nvCxnSpPr>
        <p:spPr>
          <a:xfrm>
            <a:off x="10236228" y="5209989"/>
            <a:ext cx="28254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3" name="テキスト ボックス 202">
            <a:extLst>
              <a:ext uri="{FF2B5EF4-FFF2-40B4-BE49-F238E27FC236}">
                <a16:creationId xmlns:a16="http://schemas.microsoft.com/office/drawing/2014/main" id="{33387FF1-13B8-484E-F0C2-E4F0B7CDA698}"/>
              </a:ext>
            </a:extLst>
          </p:cNvPr>
          <p:cNvSpPr txBox="1"/>
          <p:nvPr/>
        </p:nvSpPr>
        <p:spPr>
          <a:xfrm>
            <a:off x="1555076" y="3936349"/>
            <a:ext cx="1265863" cy="40925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＜バイオケミカル＞</a:t>
            </a:r>
          </a:p>
        </p:txBody>
      </p:sp>
      <p:sp>
        <p:nvSpPr>
          <p:cNvPr id="204" name="テキスト ボックス 203">
            <a:extLst>
              <a:ext uri="{FF2B5EF4-FFF2-40B4-BE49-F238E27FC236}">
                <a16:creationId xmlns:a16="http://schemas.microsoft.com/office/drawing/2014/main" id="{721380A3-D89F-E9B4-E445-8D8917F9F398}"/>
              </a:ext>
            </a:extLst>
          </p:cNvPr>
          <p:cNvSpPr txBox="1"/>
          <p:nvPr/>
        </p:nvSpPr>
        <p:spPr>
          <a:xfrm>
            <a:off x="1796836" y="4798559"/>
            <a:ext cx="530753" cy="1606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バイオエタノール</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205" name="テキスト ボックス 204">
            <a:extLst>
              <a:ext uri="{FF2B5EF4-FFF2-40B4-BE49-F238E27FC236}">
                <a16:creationId xmlns:a16="http://schemas.microsoft.com/office/drawing/2014/main" id="{70B772B6-8222-22F0-3998-058E3DB792BD}"/>
              </a:ext>
            </a:extLst>
          </p:cNvPr>
          <p:cNvSpPr txBox="1"/>
          <p:nvPr/>
        </p:nvSpPr>
        <p:spPr>
          <a:xfrm>
            <a:off x="736885" y="5639121"/>
            <a:ext cx="756000" cy="111717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SC</a:t>
            </a:r>
          </a:p>
          <a:p>
            <a:pPr algn="ctr"/>
            <a:r>
              <a:rPr kumimoji="1" lang="ja-JP" altLang="en-US" sz="1400">
                <a:solidFill>
                  <a:schemeClr val="tx1"/>
                </a:solidFill>
                <a:latin typeface="Meiryo UI" panose="020B0604030504040204" pitchFamily="50" charset="-128"/>
                <a:ea typeface="Meiryo UI" panose="020B0604030504040204" pitchFamily="50" charset="-128"/>
              </a:rPr>
              <a:t>強靭化に向けた取組</a:t>
            </a:r>
          </a:p>
        </p:txBody>
      </p:sp>
      <p:sp>
        <p:nvSpPr>
          <p:cNvPr id="206" name="正方形/長方形 205">
            <a:extLst>
              <a:ext uri="{FF2B5EF4-FFF2-40B4-BE49-F238E27FC236}">
                <a16:creationId xmlns:a16="http://schemas.microsoft.com/office/drawing/2014/main" id="{75916E85-DB64-1DB3-6473-0745998E248B}"/>
              </a:ext>
            </a:extLst>
          </p:cNvPr>
          <p:cNvSpPr/>
          <p:nvPr/>
        </p:nvSpPr>
        <p:spPr>
          <a:xfrm>
            <a:off x="1555076" y="5639121"/>
            <a:ext cx="4608000" cy="111717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（課題</a:t>
            </a:r>
            <a:r>
              <a:rPr lang="ja-JP" altLang="en-US" sz="1400" dirty="0">
                <a:solidFill>
                  <a:schemeClr val="tx1"/>
                </a:solidFill>
                <a:latin typeface="Meiryo UI" panose="020B0604030504040204" pitchFamily="50" charset="-128"/>
                <a:ea typeface="Meiryo UI" panose="020B0604030504040204" pitchFamily="50" charset="-128"/>
              </a:rPr>
              <a:t>）</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66700" lvl="1" indent="-266700">
              <a:buSzPct val="10000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グリーン製品は顧客が限定的</a:t>
            </a:r>
            <a:r>
              <a:rPr lang="ja-JP" altLang="en-US" sz="1400" dirty="0">
                <a:solidFill>
                  <a:schemeClr val="tx1"/>
                </a:solidFill>
                <a:latin typeface="Meiryo UI" panose="020B0604030504040204" pitchFamily="50" charset="-128"/>
                <a:ea typeface="Meiryo UI" panose="020B0604030504040204" pitchFamily="50" charset="-128"/>
              </a:rPr>
              <a:t>であり、</a:t>
            </a:r>
            <a:r>
              <a:rPr lang="en-US" altLang="ja-JP" sz="1400" dirty="0">
                <a:solidFill>
                  <a:schemeClr val="tx1"/>
                </a:solidFill>
                <a:latin typeface="Meiryo UI" panose="020B0604030504040204" pitchFamily="50" charset="-128"/>
                <a:ea typeface="Meiryo UI" panose="020B0604030504040204" pitchFamily="50" charset="-128"/>
              </a:rPr>
              <a:t>xx</a:t>
            </a:r>
            <a:r>
              <a:rPr lang="ja-JP" altLang="en-US" sz="1400" dirty="0">
                <a:solidFill>
                  <a:schemeClr val="tx1"/>
                </a:solidFill>
                <a:latin typeface="Meiryo UI" panose="020B0604030504040204" pitchFamily="50" charset="-128"/>
                <a:ea typeface="Meiryo UI" panose="020B0604030504040204" pitchFamily="50" charset="-128"/>
              </a:rPr>
              <a:t>という課題がある</a:t>
            </a:r>
            <a:r>
              <a:rPr kumimoji="1" lang="ja-JP" altLang="en-US" sz="1400" dirty="0">
                <a:solidFill>
                  <a:schemeClr val="tx1"/>
                </a:solidFill>
                <a:latin typeface="Meiryo UI" panose="020B0604030504040204" pitchFamily="50" charset="-128"/>
                <a:ea typeface="Meiryo UI" panose="020B0604030504040204" pitchFamily="50" charset="-128"/>
              </a:rPr>
              <a:t>ため、既存商流とは異なる明瞭なサプライチェーン、限定的な顧客とのサプライチェーンの構築が必要</a:t>
            </a:r>
          </a:p>
          <a:p>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208" name="正方形/長方形 207">
            <a:extLst>
              <a:ext uri="{FF2B5EF4-FFF2-40B4-BE49-F238E27FC236}">
                <a16:creationId xmlns:a16="http://schemas.microsoft.com/office/drawing/2014/main" id="{222E73D3-D9EF-9347-B5A9-06A9EB763DF3}"/>
              </a:ext>
            </a:extLst>
          </p:cNvPr>
          <p:cNvSpPr/>
          <p:nvPr/>
        </p:nvSpPr>
        <p:spPr>
          <a:xfrm>
            <a:off x="6851543" y="5639121"/>
            <a:ext cx="4608000" cy="111717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実施済の取組</a:t>
            </a:r>
            <a:r>
              <a:rPr lang="ja-JP" altLang="en-US" sz="1400" dirty="0">
                <a:solidFill>
                  <a:schemeClr val="tx1"/>
                </a:solidFill>
                <a:latin typeface="Meiryo UI" panose="020B0604030504040204" pitchFamily="50" charset="-128"/>
                <a:ea typeface="Meiryo UI" panose="020B0604030504040204" pitchFamily="50" charset="-128"/>
              </a:rPr>
              <a:t>）</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66700" lvl="1" indent="-266700">
              <a:buSzPct val="10000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r>
              <a:rPr lang="ja-JP" altLang="en-US" sz="1400" dirty="0">
                <a:solidFill>
                  <a:schemeClr val="tx1"/>
                </a:solidFill>
                <a:latin typeface="Meiryo UI" panose="020B0604030504040204" pitchFamily="50" charset="-128"/>
                <a:ea typeface="Meiryo UI" panose="020B0604030504040204" pitchFamily="50" charset="-128"/>
              </a:rPr>
              <a:t>（今後の取組）</a:t>
            </a:r>
            <a:endParaRPr lang="en-US" altLang="ja-JP" sz="1400" dirty="0">
              <a:solidFill>
                <a:schemeClr val="tx1"/>
              </a:solidFill>
              <a:latin typeface="Meiryo UI" panose="020B0604030504040204" pitchFamily="50" charset="-128"/>
              <a:ea typeface="Meiryo UI" panose="020B0604030504040204" pitchFamily="50" charset="-128"/>
            </a:endParaRPr>
          </a:p>
          <a:p>
            <a:pPr marL="266700" indent="-266700">
              <a:buFont typeface="Arial" panose="020B0604020202020204" pitchFamily="34" charset="0"/>
              <a:buChar char="•"/>
            </a:pPr>
            <a:r>
              <a:rPr lang="ja-JP" altLang="en-US" sz="1400" dirty="0">
                <a:solidFill>
                  <a:srgbClr val="2E3558"/>
                </a:solidFill>
                <a:latin typeface="Meiryo UI" panose="020B0604030504040204" pitchFamily="50" charset="-128"/>
                <a:ea typeface="Meiryo UI" panose="020B0604030504040204" pitchFamily="50" charset="-128"/>
              </a:rPr>
              <a:t>想定するブランドオーナーである</a:t>
            </a:r>
            <a:r>
              <a:rPr lang="en-US" altLang="ja-JP" sz="1400" dirty="0">
                <a:solidFill>
                  <a:srgbClr val="2E3558"/>
                </a:solidFill>
                <a:latin typeface="Meiryo UI" panose="020B0604030504040204" pitchFamily="50" charset="-128"/>
                <a:ea typeface="Meiryo UI" panose="020B0604030504040204" pitchFamily="50" charset="-128"/>
              </a:rPr>
              <a:t>xx</a:t>
            </a:r>
            <a:r>
              <a:rPr lang="ja-JP" altLang="en-US" sz="1400" dirty="0">
                <a:solidFill>
                  <a:srgbClr val="2E3558"/>
                </a:solidFill>
                <a:latin typeface="Meiryo UI" panose="020B0604030504040204" pitchFamily="50" charset="-128"/>
                <a:ea typeface="Meiryo UI" panose="020B0604030504040204" pitchFamily="50" charset="-128"/>
              </a:rPr>
              <a:t>と直接商談し、商流を確認</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210" name="テキスト ボックス 209">
            <a:extLst>
              <a:ext uri="{FF2B5EF4-FFF2-40B4-BE49-F238E27FC236}">
                <a16:creationId xmlns:a16="http://schemas.microsoft.com/office/drawing/2014/main" id="{42222C92-7D34-13AD-DD92-413D5D37DC0F}"/>
              </a:ext>
            </a:extLst>
          </p:cNvPr>
          <p:cNvSpPr txBox="1"/>
          <p:nvPr/>
        </p:nvSpPr>
        <p:spPr>
          <a:xfrm>
            <a:off x="2877566" y="5075670"/>
            <a:ext cx="1265863" cy="40925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コミュニケーションを</a:t>
            </a:r>
            <a:br>
              <a:rPr kumimoji="1" lang="en-US" altLang="ja-JP"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とっている範囲</a:t>
            </a:r>
          </a:p>
        </p:txBody>
      </p:sp>
      <p:cxnSp>
        <p:nvCxnSpPr>
          <p:cNvPr id="211" name="直線矢印コネクタ 210">
            <a:extLst>
              <a:ext uri="{FF2B5EF4-FFF2-40B4-BE49-F238E27FC236}">
                <a16:creationId xmlns:a16="http://schemas.microsoft.com/office/drawing/2014/main" id="{39B5EAC9-179E-4182-38D5-316B5873B8FD}"/>
              </a:ext>
            </a:extLst>
          </p:cNvPr>
          <p:cNvCxnSpPr>
            <a:cxnSpLocks/>
            <a:stCxn id="136" idx="3"/>
            <a:endCxn id="151" idx="1"/>
          </p:cNvCxnSpPr>
          <p:nvPr/>
        </p:nvCxnSpPr>
        <p:spPr>
          <a:xfrm>
            <a:off x="4492846" y="3387699"/>
            <a:ext cx="1742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14" name="Group 41">
            <a:extLst>
              <a:ext uri="{FF2B5EF4-FFF2-40B4-BE49-F238E27FC236}">
                <a16:creationId xmlns:a16="http://schemas.microsoft.com/office/drawing/2014/main" id="{E45C61FD-A8E2-E1AF-2733-50F94E560474}"/>
              </a:ext>
            </a:extLst>
          </p:cNvPr>
          <p:cNvGrpSpPr/>
          <p:nvPr/>
        </p:nvGrpSpPr>
        <p:grpSpPr>
          <a:xfrm rot="10800000" flipH="1">
            <a:off x="6396542" y="6197121"/>
            <a:ext cx="216000" cy="216000"/>
            <a:chOff x="5937564" y="3833745"/>
            <a:chExt cx="306171" cy="306910"/>
          </a:xfrm>
        </p:grpSpPr>
        <p:sp>
          <p:nvSpPr>
            <p:cNvPr id="215" name="Freeform 94">
              <a:extLst>
                <a:ext uri="{FF2B5EF4-FFF2-40B4-BE49-F238E27FC236}">
                  <a16:creationId xmlns:a16="http://schemas.microsoft.com/office/drawing/2014/main" id="{6EB0E6EE-38A5-384E-1D9E-5ACBC32CCD32}"/>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16" name="Freeform 95">
              <a:extLst>
                <a:ext uri="{FF2B5EF4-FFF2-40B4-BE49-F238E27FC236}">
                  <a16:creationId xmlns:a16="http://schemas.microsoft.com/office/drawing/2014/main" id="{8BC9B20B-D888-5BAC-4FF7-DF68E94DAEC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cxnSp>
        <p:nvCxnSpPr>
          <p:cNvPr id="217" name="Straight Connector 40">
            <a:extLst>
              <a:ext uri="{FF2B5EF4-FFF2-40B4-BE49-F238E27FC236}">
                <a16:creationId xmlns:a16="http://schemas.microsoft.com/office/drawing/2014/main" id="{6E2FF832-9FB3-5B4B-B9D4-26BCB7703B7C}"/>
              </a:ext>
            </a:extLst>
          </p:cNvPr>
          <p:cNvCxnSpPr>
            <a:cxnSpLocks/>
          </p:cNvCxnSpPr>
          <p:nvPr/>
        </p:nvCxnSpPr>
        <p:spPr>
          <a:xfrm flipH="1">
            <a:off x="738412" y="3948176"/>
            <a:ext cx="1076247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cxnSp>
        <p:nvCxnSpPr>
          <p:cNvPr id="222" name="Straight Connector 40">
            <a:extLst>
              <a:ext uri="{FF2B5EF4-FFF2-40B4-BE49-F238E27FC236}">
                <a16:creationId xmlns:a16="http://schemas.microsoft.com/office/drawing/2014/main" id="{10C24388-AAEA-2707-F5F6-835CB7500E1B}"/>
              </a:ext>
            </a:extLst>
          </p:cNvPr>
          <p:cNvCxnSpPr>
            <a:cxnSpLocks/>
          </p:cNvCxnSpPr>
          <p:nvPr/>
        </p:nvCxnSpPr>
        <p:spPr>
          <a:xfrm flipH="1">
            <a:off x="738412" y="5580339"/>
            <a:ext cx="1076247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9" name="グループ化 8">
            <a:extLst>
              <a:ext uri="{FF2B5EF4-FFF2-40B4-BE49-F238E27FC236}">
                <a16:creationId xmlns:a16="http://schemas.microsoft.com/office/drawing/2014/main" id="{3650CEE1-DB84-394E-D76B-458005FD0ABE}"/>
              </a:ext>
            </a:extLst>
          </p:cNvPr>
          <p:cNvGrpSpPr/>
          <p:nvPr/>
        </p:nvGrpSpPr>
        <p:grpSpPr>
          <a:xfrm>
            <a:off x="180000" y="1624859"/>
            <a:ext cx="11856000" cy="288000"/>
            <a:chOff x="156000" y="1879963"/>
            <a:chExt cx="5760000" cy="288000"/>
          </a:xfrm>
        </p:grpSpPr>
        <p:sp>
          <p:nvSpPr>
            <p:cNvPr id="10" name="正方形/長方形 9">
              <a:extLst>
                <a:ext uri="{FF2B5EF4-FFF2-40B4-BE49-F238E27FC236}">
                  <a16:creationId xmlns:a16="http://schemas.microsoft.com/office/drawing/2014/main" id="{D09E0D41-219E-C2C6-78AC-A39059AB308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狙うべきセグメント（用途市場）と主要顧客</a:t>
              </a:r>
            </a:p>
          </p:txBody>
        </p:sp>
        <p:cxnSp>
          <p:nvCxnSpPr>
            <p:cNvPr id="11" name="直線コネクタ 10">
              <a:extLst>
                <a:ext uri="{FF2B5EF4-FFF2-40B4-BE49-F238E27FC236}">
                  <a16:creationId xmlns:a16="http://schemas.microsoft.com/office/drawing/2014/main" id="{97C9ED6D-3443-4F8C-60A9-8666CB40E4C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TextBox 40">
            <a:extLst>
              <a:ext uri="{FF2B5EF4-FFF2-40B4-BE49-F238E27FC236}">
                <a16:creationId xmlns:a16="http://schemas.microsoft.com/office/drawing/2014/main" id="{E5174E2D-5546-4276-4D38-90ABDF6BA77C}"/>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sp>
        <p:nvSpPr>
          <p:cNvPr id="223" name="正方形/長方形 222">
            <a:extLst>
              <a:ext uri="{FF2B5EF4-FFF2-40B4-BE49-F238E27FC236}">
                <a16:creationId xmlns:a16="http://schemas.microsoft.com/office/drawing/2014/main" id="{2D0E8466-E55E-21A0-59F9-56F00FA0261E}"/>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現製品の</a:t>
            </a:r>
            <a:r>
              <a:rPr kumimoji="1" lang="en-US" altLang="ja-JP" sz="1400" dirty="0">
                <a:solidFill>
                  <a:srgbClr val="FF0000"/>
                </a:solidFill>
                <a:latin typeface="Meiryo UI" panose="020B0604030504040204" pitchFamily="50" charset="-128"/>
                <a:ea typeface="Meiryo UI" panose="020B0604030504040204" pitchFamily="50" charset="-128"/>
              </a:rPr>
              <a:t>SC</a:t>
            </a:r>
            <a:r>
              <a:rPr kumimoji="1" lang="ja-JP" altLang="en-US" sz="1400" dirty="0">
                <a:solidFill>
                  <a:srgbClr val="FF0000"/>
                </a:solidFill>
                <a:latin typeface="Meiryo UI" panose="020B0604030504040204" pitchFamily="50" charset="-128"/>
                <a:ea typeface="Meiryo UI" panose="020B0604030504040204" pitchFamily="50" charset="-128"/>
              </a:rPr>
              <a:t>・グリーン製品の</a:t>
            </a:r>
            <a:r>
              <a:rPr kumimoji="1" lang="en-US" altLang="ja-JP" sz="1400" dirty="0">
                <a:solidFill>
                  <a:srgbClr val="FF0000"/>
                </a:solidFill>
                <a:latin typeface="Meiryo UI" panose="020B0604030504040204" pitchFamily="50" charset="-128"/>
                <a:ea typeface="Meiryo UI" panose="020B0604030504040204" pitchFamily="50" charset="-128"/>
              </a:rPr>
              <a:t>SC</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→凡例を参考に、適宜図を編集して記載すること。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SC</a:t>
            </a:r>
            <a:r>
              <a:rPr lang="ja-JP" altLang="en-US" sz="1400" dirty="0">
                <a:solidFill>
                  <a:srgbClr val="FF0000"/>
                </a:solidFill>
                <a:latin typeface="Meiryo UI" panose="020B0604030504040204" pitchFamily="50" charset="-128"/>
                <a:ea typeface="Meiryo UI" panose="020B0604030504040204" pitchFamily="50" charset="-128"/>
              </a:rPr>
              <a:t>強靭化に向けた取組</a:t>
            </a:r>
            <a:br>
              <a:rPr lang="en-US" altLang="ja-JP" sz="1400" dirty="0">
                <a:solidFill>
                  <a:srgbClr val="FF0000"/>
                </a:solidFill>
                <a:latin typeface="Meiryo UI" panose="020B0604030504040204" pitchFamily="50" charset="-128"/>
                <a:ea typeface="Meiryo UI" panose="020B0604030504040204" pitchFamily="50" charset="-128"/>
              </a:rPr>
            </a:b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前頁と同様に先述を踏まえた主要顧客ごとにそれぞれ頁を分けて記載すること（複数ある場合は複数頁になる） 。</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9457BF64-E9EB-424F-58FD-9C014CA8E3A8}"/>
              </a:ext>
            </a:extLst>
          </p:cNvPr>
          <p:cNvSpPr/>
          <p:nvPr/>
        </p:nvSpPr>
        <p:spPr bwMode="gray">
          <a:xfrm>
            <a:off x="8473468" y="79792"/>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722726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6966D4-0803-8847-4E49-2E1A2594506C}"/>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0219F8A8-03C0-8B28-63E6-1213E8EDB850}"/>
              </a:ext>
            </a:extLst>
          </p:cNvPr>
          <p:cNvGraphicFramePr>
            <a:graphicFrameLocks noChangeAspect="1"/>
          </p:cNvGraphicFramePr>
          <p:nvPr>
            <p:custDataLst>
              <p:tags r:id="rId1"/>
            </p:custDataLst>
            <p:extLst>
              <p:ext uri="{D42A27DB-BD31-4B8C-83A1-F6EECF244321}">
                <p14:modId xmlns:p14="http://schemas.microsoft.com/office/powerpoint/2010/main" val="21680180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0219F8A8-03C0-8B28-63E6-1213E8EDB85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626F7417-0433-4EF7-F508-D1F55AF5435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49B920D6-5E2C-224A-0985-B06599397AB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1EE94696-02EF-6D50-744E-5BAF761F5D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b="0" dirty="0">
                <a:solidFill>
                  <a:schemeClr val="tx1"/>
                </a:solidFill>
              </a:rPr>
              <a:t>CFP</a:t>
            </a:r>
            <a:r>
              <a:rPr lang="ja-JP" altLang="en-US" b="0" dirty="0">
                <a:solidFill>
                  <a:schemeClr val="tx1"/>
                </a:solidFill>
              </a:rPr>
              <a:t>の見える化などにより、グリーンプレミアムを訴求する</a:t>
            </a:r>
            <a:endParaRPr kumimoji="1" lang="en-US" altLang="ja-JP" strike="sngStrike" dirty="0">
              <a:solidFill>
                <a:schemeClr val="tx1"/>
              </a:solidFill>
            </a:endParaRPr>
          </a:p>
        </p:txBody>
      </p:sp>
      <p:cxnSp>
        <p:nvCxnSpPr>
          <p:cNvPr id="4" name="直線コネクタ 3">
            <a:extLst>
              <a:ext uri="{FF2B5EF4-FFF2-40B4-BE49-F238E27FC236}">
                <a16:creationId xmlns:a16="http://schemas.microsoft.com/office/drawing/2014/main" id="{E1B0948F-A610-1716-6093-28DE70E148F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1808AA6C-D6AC-A2BE-710A-25C73F7DB818}"/>
              </a:ext>
            </a:extLst>
          </p:cNvPr>
          <p:cNvSpPr/>
          <p:nvPr/>
        </p:nvSpPr>
        <p:spPr>
          <a:xfrm>
            <a:off x="181475" y="2539473"/>
            <a:ext cx="994371" cy="1710992"/>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a:t>
            </a:r>
            <a:r>
              <a:rPr lang="ja-JP" altLang="en-US" sz="1200">
                <a:solidFill>
                  <a:schemeClr val="tx1"/>
                </a:solidFill>
                <a:latin typeface="Meiryo UI" panose="020B0604030504040204" pitchFamily="50" charset="-128"/>
                <a:ea typeface="Meiryo UI" panose="020B0604030504040204" pitchFamily="50" charset="-128"/>
              </a:rPr>
              <a:t>向け</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AC0F98AA-16F2-726B-D42B-001E64B07DA4}"/>
              </a:ext>
            </a:extLst>
          </p:cNvPr>
          <p:cNvSpPr/>
          <p:nvPr/>
        </p:nvSpPr>
        <p:spPr>
          <a:xfrm>
            <a:off x="1304697" y="2539473"/>
            <a:ext cx="4577700"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具体的な取組</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br>
              <a:rPr kumimoji="1" lang="en-US" altLang="ja-JP" sz="1200">
                <a:solidFill>
                  <a:schemeClr val="tx1"/>
                </a:solidFill>
                <a:latin typeface="Meiryo UI" panose="020B0604030504040204" pitchFamily="50" charset="-128"/>
                <a:ea typeface="Meiryo UI" panose="020B0604030504040204" pitchFamily="50" charset="-128"/>
              </a:rPr>
            </a:b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考え方の背景</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a:t>
            </a:r>
            <a:endParaRPr kumimoji="1" lang="en-US" altLang="ja-JP" sz="1200">
              <a:solidFill>
                <a:schemeClr val="tx1"/>
              </a:solidFill>
              <a:latin typeface="Meiryo UI" panose="020B0604030504040204" pitchFamily="50" charset="-128"/>
              <a:ea typeface="Meiryo UI" panose="020B0604030504040204" pitchFamily="50" charset="-128"/>
            </a:endParaRPr>
          </a:p>
        </p:txBody>
      </p:sp>
      <p:grpSp>
        <p:nvGrpSpPr>
          <p:cNvPr id="15" name="Group 41">
            <a:extLst>
              <a:ext uri="{FF2B5EF4-FFF2-40B4-BE49-F238E27FC236}">
                <a16:creationId xmlns:a16="http://schemas.microsoft.com/office/drawing/2014/main" id="{CDFBFA32-4B91-26EF-CD8B-825DC899CB2E}"/>
              </a:ext>
            </a:extLst>
          </p:cNvPr>
          <p:cNvGrpSpPr/>
          <p:nvPr/>
        </p:nvGrpSpPr>
        <p:grpSpPr>
          <a:xfrm rot="10800000" flipH="1">
            <a:off x="6000000" y="3286969"/>
            <a:ext cx="216000" cy="216000"/>
            <a:chOff x="5937564" y="3833745"/>
            <a:chExt cx="306171" cy="306910"/>
          </a:xfrm>
        </p:grpSpPr>
        <p:sp>
          <p:nvSpPr>
            <p:cNvPr id="16" name="Freeform 94">
              <a:extLst>
                <a:ext uri="{FF2B5EF4-FFF2-40B4-BE49-F238E27FC236}">
                  <a16:creationId xmlns:a16="http://schemas.microsoft.com/office/drawing/2014/main" id="{CA668C19-F31F-BF9F-6D96-2D1880E3566F}"/>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 name="Freeform 95">
              <a:extLst>
                <a:ext uri="{FF2B5EF4-FFF2-40B4-BE49-F238E27FC236}">
                  <a16:creationId xmlns:a16="http://schemas.microsoft.com/office/drawing/2014/main" id="{8C3680C5-1B2A-A213-2569-094114F48406}"/>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18" name="グループ化 17">
            <a:extLst>
              <a:ext uri="{FF2B5EF4-FFF2-40B4-BE49-F238E27FC236}">
                <a16:creationId xmlns:a16="http://schemas.microsoft.com/office/drawing/2014/main" id="{FC62A934-8CA3-6FDA-13AA-13968130F129}"/>
              </a:ext>
            </a:extLst>
          </p:cNvPr>
          <p:cNvGrpSpPr/>
          <p:nvPr/>
        </p:nvGrpSpPr>
        <p:grpSpPr>
          <a:xfrm>
            <a:off x="180000" y="1661813"/>
            <a:ext cx="5702400" cy="288000"/>
            <a:chOff x="156000" y="1879963"/>
            <a:chExt cx="5760000" cy="288000"/>
          </a:xfrm>
        </p:grpSpPr>
        <p:sp>
          <p:nvSpPr>
            <p:cNvPr id="19" name="正方形/長方形 18">
              <a:extLst>
                <a:ext uri="{FF2B5EF4-FFF2-40B4-BE49-F238E27FC236}">
                  <a16:creationId xmlns:a16="http://schemas.microsoft.com/office/drawing/2014/main" id="{F33D6B5C-8C1E-FE6C-6078-922035EFBB7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グリーンプレミアム訴求に向けた具体的な取組・背景</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4EF1D601-42BD-625B-A417-64F91E1F56D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065AF274-E6EA-6F7C-F95C-95D43867257A}"/>
              </a:ext>
            </a:extLst>
          </p:cNvPr>
          <p:cNvGrpSpPr/>
          <p:nvPr/>
        </p:nvGrpSpPr>
        <p:grpSpPr>
          <a:xfrm>
            <a:off x="6333600" y="1661813"/>
            <a:ext cx="5702400" cy="288000"/>
            <a:chOff x="156000" y="1879963"/>
            <a:chExt cx="5760000" cy="288000"/>
          </a:xfrm>
        </p:grpSpPr>
        <p:sp>
          <p:nvSpPr>
            <p:cNvPr id="22" name="正方形/長方形 21">
              <a:extLst>
                <a:ext uri="{FF2B5EF4-FFF2-40B4-BE49-F238E27FC236}">
                  <a16:creationId xmlns:a16="http://schemas.microsoft.com/office/drawing/2014/main" id="{D758E78E-1674-04D6-CB0B-233EC45E4B0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価格転嫁の具体的なスケジュールと</a:t>
              </a:r>
              <a:r>
                <a:rPr lang="en-US" altLang="ja-JP" sz="1400">
                  <a:solidFill>
                    <a:schemeClr val="tx1"/>
                  </a:solidFill>
                  <a:latin typeface="Meiryo UI" panose="020B0604030504040204" pitchFamily="50" charset="-128"/>
                  <a:ea typeface="Meiryo UI" panose="020B0604030504040204" pitchFamily="50" charset="-128"/>
                </a:rPr>
                <a:t>KPI</a:t>
              </a:r>
              <a:endParaRPr lang="ja-JP" altLang="en-US" sz="1400">
                <a:solidFill>
                  <a:schemeClr val="tx1"/>
                </a:solidFill>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A7A57465-B09E-AD07-1620-F4EA194FB54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5" name="正方形/長方形 24">
            <a:extLst>
              <a:ext uri="{FF2B5EF4-FFF2-40B4-BE49-F238E27FC236}">
                <a16:creationId xmlns:a16="http://schemas.microsoft.com/office/drawing/2014/main" id="{EC09C74B-3D2D-D318-4045-C3AB82BDA04E}"/>
              </a:ext>
            </a:extLst>
          </p:cNvPr>
          <p:cNvSpPr/>
          <p:nvPr/>
        </p:nvSpPr>
        <p:spPr>
          <a:xfrm>
            <a:off x="181475" y="4412968"/>
            <a:ext cx="994371" cy="1710992"/>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a:t>
            </a:r>
            <a:r>
              <a:rPr lang="ja-JP" altLang="en-US" sz="1200">
                <a:solidFill>
                  <a:schemeClr val="tx1"/>
                </a:solidFill>
                <a:latin typeface="Meiryo UI" panose="020B0604030504040204" pitchFamily="50" charset="-128"/>
                <a:ea typeface="Meiryo UI" panose="020B0604030504040204" pitchFamily="50" charset="-128"/>
              </a:rPr>
              <a:t>向け</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C700175E-65BD-98AA-4364-1994EAB45452}"/>
              </a:ext>
            </a:extLst>
          </p:cNvPr>
          <p:cNvSpPr/>
          <p:nvPr/>
        </p:nvSpPr>
        <p:spPr>
          <a:xfrm>
            <a:off x="1304697" y="4412968"/>
            <a:ext cx="4577700"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具体的な取組</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br>
              <a:rPr kumimoji="1" lang="en-US" altLang="ja-JP" sz="1200">
                <a:solidFill>
                  <a:schemeClr val="tx1"/>
                </a:solidFill>
                <a:latin typeface="Meiryo UI" panose="020B0604030504040204" pitchFamily="50" charset="-128"/>
                <a:ea typeface="Meiryo UI" panose="020B0604030504040204" pitchFamily="50" charset="-128"/>
              </a:rPr>
            </a:b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考え方の背景</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7" name="矢印: 五方向 26">
            <a:extLst>
              <a:ext uri="{FF2B5EF4-FFF2-40B4-BE49-F238E27FC236}">
                <a16:creationId xmlns:a16="http://schemas.microsoft.com/office/drawing/2014/main" id="{C396DAC0-8424-A245-26B6-3ED28436219C}"/>
              </a:ext>
            </a:extLst>
          </p:cNvPr>
          <p:cNvSpPr/>
          <p:nvPr/>
        </p:nvSpPr>
        <p:spPr>
          <a:xfrm>
            <a:off x="6333599"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a:t>
            </a:r>
            <a:r>
              <a:rPr kumimoji="1" lang="en-US" altLang="ja-JP" sz="1200">
                <a:solidFill>
                  <a:schemeClr val="tx1"/>
                </a:solidFill>
                <a:latin typeface="Meiryo UI" panose="020B0604030504040204" pitchFamily="50" charset="-128"/>
                <a:ea typeface="Meiryo UI" panose="020B0604030504040204" pitchFamily="50" charset="-128"/>
              </a:rPr>
              <a:t>2030</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8" name="矢印: 五方向 27">
            <a:extLst>
              <a:ext uri="{FF2B5EF4-FFF2-40B4-BE49-F238E27FC236}">
                <a16:creationId xmlns:a16="http://schemas.microsoft.com/office/drawing/2014/main" id="{077BC87E-E4B1-916E-9C82-41F83DA34EE0}"/>
              </a:ext>
            </a:extLst>
          </p:cNvPr>
          <p:cNvSpPr/>
          <p:nvPr/>
        </p:nvSpPr>
        <p:spPr>
          <a:xfrm>
            <a:off x="8291164"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 </a:t>
            </a:r>
            <a:r>
              <a:rPr kumimoji="1" lang="en-US" altLang="ja-JP" sz="1200">
                <a:solidFill>
                  <a:schemeClr val="tx1"/>
                </a:solidFill>
                <a:latin typeface="Meiryo UI" panose="020B0604030504040204" pitchFamily="50" charset="-128"/>
                <a:ea typeface="Meiryo UI" panose="020B0604030504040204" pitchFamily="50" charset="-128"/>
              </a:rPr>
              <a:t>2035</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9" name="矢印: 五方向 28">
            <a:extLst>
              <a:ext uri="{FF2B5EF4-FFF2-40B4-BE49-F238E27FC236}">
                <a16:creationId xmlns:a16="http://schemas.microsoft.com/office/drawing/2014/main" id="{803BF857-C48E-9A55-9E5A-7A1D1040398D}"/>
              </a:ext>
            </a:extLst>
          </p:cNvPr>
          <p:cNvSpPr/>
          <p:nvPr/>
        </p:nvSpPr>
        <p:spPr>
          <a:xfrm>
            <a:off x="10248729"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 </a:t>
            </a:r>
            <a:r>
              <a:rPr kumimoji="1" lang="en-US" altLang="ja-JP" sz="1200">
                <a:solidFill>
                  <a:schemeClr val="tx1"/>
                </a:solidFill>
                <a:latin typeface="Meiryo UI" panose="020B0604030504040204" pitchFamily="50" charset="-128"/>
                <a:ea typeface="Meiryo UI" panose="020B0604030504040204" pitchFamily="50" charset="-128"/>
              </a:rPr>
              <a:t>2040</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4" name="正方形/長方形 33">
            <a:extLst>
              <a:ext uri="{FF2B5EF4-FFF2-40B4-BE49-F238E27FC236}">
                <a16:creationId xmlns:a16="http://schemas.microsoft.com/office/drawing/2014/main" id="{35FB6043-42A2-C1EC-BB9B-763B677C6FD7}"/>
              </a:ext>
            </a:extLst>
          </p:cNvPr>
          <p:cNvSpPr/>
          <p:nvPr/>
        </p:nvSpPr>
        <p:spPr>
          <a:xfrm>
            <a:off x="6333599"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5" name="正方形/長方形 34">
            <a:extLst>
              <a:ext uri="{FF2B5EF4-FFF2-40B4-BE49-F238E27FC236}">
                <a16:creationId xmlns:a16="http://schemas.microsoft.com/office/drawing/2014/main" id="{E401E843-E921-4C22-CED6-DC67A01BF3FE}"/>
              </a:ext>
            </a:extLst>
          </p:cNvPr>
          <p:cNvSpPr/>
          <p:nvPr/>
        </p:nvSpPr>
        <p:spPr>
          <a:xfrm>
            <a:off x="6333599"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6" name="正方形/長方形 35">
            <a:extLst>
              <a:ext uri="{FF2B5EF4-FFF2-40B4-BE49-F238E27FC236}">
                <a16:creationId xmlns:a16="http://schemas.microsoft.com/office/drawing/2014/main" id="{122BE0C2-B6E1-6FD9-7DAA-F0B8A45768E8}"/>
              </a:ext>
            </a:extLst>
          </p:cNvPr>
          <p:cNvSpPr/>
          <p:nvPr/>
        </p:nvSpPr>
        <p:spPr>
          <a:xfrm>
            <a:off x="10248729"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7" name="正方形/長方形 36">
            <a:extLst>
              <a:ext uri="{FF2B5EF4-FFF2-40B4-BE49-F238E27FC236}">
                <a16:creationId xmlns:a16="http://schemas.microsoft.com/office/drawing/2014/main" id="{135539D0-B508-19FD-B67E-57E64A8F5BEF}"/>
              </a:ext>
            </a:extLst>
          </p:cNvPr>
          <p:cNvSpPr/>
          <p:nvPr/>
        </p:nvSpPr>
        <p:spPr>
          <a:xfrm>
            <a:off x="10248729"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8" name="正方形/長方形 37">
            <a:extLst>
              <a:ext uri="{FF2B5EF4-FFF2-40B4-BE49-F238E27FC236}">
                <a16:creationId xmlns:a16="http://schemas.microsoft.com/office/drawing/2014/main" id="{E3ABD667-D6AF-445B-49B8-B981FBBE9299}"/>
              </a:ext>
            </a:extLst>
          </p:cNvPr>
          <p:cNvSpPr/>
          <p:nvPr/>
        </p:nvSpPr>
        <p:spPr>
          <a:xfrm>
            <a:off x="8291167"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9" name="正方形/長方形 38">
            <a:extLst>
              <a:ext uri="{FF2B5EF4-FFF2-40B4-BE49-F238E27FC236}">
                <a16:creationId xmlns:a16="http://schemas.microsoft.com/office/drawing/2014/main" id="{C36FE640-71F0-D281-2551-C67056E87537}"/>
              </a:ext>
            </a:extLst>
          </p:cNvPr>
          <p:cNvSpPr/>
          <p:nvPr/>
        </p:nvSpPr>
        <p:spPr>
          <a:xfrm>
            <a:off x="8291167"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grpSp>
        <p:nvGrpSpPr>
          <p:cNvPr id="42" name="Group 41">
            <a:extLst>
              <a:ext uri="{FF2B5EF4-FFF2-40B4-BE49-F238E27FC236}">
                <a16:creationId xmlns:a16="http://schemas.microsoft.com/office/drawing/2014/main" id="{DD118EBC-FBCB-5653-1D5F-A36EE74B95DE}"/>
              </a:ext>
            </a:extLst>
          </p:cNvPr>
          <p:cNvGrpSpPr/>
          <p:nvPr/>
        </p:nvGrpSpPr>
        <p:grpSpPr>
          <a:xfrm rot="10800000" flipH="1">
            <a:off x="6000000" y="5165460"/>
            <a:ext cx="216000" cy="216000"/>
            <a:chOff x="5937564" y="3833745"/>
            <a:chExt cx="306171" cy="306910"/>
          </a:xfrm>
        </p:grpSpPr>
        <p:sp>
          <p:nvSpPr>
            <p:cNvPr id="43" name="Freeform 94">
              <a:extLst>
                <a:ext uri="{FF2B5EF4-FFF2-40B4-BE49-F238E27FC236}">
                  <a16:creationId xmlns:a16="http://schemas.microsoft.com/office/drawing/2014/main" id="{0965C149-D11C-E2E1-A725-3B6784BAAD38}"/>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4" name="Freeform 95">
              <a:extLst>
                <a:ext uri="{FF2B5EF4-FFF2-40B4-BE49-F238E27FC236}">
                  <a16:creationId xmlns:a16="http://schemas.microsoft.com/office/drawing/2014/main" id="{B54CFB40-194C-25E3-3A74-646C5F666EEC}"/>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sp>
        <p:nvSpPr>
          <p:cNvPr id="5" name="正方形/長方形 4">
            <a:extLst>
              <a:ext uri="{FF2B5EF4-FFF2-40B4-BE49-F238E27FC236}">
                <a16:creationId xmlns:a16="http://schemas.microsoft.com/office/drawing/2014/main" id="{2F528025-8646-C7A2-5DDF-D7330404AEEA}"/>
              </a:ext>
            </a:extLst>
          </p:cNvPr>
          <p:cNvSpPr/>
          <p:nvPr/>
        </p:nvSpPr>
        <p:spPr>
          <a:xfrm>
            <a:off x="2161954" y="1646912"/>
            <a:ext cx="7868093" cy="356417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グリーンプレミアム訴求に向けた具体的な取組・背景</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→具体的な取組を記載したうえで、それに取り組む理由や期待される効果等を記載すること。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価格転嫁の具体的なスケジュールと</a:t>
            </a:r>
            <a:r>
              <a:rPr lang="en-US" altLang="ja-JP" sz="1400" dirty="0">
                <a:solidFill>
                  <a:srgbClr val="FF0000"/>
                </a:solidFill>
                <a:latin typeface="Meiryo UI" panose="020B0604030504040204" pitchFamily="50" charset="-128"/>
                <a:ea typeface="Meiryo UI" panose="020B0604030504040204" pitchFamily="50" charset="-128"/>
              </a:rPr>
              <a:t>KPI</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→時間軸を設けたうえで、スケジュールやそれぞれの</a:t>
            </a:r>
            <a:r>
              <a:rPr lang="en-US" altLang="ja-JP" sz="1400" dirty="0">
                <a:solidFill>
                  <a:srgbClr val="FF0000"/>
                </a:solidFill>
                <a:latin typeface="Meiryo UI" panose="020B0604030504040204" pitchFamily="50" charset="-128"/>
                <a:ea typeface="Meiryo UI" panose="020B0604030504040204" pitchFamily="50" charset="-128"/>
              </a:rPr>
              <a:t>KPI</a:t>
            </a:r>
            <a:r>
              <a:rPr lang="ja-JP" altLang="en-US" sz="1400" dirty="0">
                <a:solidFill>
                  <a:srgbClr val="FF0000"/>
                </a:solidFill>
                <a:latin typeface="Meiryo UI" panose="020B0604030504040204" pitchFamily="50" charset="-128"/>
                <a:ea typeface="Meiryo UI" panose="020B0604030504040204" pitchFamily="50" charset="-128"/>
              </a:rPr>
              <a:t>等を記載すること。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A39853A4-DC85-FFB9-6960-6B88686D7A43}"/>
              </a:ext>
            </a:extLst>
          </p:cNvPr>
          <p:cNvSpPr/>
          <p:nvPr/>
        </p:nvSpPr>
        <p:spPr bwMode="gray">
          <a:xfrm>
            <a:off x="8473468" y="79792"/>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742263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D0849-C9FD-5858-0BB1-EA931C090653}"/>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F98E526E-29CB-32F2-0FFD-C70B7D1E5CE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F98E526E-29CB-32F2-0FFD-C70B7D1E5CE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876D1057-4CCD-84B1-FCCC-B552CEC059B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BB0D28BB-B0A8-CE7F-3CA2-F2F40452D6E3}"/>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684CB73B-9B1B-7092-F981-B05064AAB3B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b="0">
                <a:solidFill>
                  <a:schemeClr val="tx1"/>
                </a:solidFill>
              </a:rPr>
              <a:t>GX</a:t>
            </a:r>
            <a:r>
              <a:rPr lang="ja-JP" altLang="en-US" b="0">
                <a:solidFill>
                  <a:schemeClr val="tx1"/>
                </a:solidFill>
              </a:rPr>
              <a:t>製品の普及に向けた、売価向上・コストダウンの道筋は以下の通り</a:t>
            </a:r>
          </a:p>
        </p:txBody>
      </p:sp>
      <p:cxnSp>
        <p:nvCxnSpPr>
          <p:cNvPr id="4" name="直線コネクタ 3">
            <a:extLst>
              <a:ext uri="{FF2B5EF4-FFF2-40B4-BE49-F238E27FC236}">
                <a16:creationId xmlns:a16="http://schemas.microsoft.com/office/drawing/2014/main" id="{02F00193-3649-B041-3625-B22B6FAE15B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DDDC4519-B56A-5025-1832-3CBF351580A4}"/>
              </a:ext>
            </a:extLst>
          </p:cNvPr>
          <p:cNvGrpSpPr/>
          <p:nvPr/>
        </p:nvGrpSpPr>
        <p:grpSpPr>
          <a:xfrm>
            <a:off x="180000" y="1661813"/>
            <a:ext cx="5702400" cy="288000"/>
            <a:chOff x="156000" y="1879963"/>
            <a:chExt cx="5760000" cy="288000"/>
          </a:xfrm>
        </p:grpSpPr>
        <p:sp>
          <p:nvSpPr>
            <p:cNvPr id="19" name="正方形/長方形 18">
              <a:extLst>
                <a:ext uri="{FF2B5EF4-FFF2-40B4-BE49-F238E27FC236}">
                  <a16:creationId xmlns:a16="http://schemas.microsoft.com/office/drawing/2014/main" id="{C10AEE87-A247-8847-F400-80119C62BB16}"/>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GX</a:t>
              </a:r>
              <a:r>
                <a:rPr lang="ja-JP" altLang="en-US" sz="1200">
                  <a:solidFill>
                    <a:schemeClr val="tx1"/>
                  </a:solidFill>
                  <a:latin typeface="Meiryo UI" panose="020B0604030504040204" pitchFamily="50" charset="-128"/>
                  <a:ea typeface="Meiryo UI" panose="020B0604030504040204" pitchFamily="50" charset="-128"/>
                </a:rPr>
                <a:t>製品単価・コスト構造のイメージ</a:t>
              </a:r>
            </a:p>
          </p:txBody>
        </p:sp>
        <p:cxnSp>
          <p:nvCxnSpPr>
            <p:cNvPr id="20" name="直線コネクタ 19">
              <a:extLst>
                <a:ext uri="{FF2B5EF4-FFF2-40B4-BE49-F238E27FC236}">
                  <a16:creationId xmlns:a16="http://schemas.microsoft.com/office/drawing/2014/main" id="{6C6981C4-2434-7BC8-913B-0032BAD1719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50209BCA-9D9A-AE90-030C-97154D6ED144}"/>
              </a:ext>
            </a:extLst>
          </p:cNvPr>
          <p:cNvGrpSpPr/>
          <p:nvPr/>
        </p:nvGrpSpPr>
        <p:grpSpPr>
          <a:xfrm>
            <a:off x="6333600" y="1661813"/>
            <a:ext cx="5702400" cy="288000"/>
            <a:chOff x="156000" y="1879963"/>
            <a:chExt cx="5760000" cy="288000"/>
          </a:xfrm>
        </p:grpSpPr>
        <p:sp>
          <p:nvSpPr>
            <p:cNvPr id="22" name="正方形/長方形 21">
              <a:extLst>
                <a:ext uri="{FF2B5EF4-FFF2-40B4-BE49-F238E27FC236}">
                  <a16:creationId xmlns:a16="http://schemas.microsoft.com/office/drawing/2014/main" id="{3B428A6D-DE9F-516B-1198-C2102E88B27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GX</a:t>
              </a:r>
              <a:r>
                <a:rPr lang="ja-JP" altLang="en-US" sz="1200" dirty="0">
                  <a:solidFill>
                    <a:schemeClr val="tx1"/>
                  </a:solidFill>
                  <a:latin typeface="Meiryo UI" panose="020B0604030504040204" pitchFamily="50" charset="-128"/>
                  <a:ea typeface="Meiryo UI" panose="020B0604030504040204" pitchFamily="50" charset="-128"/>
                </a:rPr>
                <a:t>製品の単価向上・コストダウンに向けた</a:t>
              </a:r>
              <a:r>
                <a:rPr lang="en-US" altLang="ja-JP" sz="1200" dirty="0">
                  <a:solidFill>
                    <a:schemeClr val="tx1"/>
                  </a:solidFill>
                  <a:latin typeface="Meiryo UI" panose="020B0604030504040204" pitchFamily="50" charset="-128"/>
                  <a:ea typeface="Meiryo UI" panose="020B0604030504040204" pitchFamily="50" charset="-128"/>
                </a:rPr>
                <a:t>KPI</a:t>
              </a:r>
              <a:r>
                <a:rPr lang="ja-JP" altLang="en-US" sz="1200" dirty="0">
                  <a:solidFill>
                    <a:schemeClr val="tx1"/>
                  </a:solidFill>
                  <a:latin typeface="Meiryo UI" panose="020B0604030504040204" pitchFamily="50" charset="-128"/>
                  <a:ea typeface="Meiryo UI" panose="020B0604030504040204" pitchFamily="50" charset="-128"/>
                </a:rPr>
                <a:t>・取組</a:t>
              </a:r>
            </a:p>
          </p:txBody>
        </p:sp>
        <p:cxnSp>
          <p:nvCxnSpPr>
            <p:cNvPr id="23" name="直線コネクタ 22">
              <a:extLst>
                <a:ext uri="{FF2B5EF4-FFF2-40B4-BE49-F238E27FC236}">
                  <a16:creationId xmlns:a16="http://schemas.microsoft.com/office/drawing/2014/main" id="{7778E957-B868-ED4B-BD40-A35816ED611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正方形/長方形 55">
            <a:extLst>
              <a:ext uri="{FF2B5EF4-FFF2-40B4-BE49-F238E27FC236}">
                <a16:creationId xmlns:a16="http://schemas.microsoft.com/office/drawing/2014/main" id="{01491B78-E3FE-1A81-5F87-F7522E0A51EC}"/>
              </a:ext>
            </a:extLst>
          </p:cNvPr>
          <p:cNvSpPr/>
          <p:nvPr/>
        </p:nvSpPr>
        <p:spPr bwMode="gray">
          <a:xfrm>
            <a:off x="3201581" y="2618106"/>
            <a:ext cx="1663559" cy="2188106"/>
          </a:xfrm>
          <a:prstGeom prst="rect">
            <a:avLst/>
          </a:prstGeom>
          <a:solidFill>
            <a:schemeClr val="bg1">
              <a:lumMod val="95000"/>
            </a:schemeClr>
          </a:solidFill>
          <a:ln>
            <a:solidFill>
              <a:schemeClr val="bg1">
                <a:lumMod val="50000"/>
              </a:schemeClr>
            </a:solidFill>
            <a:prstDash val="dash"/>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cxnSp>
        <p:nvCxnSpPr>
          <p:cNvPr id="57" name="直線コネクタ 56">
            <a:extLst>
              <a:ext uri="{FF2B5EF4-FFF2-40B4-BE49-F238E27FC236}">
                <a16:creationId xmlns:a16="http://schemas.microsoft.com/office/drawing/2014/main" id="{E43FFC6B-2F9D-C89B-6361-3332990BE8CF}"/>
              </a:ext>
            </a:extLst>
          </p:cNvPr>
          <p:cNvCxnSpPr>
            <a:cxnSpLocks/>
          </p:cNvCxnSpPr>
          <p:nvPr/>
        </p:nvCxnSpPr>
        <p:spPr>
          <a:xfrm>
            <a:off x="171853" y="5921730"/>
            <a:ext cx="6004901"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nvGrpSpPr>
          <p:cNvPr id="58" name="グループ化 57">
            <a:extLst>
              <a:ext uri="{FF2B5EF4-FFF2-40B4-BE49-F238E27FC236}">
                <a16:creationId xmlns:a16="http://schemas.microsoft.com/office/drawing/2014/main" id="{30204135-1D23-29CF-72A3-D56D6B64EA63}"/>
              </a:ext>
            </a:extLst>
          </p:cNvPr>
          <p:cNvGrpSpPr/>
          <p:nvPr/>
        </p:nvGrpSpPr>
        <p:grpSpPr>
          <a:xfrm>
            <a:off x="436473" y="3151896"/>
            <a:ext cx="769321" cy="2769838"/>
            <a:chOff x="403654" y="3607395"/>
            <a:chExt cx="720000" cy="2052000"/>
          </a:xfrm>
        </p:grpSpPr>
        <p:sp>
          <p:nvSpPr>
            <p:cNvPr id="59" name="正方形/長方形 58">
              <a:extLst>
                <a:ext uri="{FF2B5EF4-FFF2-40B4-BE49-F238E27FC236}">
                  <a16:creationId xmlns:a16="http://schemas.microsoft.com/office/drawing/2014/main" id="{AC2E7371-31E9-9042-2ED7-0BA5838230EA}"/>
                </a:ext>
              </a:extLst>
            </p:cNvPr>
            <p:cNvSpPr/>
            <p:nvPr/>
          </p:nvSpPr>
          <p:spPr bwMode="gray">
            <a:xfrm>
              <a:off x="403654" y="4219395"/>
              <a:ext cx="720000" cy="1440000"/>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60" name="正方形/長方形 59">
              <a:extLst>
                <a:ext uri="{FF2B5EF4-FFF2-40B4-BE49-F238E27FC236}">
                  <a16:creationId xmlns:a16="http://schemas.microsoft.com/office/drawing/2014/main" id="{6D30D563-C8FD-2A6B-BBC2-FB9AA54A9CC1}"/>
                </a:ext>
              </a:extLst>
            </p:cNvPr>
            <p:cNvSpPr/>
            <p:nvPr/>
          </p:nvSpPr>
          <p:spPr bwMode="gray">
            <a:xfrm>
              <a:off x="403654" y="3607395"/>
              <a:ext cx="720000" cy="612000"/>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grpSp>
      <p:grpSp>
        <p:nvGrpSpPr>
          <p:cNvPr id="61" name="グループ化 60">
            <a:extLst>
              <a:ext uri="{FF2B5EF4-FFF2-40B4-BE49-F238E27FC236}">
                <a16:creationId xmlns:a16="http://schemas.microsoft.com/office/drawing/2014/main" id="{5252534B-2DA1-D19E-9107-BD3D3A5307F2}"/>
              </a:ext>
            </a:extLst>
          </p:cNvPr>
          <p:cNvGrpSpPr/>
          <p:nvPr/>
        </p:nvGrpSpPr>
        <p:grpSpPr>
          <a:xfrm>
            <a:off x="2341841" y="2202070"/>
            <a:ext cx="769322" cy="3719661"/>
            <a:chOff x="2532600" y="2903730"/>
            <a:chExt cx="720001" cy="2755665"/>
          </a:xfrm>
        </p:grpSpPr>
        <p:sp>
          <p:nvSpPr>
            <p:cNvPr id="62" name="正方形/長方形 61">
              <a:extLst>
                <a:ext uri="{FF2B5EF4-FFF2-40B4-BE49-F238E27FC236}">
                  <a16:creationId xmlns:a16="http://schemas.microsoft.com/office/drawing/2014/main" id="{97ABA890-2229-DEDF-FAAF-FB4930FB3EF1}"/>
                </a:ext>
              </a:extLst>
            </p:cNvPr>
            <p:cNvSpPr/>
            <p:nvPr/>
          </p:nvSpPr>
          <p:spPr bwMode="gray">
            <a:xfrm>
              <a:off x="2532600" y="4597793"/>
              <a:ext cx="720000" cy="106160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63" name="正方形/長方形 62">
              <a:extLst>
                <a:ext uri="{FF2B5EF4-FFF2-40B4-BE49-F238E27FC236}">
                  <a16:creationId xmlns:a16="http://schemas.microsoft.com/office/drawing/2014/main" id="{D2A9F75B-9F1F-7601-AD16-33705DB9225F}"/>
                </a:ext>
              </a:extLst>
            </p:cNvPr>
            <p:cNvSpPr/>
            <p:nvPr/>
          </p:nvSpPr>
          <p:spPr bwMode="gray">
            <a:xfrm>
              <a:off x="2532601" y="3254360"/>
              <a:ext cx="720000" cy="1366070"/>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CAPEX</a:t>
              </a:r>
              <a:r>
                <a:rPr kumimoji="0" lang="ja-JP" altLang="en-US" sz="900">
                  <a:solidFill>
                    <a:srgbClr val="00B0F0"/>
                  </a:solidFill>
                  <a:latin typeface="Meiryo UI" panose="020B0604030504040204" pitchFamily="50" charset="-128"/>
                  <a:ea typeface="Meiryo UI" panose="020B0604030504040204" pitchFamily="50" charset="-128"/>
                </a:rPr>
                <a:t>）</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OPEX</a:t>
              </a:r>
              <a:r>
                <a:rPr kumimoji="0" lang="ja-JP" altLang="en-US" sz="900">
                  <a:latin typeface="Meiryo UI" panose="020B0604030504040204" pitchFamily="50" charset="-128"/>
                  <a:ea typeface="Meiryo UI" panose="020B0604030504040204" pitchFamily="50" charset="-128"/>
                </a:rPr>
                <a:t>）</a:t>
              </a:r>
            </a:p>
          </p:txBody>
        </p:sp>
        <p:sp>
          <p:nvSpPr>
            <p:cNvPr id="64" name="正方形/長方形 63">
              <a:extLst>
                <a:ext uri="{FF2B5EF4-FFF2-40B4-BE49-F238E27FC236}">
                  <a16:creationId xmlns:a16="http://schemas.microsoft.com/office/drawing/2014/main" id="{D88CBE3B-F36B-B1B8-772A-A075DA80048B}"/>
                </a:ext>
              </a:extLst>
            </p:cNvPr>
            <p:cNvSpPr/>
            <p:nvPr/>
          </p:nvSpPr>
          <p:spPr bwMode="gray">
            <a:xfrm>
              <a:off x="2532600" y="2903730"/>
              <a:ext cx="720000" cy="342258"/>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grpSp>
      <p:sp>
        <p:nvSpPr>
          <p:cNvPr id="69" name="正方形/長方形 68">
            <a:extLst>
              <a:ext uri="{FF2B5EF4-FFF2-40B4-BE49-F238E27FC236}">
                <a16:creationId xmlns:a16="http://schemas.microsoft.com/office/drawing/2014/main" id="{F43A940B-F895-AA96-B28C-9141749E755A}"/>
              </a:ext>
            </a:extLst>
          </p:cNvPr>
          <p:cNvSpPr/>
          <p:nvPr/>
        </p:nvSpPr>
        <p:spPr bwMode="gray">
          <a:xfrm>
            <a:off x="5107408" y="4783040"/>
            <a:ext cx="769320" cy="1138688"/>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70" name="正方形/長方形 69">
            <a:extLst>
              <a:ext uri="{FF2B5EF4-FFF2-40B4-BE49-F238E27FC236}">
                <a16:creationId xmlns:a16="http://schemas.microsoft.com/office/drawing/2014/main" id="{842D4665-D3D4-3906-4B58-62CAA22734CE}"/>
              </a:ext>
            </a:extLst>
          </p:cNvPr>
          <p:cNvSpPr/>
          <p:nvPr/>
        </p:nvSpPr>
        <p:spPr bwMode="gray">
          <a:xfrm>
            <a:off x="5107408" y="3842130"/>
            <a:ext cx="769320" cy="930284"/>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CAPEX</a:t>
            </a:r>
            <a:r>
              <a:rPr kumimoji="0" lang="ja-JP" altLang="en-US" sz="900">
                <a:solidFill>
                  <a:srgbClr val="00B0F0"/>
                </a:solidFill>
                <a:latin typeface="Meiryo UI" panose="020B0604030504040204" pitchFamily="50" charset="-128"/>
                <a:ea typeface="Meiryo UI" panose="020B0604030504040204" pitchFamily="50" charset="-128"/>
              </a:rPr>
              <a:t>）</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OPEX</a:t>
            </a:r>
            <a:r>
              <a:rPr kumimoji="0" lang="ja-JP" altLang="en-US" sz="900">
                <a:solidFill>
                  <a:srgbClr val="00B0F0"/>
                </a:solidFill>
                <a:latin typeface="Meiryo UI" panose="020B0604030504040204" pitchFamily="50" charset="-128"/>
                <a:ea typeface="Meiryo UI" panose="020B0604030504040204" pitchFamily="50" charset="-128"/>
              </a:rPr>
              <a:t>）</a:t>
            </a:r>
          </a:p>
        </p:txBody>
      </p:sp>
      <p:sp>
        <p:nvSpPr>
          <p:cNvPr id="71" name="正方形/長方形 70">
            <a:extLst>
              <a:ext uri="{FF2B5EF4-FFF2-40B4-BE49-F238E27FC236}">
                <a16:creationId xmlns:a16="http://schemas.microsoft.com/office/drawing/2014/main" id="{3E7535AC-0B59-D087-6928-AD5425E7EABE}"/>
              </a:ext>
            </a:extLst>
          </p:cNvPr>
          <p:cNvSpPr/>
          <p:nvPr/>
        </p:nvSpPr>
        <p:spPr bwMode="gray">
          <a:xfrm>
            <a:off x="5107408" y="2202067"/>
            <a:ext cx="769320" cy="164005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cxnSp>
        <p:nvCxnSpPr>
          <p:cNvPr id="74" name="直線コネクタ 73">
            <a:extLst>
              <a:ext uri="{FF2B5EF4-FFF2-40B4-BE49-F238E27FC236}">
                <a16:creationId xmlns:a16="http://schemas.microsoft.com/office/drawing/2014/main" id="{4E90EEF6-45B0-C9C7-5E35-A3476BE9026C}"/>
              </a:ext>
            </a:extLst>
          </p:cNvPr>
          <p:cNvCxnSpPr>
            <a:cxnSpLocks/>
          </p:cNvCxnSpPr>
          <p:nvPr/>
        </p:nvCxnSpPr>
        <p:spPr>
          <a:xfrm>
            <a:off x="821133" y="2207808"/>
            <a:ext cx="906620" cy="0"/>
          </a:xfrm>
          <a:prstGeom prst="line">
            <a:avLst/>
          </a:prstGeom>
          <a:ln w="9525">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75" name="直線矢印コネクタ 74">
            <a:extLst>
              <a:ext uri="{FF2B5EF4-FFF2-40B4-BE49-F238E27FC236}">
                <a16:creationId xmlns:a16="http://schemas.microsoft.com/office/drawing/2014/main" id="{00149487-2A06-8EF9-9DB9-B3CECD2C572B}"/>
              </a:ext>
            </a:extLst>
          </p:cNvPr>
          <p:cNvCxnSpPr>
            <a:cxnSpLocks/>
            <a:stCxn id="60" idx="0"/>
          </p:cNvCxnSpPr>
          <p:nvPr/>
        </p:nvCxnSpPr>
        <p:spPr>
          <a:xfrm flipV="1">
            <a:off x="821133" y="2279374"/>
            <a:ext cx="0" cy="872519"/>
          </a:xfrm>
          <a:prstGeom prst="straightConnector1">
            <a:avLst/>
          </a:prstGeom>
          <a:ln w="9525">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76" name="楕円 75">
            <a:extLst>
              <a:ext uri="{FF2B5EF4-FFF2-40B4-BE49-F238E27FC236}">
                <a16:creationId xmlns:a16="http://schemas.microsoft.com/office/drawing/2014/main" id="{813110FD-E507-4147-6F1E-6DB673BE4691}"/>
              </a:ext>
            </a:extLst>
          </p:cNvPr>
          <p:cNvSpPr/>
          <p:nvPr/>
        </p:nvSpPr>
        <p:spPr bwMode="gray">
          <a:xfrm>
            <a:off x="254004" y="2565198"/>
            <a:ext cx="1153981" cy="388749"/>
          </a:xfrm>
          <a:prstGeom prst="ellipse">
            <a:avLst/>
          </a:prstGeom>
          <a:solidFill>
            <a:schemeClr val="tx2">
              <a:lumMod val="10000"/>
              <a:lumOff val="90000"/>
            </a:schemeClr>
          </a:solidFill>
          <a:ln>
            <a:no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単価向上</a:t>
            </a:r>
          </a:p>
        </p:txBody>
      </p:sp>
      <p:sp>
        <p:nvSpPr>
          <p:cNvPr id="78" name="正方形/長方形 77">
            <a:extLst>
              <a:ext uri="{FF2B5EF4-FFF2-40B4-BE49-F238E27FC236}">
                <a16:creationId xmlns:a16="http://schemas.microsoft.com/office/drawing/2014/main" id="{87D336DC-81BA-C5C8-1777-45EEACC71E00}"/>
              </a:ext>
            </a:extLst>
          </p:cNvPr>
          <p:cNvSpPr/>
          <p:nvPr/>
        </p:nvSpPr>
        <p:spPr bwMode="gray">
          <a:xfrm>
            <a:off x="1713250" y="5962856"/>
            <a:ext cx="2005523" cy="44669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dirty="0">
                <a:latin typeface="Meiryo UI" panose="020B0604030504040204" pitchFamily="50" charset="-128"/>
                <a:ea typeface="Meiryo UI" panose="020B0604030504040204" pitchFamily="50" charset="-128"/>
              </a:rPr>
              <a:t>②</a:t>
            </a:r>
            <a:r>
              <a:rPr kumimoji="0" lang="en-US" altLang="ja-JP" sz="1200" dirty="0">
                <a:latin typeface="Meiryo UI" panose="020B0604030504040204" pitchFamily="50" charset="-128"/>
                <a:ea typeface="Meiryo UI" panose="020B0604030504040204" pitchFamily="50" charset="-128"/>
              </a:rPr>
              <a:t>20xx</a:t>
            </a:r>
            <a:r>
              <a:rPr kumimoji="0" lang="ja-JP" altLang="en-US" sz="1200" dirty="0">
                <a:latin typeface="Meiryo UI" panose="020B0604030504040204" pitchFamily="50" charset="-128"/>
                <a:ea typeface="Meiryo UI" panose="020B0604030504040204" pitchFamily="50" charset="-128"/>
              </a:rPr>
              <a:t>年度</a:t>
            </a:r>
            <a:endParaRPr kumimoji="0" lang="en-US" altLang="ja-JP" sz="1200" dirty="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dirty="0">
                <a:latin typeface="Meiryo UI" panose="020B0604030504040204" pitchFamily="50" charset="-128"/>
                <a:ea typeface="Meiryo UI" panose="020B0604030504040204" pitchFamily="50" charset="-128"/>
              </a:rPr>
              <a:t>（グリーン製品製造開始時）</a:t>
            </a:r>
          </a:p>
        </p:txBody>
      </p:sp>
      <p:sp>
        <p:nvSpPr>
          <p:cNvPr id="79" name="正方形/長方形 78">
            <a:extLst>
              <a:ext uri="{FF2B5EF4-FFF2-40B4-BE49-F238E27FC236}">
                <a16:creationId xmlns:a16="http://schemas.microsoft.com/office/drawing/2014/main" id="{81653D0C-EFD4-548A-43CD-9CEF29ECCBF7}"/>
              </a:ext>
            </a:extLst>
          </p:cNvPr>
          <p:cNvSpPr/>
          <p:nvPr/>
        </p:nvSpPr>
        <p:spPr bwMode="gray">
          <a:xfrm>
            <a:off x="4610923" y="5962856"/>
            <a:ext cx="1762290" cy="54203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dirty="0">
                <a:latin typeface="Meiryo UI" panose="020B0604030504040204" pitchFamily="50" charset="-128"/>
                <a:ea typeface="Meiryo UI" panose="020B0604030504040204" pitchFamily="50" charset="-128"/>
              </a:rPr>
              <a:t>③</a:t>
            </a:r>
            <a:r>
              <a:rPr kumimoji="0" lang="en-US" altLang="ja-JP" sz="1200" dirty="0">
                <a:latin typeface="Meiryo UI" panose="020B0604030504040204" pitchFamily="50" charset="-128"/>
                <a:ea typeface="Meiryo UI" panose="020B0604030504040204" pitchFamily="50" charset="-128"/>
              </a:rPr>
              <a:t>20</a:t>
            </a:r>
            <a:r>
              <a:rPr kumimoji="0" lang="ja-JP" altLang="en-US" sz="1200" dirty="0">
                <a:latin typeface="Meiryo UI" panose="020B0604030504040204" pitchFamily="50" charset="-128"/>
                <a:ea typeface="Meiryo UI" panose="020B0604030504040204" pitchFamily="50" charset="-128"/>
              </a:rPr>
              <a:t>▲▲年度</a:t>
            </a:r>
            <a:endParaRPr kumimoji="0" lang="en-US" altLang="ja-JP" sz="1200" dirty="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dirty="0">
                <a:latin typeface="Meiryo UI" panose="020B0604030504040204" pitchFamily="50" charset="-128"/>
                <a:ea typeface="Meiryo UI" panose="020B0604030504040204" pitchFamily="50" charset="-128"/>
              </a:rPr>
              <a:t>（グリーン製品</a:t>
            </a:r>
            <a:endParaRPr kumimoji="0" lang="en-US" altLang="ja-JP" sz="1200" dirty="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dirty="0">
                <a:latin typeface="Meiryo UI" panose="020B0604030504040204" pitchFamily="50" charset="-128"/>
                <a:ea typeface="Meiryo UI" panose="020B0604030504040204" pitchFamily="50" charset="-128"/>
              </a:rPr>
              <a:t>製造開始</a:t>
            </a:r>
            <a:r>
              <a:rPr kumimoji="0" lang="en-US" altLang="ja-JP" sz="1200" dirty="0">
                <a:latin typeface="Meiryo UI" panose="020B0604030504040204" pitchFamily="50" charset="-128"/>
                <a:ea typeface="Meiryo UI" panose="020B0604030504040204" pitchFamily="50" charset="-128"/>
              </a:rPr>
              <a:t>x</a:t>
            </a:r>
            <a:r>
              <a:rPr kumimoji="0" lang="ja-JP" altLang="en-US" sz="1200" dirty="0">
                <a:latin typeface="Meiryo UI" panose="020B0604030504040204" pitchFamily="50" charset="-128"/>
                <a:ea typeface="Meiryo UI" panose="020B0604030504040204" pitchFamily="50" charset="-128"/>
              </a:rPr>
              <a:t>年後）</a:t>
            </a:r>
          </a:p>
        </p:txBody>
      </p:sp>
      <p:sp>
        <p:nvSpPr>
          <p:cNvPr id="105" name="楕円 104">
            <a:extLst>
              <a:ext uri="{FF2B5EF4-FFF2-40B4-BE49-F238E27FC236}">
                <a16:creationId xmlns:a16="http://schemas.microsoft.com/office/drawing/2014/main" id="{F1CC5C46-64AC-99F6-0CEF-04776E2E0167}"/>
              </a:ext>
            </a:extLst>
          </p:cNvPr>
          <p:cNvSpPr/>
          <p:nvPr/>
        </p:nvSpPr>
        <p:spPr bwMode="gray">
          <a:xfrm>
            <a:off x="3639960" y="2322760"/>
            <a:ext cx="1153981" cy="388749"/>
          </a:xfrm>
          <a:prstGeom prst="ellipse">
            <a:avLst/>
          </a:prstGeom>
          <a:solidFill>
            <a:schemeClr val="tx2">
              <a:lumMod val="10000"/>
              <a:lumOff val="90000"/>
            </a:schemeClr>
          </a:solidFill>
          <a:ln>
            <a:no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コストダウン</a:t>
            </a:r>
          </a:p>
        </p:txBody>
      </p:sp>
      <p:grpSp>
        <p:nvGrpSpPr>
          <p:cNvPr id="81" name="グループ化 80">
            <a:extLst>
              <a:ext uri="{FF2B5EF4-FFF2-40B4-BE49-F238E27FC236}">
                <a16:creationId xmlns:a16="http://schemas.microsoft.com/office/drawing/2014/main" id="{B83C79C2-C335-2E61-3527-E53724FFEA3B}"/>
              </a:ext>
            </a:extLst>
          </p:cNvPr>
          <p:cNvGrpSpPr/>
          <p:nvPr/>
        </p:nvGrpSpPr>
        <p:grpSpPr>
          <a:xfrm>
            <a:off x="8555969" y="1976775"/>
            <a:ext cx="3476250" cy="360000"/>
            <a:chOff x="543578" y="1377175"/>
            <a:chExt cx="5239039" cy="360000"/>
          </a:xfrm>
        </p:grpSpPr>
        <p:cxnSp>
          <p:nvCxnSpPr>
            <p:cNvPr id="82" name="Straight Connector 18">
              <a:extLst>
                <a:ext uri="{FF2B5EF4-FFF2-40B4-BE49-F238E27FC236}">
                  <a16:creationId xmlns:a16="http://schemas.microsoft.com/office/drawing/2014/main" id="{EF2CC7F2-E92E-2758-DBD5-391B3DA97E3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3" name="TextBox 23">
              <a:extLst>
                <a:ext uri="{FF2B5EF4-FFF2-40B4-BE49-F238E27FC236}">
                  <a16:creationId xmlns:a16="http://schemas.microsoft.com/office/drawing/2014/main" id="{B7718A07-CBB3-417F-6C8E-02382B866049}"/>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実施する取組</a:t>
              </a:r>
              <a:endParaRPr lang="en-US" altLang="ja-JP" sz="1200">
                <a:solidFill>
                  <a:schemeClr val="tx1"/>
                </a:solidFill>
              </a:endParaRPr>
            </a:p>
          </p:txBody>
        </p:sp>
      </p:grpSp>
      <p:sp>
        <p:nvSpPr>
          <p:cNvPr id="85" name="正方形/長方形 84">
            <a:extLst>
              <a:ext uri="{FF2B5EF4-FFF2-40B4-BE49-F238E27FC236}">
                <a16:creationId xmlns:a16="http://schemas.microsoft.com/office/drawing/2014/main" id="{876B2126-CC11-0468-BD87-8E95ADA9248D}"/>
              </a:ext>
            </a:extLst>
          </p:cNvPr>
          <p:cNvSpPr/>
          <p:nvPr/>
        </p:nvSpPr>
        <p:spPr>
          <a:xfrm>
            <a:off x="8553285" y="4525771"/>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grpSp>
        <p:nvGrpSpPr>
          <p:cNvPr id="87" name="グループ化 86">
            <a:extLst>
              <a:ext uri="{FF2B5EF4-FFF2-40B4-BE49-F238E27FC236}">
                <a16:creationId xmlns:a16="http://schemas.microsoft.com/office/drawing/2014/main" id="{31CAC863-1852-36EF-0C69-30645EFB727F}"/>
              </a:ext>
            </a:extLst>
          </p:cNvPr>
          <p:cNvGrpSpPr/>
          <p:nvPr/>
        </p:nvGrpSpPr>
        <p:grpSpPr>
          <a:xfrm>
            <a:off x="6333601" y="1976775"/>
            <a:ext cx="831607" cy="360000"/>
            <a:chOff x="543578" y="1377175"/>
            <a:chExt cx="5239039" cy="360000"/>
          </a:xfrm>
        </p:grpSpPr>
        <p:cxnSp>
          <p:nvCxnSpPr>
            <p:cNvPr id="88" name="Straight Connector 18">
              <a:extLst>
                <a:ext uri="{FF2B5EF4-FFF2-40B4-BE49-F238E27FC236}">
                  <a16:creationId xmlns:a16="http://schemas.microsoft.com/office/drawing/2014/main" id="{6969DDAE-D44F-11EE-E571-5FEDC338442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9" name="TextBox 23">
              <a:extLst>
                <a:ext uri="{FF2B5EF4-FFF2-40B4-BE49-F238E27FC236}">
                  <a16:creationId xmlns:a16="http://schemas.microsoft.com/office/drawing/2014/main" id="{355F7DFD-AC18-6575-FD36-DD0704B4709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dirty="0">
                  <a:solidFill>
                    <a:schemeClr val="tx1"/>
                  </a:solidFill>
                </a:rPr>
                <a:t>項目</a:t>
              </a:r>
              <a:endParaRPr lang="en-US" altLang="ja-JP" sz="1200" dirty="0">
                <a:solidFill>
                  <a:schemeClr val="tx1"/>
                </a:solidFill>
              </a:endParaRPr>
            </a:p>
          </p:txBody>
        </p:sp>
      </p:grpSp>
      <p:sp>
        <p:nvSpPr>
          <p:cNvPr id="91" name="正方形/長方形 90">
            <a:extLst>
              <a:ext uri="{FF2B5EF4-FFF2-40B4-BE49-F238E27FC236}">
                <a16:creationId xmlns:a16="http://schemas.microsoft.com/office/drawing/2014/main" id="{781FDFC7-3592-7E18-1951-52E6F6F77B46}"/>
              </a:ext>
            </a:extLst>
          </p:cNvPr>
          <p:cNvSpPr/>
          <p:nvPr/>
        </p:nvSpPr>
        <p:spPr>
          <a:xfrm>
            <a:off x="6688410" y="4525771"/>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050">
                <a:solidFill>
                  <a:schemeClr val="tx1"/>
                </a:solidFill>
                <a:latin typeface="Meiryo UI" panose="020B0604030504040204" pitchFamily="50" charset="-128"/>
                <a:ea typeface="Meiryo UI" panose="020B0604030504040204" pitchFamily="50" charset="-128"/>
              </a:rPr>
              <a:t>固定費</a:t>
            </a:r>
            <a:r>
              <a:rPr lang="en-US" altLang="ja-JP" sz="1050">
                <a:solidFill>
                  <a:schemeClr val="tx1"/>
                </a:solidFill>
                <a:latin typeface="Meiryo UI" panose="020B0604030504040204" pitchFamily="50" charset="-128"/>
                <a:ea typeface="Meiryo UI" panose="020B0604030504040204" pitchFamily="50" charset="-128"/>
              </a:rPr>
              <a:t>B</a:t>
            </a:r>
            <a:endParaRPr kumimoji="1" lang="en-US" altLang="ja-JP" sz="1050">
              <a:solidFill>
                <a:schemeClr val="tx1"/>
              </a:solidFill>
              <a:latin typeface="Meiryo UI" panose="020B0604030504040204" pitchFamily="50" charset="-128"/>
              <a:ea typeface="Meiryo UI" panose="020B0604030504040204" pitchFamily="50" charset="-128"/>
            </a:endParaRPr>
          </a:p>
        </p:txBody>
      </p:sp>
      <p:grpSp>
        <p:nvGrpSpPr>
          <p:cNvPr id="93" name="グループ化 92">
            <a:extLst>
              <a:ext uri="{FF2B5EF4-FFF2-40B4-BE49-F238E27FC236}">
                <a16:creationId xmlns:a16="http://schemas.microsoft.com/office/drawing/2014/main" id="{A54F4F08-3762-406D-0DC3-249B57EC2D57}"/>
              </a:ext>
            </a:extLst>
          </p:cNvPr>
          <p:cNvGrpSpPr/>
          <p:nvPr/>
        </p:nvGrpSpPr>
        <p:grpSpPr>
          <a:xfrm>
            <a:off x="7252803" y="1976775"/>
            <a:ext cx="1220021" cy="360000"/>
            <a:chOff x="562617" y="1377175"/>
            <a:chExt cx="5220000" cy="360000"/>
          </a:xfrm>
        </p:grpSpPr>
        <p:cxnSp>
          <p:nvCxnSpPr>
            <p:cNvPr id="94" name="Straight Connector 18">
              <a:extLst>
                <a:ext uri="{FF2B5EF4-FFF2-40B4-BE49-F238E27FC236}">
                  <a16:creationId xmlns:a16="http://schemas.microsoft.com/office/drawing/2014/main" id="{6DFF4DE1-7E3B-F710-0578-D2DF92E9A8A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5" name="TextBox 23">
              <a:extLst>
                <a:ext uri="{FF2B5EF4-FFF2-40B4-BE49-F238E27FC236}">
                  <a16:creationId xmlns:a16="http://schemas.microsoft.com/office/drawing/2014/main" id="{4ACC226E-F8BD-88EF-297E-17104EA02A9A}"/>
                </a:ext>
              </a:extLst>
            </p:cNvPr>
            <p:cNvSpPr txBox="1"/>
            <p:nvPr/>
          </p:nvSpPr>
          <p:spPr>
            <a:xfrm>
              <a:off x="562618" y="1377175"/>
              <a:ext cx="520095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sz="1200" dirty="0">
                  <a:solidFill>
                    <a:schemeClr val="tx1"/>
                  </a:solidFill>
                </a:rPr>
                <a:t>KPI</a:t>
              </a:r>
            </a:p>
          </p:txBody>
        </p:sp>
      </p:grpSp>
      <p:sp>
        <p:nvSpPr>
          <p:cNvPr id="97" name="正方形/長方形 96">
            <a:extLst>
              <a:ext uri="{FF2B5EF4-FFF2-40B4-BE49-F238E27FC236}">
                <a16:creationId xmlns:a16="http://schemas.microsoft.com/office/drawing/2014/main" id="{5B2BF08E-68C1-FA60-7613-197767436D86}"/>
              </a:ext>
            </a:extLst>
          </p:cNvPr>
          <p:cNvSpPr/>
          <p:nvPr/>
        </p:nvSpPr>
        <p:spPr>
          <a:xfrm>
            <a:off x="7248354" y="4525771"/>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100" name="正方形/長方形 99">
            <a:extLst>
              <a:ext uri="{FF2B5EF4-FFF2-40B4-BE49-F238E27FC236}">
                <a16:creationId xmlns:a16="http://schemas.microsoft.com/office/drawing/2014/main" id="{5DC45F3D-3884-3A1F-F766-C6AB14BE40D3}"/>
              </a:ext>
            </a:extLst>
          </p:cNvPr>
          <p:cNvSpPr/>
          <p:nvPr/>
        </p:nvSpPr>
        <p:spPr>
          <a:xfrm>
            <a:off x="8553285" y="5246449"/>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2" name="正方形/長方形 101">
            <a:extLst>
              <a:ext uri="{FF2B5EF4-FFF2-40B4-BE49-F238E27FC236}">
                <a16:creationId xmlns:a16="http://schemas.microsoft.com/office/drawing/2014/main" id="{DB5FA259-7002-F5C0-9B06-D71DD323C197}"/>
              </a:ext>
            </a:extLst>
          </p:cNvPr>
          <p:cNvSpPr/>
          <p:nvPr/>
        </p:nvSpPr>
        <p:spPr>
          <a:xfrm>
            <a:off x="6688410" y="5246449"/>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dirty="0">
                <a:solidFill>
                  <a:schemeClr val="tx1"/>
                </a:solidFill>
                <a:latin typeface="Meiryo UI" panose="020B0604030504040204" pitchFamily="50" charset="-128"/>
                <a:ea typeface="Meiryo UI" panose="020B0604030504040204" pitchFamily="50" charset="-128"/>
              </a:rPr>
              <a:t>変動費</a:t>
            </a:r>
            <a:r>
              <a:rPr kumimoji="1" lang="en-US" altLang="ja-JP" sz="1050" dirty="0">
                <a:solidFill>
                  <a:schemeClr val="tx1"/>
                </a:solidFill>
                <a:latin typeface="Meiryo UI" panose="020B0604030504040204" pitchFamily="50" charset="-128"/>
                <a:ea typeface="Meiryo UI" panose="020B0604030504040204" pitchFamily="50" charset="-128"/>
              </a:rPr>
              <a:t>C</a:t>
            </a:r>
          </a:p>
        </p:txBody>
      </p:sp>
      <p:sp>
        <p:nvSpPr>
          <p:cNvPr id="104" name="正方形/長方形 103">
            <a:extLst>
              <a:ext uri="{FF2B5EF4-FFF2-40B4-BE49-F238E27FC236}">
                <a16:creationId xmlns:a16="http://schemas.microsoft.com/office/drawing/2014/main" id="{7F0EC70F-F1F9-0EF0-4F2E-50A863CC0A84}"/>
              </a:ext>
            </a:extLst>
          </p:cNvPr>
          <p:cNvSpPr/>
          <p:nvPr/>
        </p:nvSpPr>
        <p:spPr>
          <a:xfrm>
            <a:off x="7248354" y="5246449"/>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目標削減額</a:t>
            </a:r>
            <a:r>
              <a:rPr kumimoji="1" lang="en-US" altLang="ja-JP" sz="105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dirty="0">
                <a:solidFill>
                  <a:schemeClr val="tx1"/>
                </a:solidFill>
                <a:latin typeface="Meiryo UI" panose="020B0604030504040204" pitchFamily="50" charset="-128"/>
                <a:ea typeface="Meiryo UI" panose="020B0604030504040204" pitchFamily="50" charset="-128"/>
              </a:rPr>
              <a:t>xxx</a:t>
            </a:r>
          </a:p>
          <a:p>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目標時期</a:t>
            </a:r>
            <a:r>
              <a:rPr kumimoji="1" lang="en-US" altLang="ja-JP" sz="105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dirty="0">
              <a:solidFill>
                <a:schemeClr val="tx1"/>
              </a:solidFill>
              <a:latin typeface="Meiryo UI" panose="020B0604030504040204" pitchFamily="50" charset="-128"/>
              <a:ea typeface="Meiryo UI" panose="020B0604030504040204" pitchFamily="50" charset="-128"/>
            </a:endParaRPr>
          </a:p>
        </p:txBody>
      </p:sp>
      <p:sp>
        <p:nvSpPr>
          <p:cNvPr id="106" name="テキスト ボックス 105">
            <a:extLst>
              <a:ext uri="{FF2B5EF4-FFF2-40B4-BE49-F238E27FC236}">
                <a16:creationId xmlns:a16="http://schemas.microsoft.com/office/drawing/2014/main" id="{C631094A-F62B-6631-1754-03DEA6A4EFA7}"/>
              </a:ext>
            </a:extLst>
          </p:cNvPr>
          <p:cNvSpPr txBox="1"/>
          <p:nvPr/>
        </p:nvSpPr>
        <p:spPr>
          <a:xfrm>
            <a:off x="6333601" y="2363737"/>
            <a:ext cx="274352" cy="141439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単価向上</a:t>
            </a:r>
          </a:p>
        </p:txBody>
      </p:sp>
      <p:sp>
        <p:nvSpPr>
          <p:cNvPr id="107" name="テキスト ボックス 106">
            <a:extLst>
              <a:ext uri="{FF2B5EF4-FFF2-40B4-BE49-F238E27FC236}">
                <a16:creationId xmlns:a16="http://schemas.microsoft.com/office/drawing/2014/main" id="{4A852A70-BA8B-4157-AE3D-5E6B11DD7E0D}"/>
              </a:ext>
            </a:extLst>
          </p:cNvPr>
          <p:cNvSpPr txBox="1"/>
          <p:nvPr/>
        </p:nvSpPr>
        <p:spPr>
          <a:xfrm>
            <a:off x="6333601" y="3805093"/>
            <a:ext cx="274352" cy="285683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コストダウン</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08" name="正方形/長方形 107">
            <a:extLst>
              <a:ext uri="{FF2B5EF4-FFF2-40B4-BE49-F238E27FC236}">
                <a16:creationId xmlns:a16="http://schemas.microsoft.com/office/drawing/2014/main" id="{07C32990-117E-C723-3E10-62FFC1AAAC2F}"/>
              </a:ext>
            </a:extLst>
          </p:cNvPr>
          <p:cNvSpPr/>
          <p:nvPr/>
        </p:nvSpPr>
        <p:spPr>
          <a:xfrm>
            <a:off x="8553285" y="2363737"/>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752618F6-0118-4398-A882-9C9A748C4676}"/>
              </a:ext>
            </a:extLst>
          </p:cNvPr>
          <p:cNvSpPr/>
          <p:nvPr/>
        </p:nvSpPr>
        <p:spPr>
          <a:xfrm>
            <a:off x="6688410" y="2363737"/>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dirty="0">
                <a:solidFill>
                  <a:schemeClr val="tx1"/>
                </a:solidFill>
                <a:latin typeface="Meiryo UI" panose="020B0604030504040204" pitchFamily="50" charset="-128"/>
                <a:ea typeface="Meiryo UI" panose="020B0604030504040204" pitchFamily="50" charset="-128"/>
              </a:rPr>
              <a:t>グリーン</a:t>
            </a:r>
            <a:endParaRPr kumimoji="1" lang="en-US" altLang="ja-JP" sz="1050" dirty="0">
              <a:solidFill>
                <a:schemeClr val="tx1"/>
              </a:solidFill>
              <a:latin typeface="Meiryo UI" panose="020B0604030504040204" pitchFamily="50" charset="-128"/>
              <a:ea typeface="Meiryo UI" panose="020B0604030504040204" pitchFamily="50" charset="-128"/>
            </a:endParaRPr>
          </a:p>
          <a:p>
            <a:pPr algn="ctr"/>
            <a:r>
              <a:rPr kumimoji="1" lang="ja-JP" altLang="en-US" sz="1050" dirty="0">
                <a:solidFill>
                  <a:schemeClr val="tx1"/>
                </a:solidFill>
                <a:latin typeface="Meiryo UI" panose="020B0604030504040204" pitchFamily="50" charset="-128"/>
                <a:ea typeface="Meiryo UI" panose="020B0604030504040204" pitchFamily="50" charset="-128"/>
              </a:rPr>
              <a:t>プレミ</a:t>
            </a:r>
            <a:endParaRPr kumimoji="1" lang="en-US" altLang="ja-JP" sz="1050" dirty="0">
              <a:solidFill>
                <a:schemeClr val="tx1"/>
              </a:solidFill>
              <a:latin typeface="Meiryo UI" panose="020B0604030504040204" pitchFamily="50" charset="-128"/>
              <a:ea typeface="Meiryo UI" panose="020B0604030504040204" pitchFamily="50" charset="-128"/>
            </a:endParaRPr>
          </a:p>
          <a:p>
            <a:pPr algn="ctr"/>
            <a:r>
              <a:rPr kumimoji="1" lang="ja-JP" altLang="en-US" sz="1050" dirty="0">
                <a:solidFill>
                  <a:schemeClr val="tx1"/>
                </a:solidFill>
                <a:latin typeface="Meiryo UI" panose="020B0604030504040204" pitchFamily="50" charset="-128"/>
                <a:ea typeface="Meiryo UI" panose="020B0604030504040204" pitchFamily="50" charset="-128"/>
              </a:rPr>
              <a:t>アム</a:t>
            </a:r>
            <a:endParaRPr kumimoji="1" lang="en-US" altLang="ja-JP" sz="1050" dirty="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520FD84C-9EA4-E65C-FF6A-047470295660}"/>
              </a:ext>
            </a:extLst>
          </p:cNvPr>
          <p:cNvSpPr/>
          <p:nvPr/>
        </p:nvSpPr>
        <p:spPr>
          <a:xfrm>
            <a:off x="7248354" y="2363737"/>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目標向上額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111" name="正方形/長方形 110">
            <a:extLst>
              <a:ext uri="{FF2B5EF4-FFF2-40B4-BE49-F238E27FC236}">
                <a16:creationId xmlns:a16="http://schemas.microsoft.com/office/drawing/2014/main" id="{0776310D-4407-A5C0-AE64-09EC52D0624B}"/>
              </a:ext>
            </a:extLst>
          </p:cNvPr>
          <p:cNvSpPr/>
          <p:nvPr/>
        </p:nvSpPr>
        <p:spPr>
          <a:xfrm>
            <a:off x="8553285" y="3084415"/>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12" name="正方形/長方形 111">
            <a:extLst>
              <a:ext uri="{FF2B5EF4-FFF2-40B4-BE49-F238E27FC236}">
                <a16:creationId xmlns:a16="http://schemas.microsoft.com/office/drawing/2014/main" id="{D39A66F3-68D6-3CE7-33C4-9AD52526F91C}"/>
              </a:ext>
            </a:extLst>
          </p:cNvPr>
          <p:cNvSpPr/>
          <p:nvPr/>
        </p:nvSpPr>
        <p:spPr>
          <a:xfrm>
            <a:off x="6688410" y="3084415"/>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その他</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13" name="正方形/長方形 112">
            <a:extLst>
              <a:ext uri="{FF2B5EF4-FFF2-40B4-BE49-F238E27FC236}">
                <a16:creationId xmlns:a16="http://schemas.microsoft.com/office/drawing/2014/main" id="{9F4F298E-5825-2064-01F6-114E39B5A2E4}"/>
              </a:ext>
            </a:extLst>
          </p:cNvPr>
          <p:cNvSpPr/>
          <p:nvPr/>
        </p:nvSpPr>
        <p:spPr>
          <a:xfrm>
            <a:off x="7248354" y="3084415"/>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目標向上額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cxnSp>
        <p:nvCxnSpPr>
          <p:cNvPr id="8" name="直線コネクタ 7">
            <a:extLst>
              <a:ext uri="{FF2B5EF4-FFF2-40B4-BE49-F238E27FC236}">
                <a16:creationId xmlns:a16="http://schemas.microsoft.com/office/drawing/2014/main" id="{66251CBF-B0B7-C4B5-4CFB-29EDBFB536A0}"/>
              </a:ext>
            </a:extLst>
          </p:cNvPr>
          <p:cNvCxnSpPr>
            <a:cxnSpLocks/>
            <a:stCxn id="63" idx="1"/>
            <a:endCxn id="63" idx="3"/>
          </p:cNvCxnSpPr>
          <p:nvPr/>
        </p:nvCxnSpPr>
        <p:spPr>
          <a:xfrm>
            <a:off x="2341842" y="3597337"/>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1" name="直線コネクタ 10">
            <a:extLst>
              <a:ext uri="{FF2B5EF4-FFF2-40B4-BE49-F238E27FC236}">
                <a16:creationId xmlns:a16="http://schemas.microsoft.com/office/drawing/2014/main" id="{3DCB5641-7123-6162-98A3-A0267E662A0C}"/>
              </a:ext>
            </a:extLst>
          </p:cNvPr>
          <p:cNvCxnSpPr/>
          <p:nvPr/>
        </p:nvCxnSpPr>
        <p:spPr>
          <a:xfrm>
            <a:off x="5121114" y="4272057"/>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sp>
        <p:nvSpPr>
          <p:cNvPr id="31" name="正方形/長方形 30">
            <a:extLst>
              <a:ext uri="{FF2B5EF4-FFF2-40B4-BE49-F238E27FC236}">
                <a16:creationId xmlns:a16="http://schemas.microsoft.com/office/drawing/2014/main" id="{51BF216C-B287-A301-3E9E-8CB9F83E635F}"/>
              </a:ext>
            </a:extLst>
          </p:cNvPr>
          <p:cNvSpPr/>
          <p:nvPr/>
        </p:nvSpPr>
        <p:spPr bwMode="gray">
          <a:xfrm>
            <a:off x="1419650" y="3970606"/>
            <a:ext cx="769321" cy="548706"/>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050">
                <a:solidFill>
                  <a:srgbClr val="00B0F0"/>
                </a:solidFill>
                <a:latin typeface="Meiryo UI" panose="020B0604030504040204" pitchFamily="50" charset="-128"/>
                <a:ea typeface="Meiryo UI" panose="020B0604030504040204" pitchFamily="50" charset="-128"/>
              </a:rPr>
              <a:t>ETS</a:t>
            </a:r>
            <a:r>
              <a:rPr kumimoji="0" lang="ja-JP" altLang="en-US" sz="1050">
                <a:solidFill>
                  <a:srgbClr val="00B0F0"/>
                </a:solidFill>
                <a:latin typeface="Meiryo UI" panose="020B0604030504040204" pitchFamily="50" charset="-128"/>
                <a:ea typeface="Meiryo UI" panose="020B0604030504040204" pitchFamily="50" charset="-128"/>
              </a:rPr>
              <a:t>回避額</a:t>
            </a:r>
            <a:endParaRPr kumimoji="0" lang="en-US" altLang="ja-JP" sz="1050">
              <a:solidFill>
                <a:srgbClr val="00B0F0"/>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ADE33560-FD0C-E173-FB9C-8CD79AAD045A}"/>
              </a:ext>
            </a:extLst>
          </p:cNvPr>
          <p:cNvSpPr/>
          <p:nvPr/>
        </p:nvSpPr>
        <p:spPr bwMode="gray">
          <a:xfrm>
            <a:off x="3245101" y="2650988"/>
            <a:ext cx="480150" cy="443958"/>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固定費</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削減</a:t>
            </a:r>
          </a:p>
        </p:txBody>
      </p:sp>
      <p:sp>
        <p:nvSpPr>
          <p:cNvPr id="36" name="正方形/長方形 35">
            <a:extLst>
              <a:ext uri="{FF2B5EF4-FFF2-40B4-BE49-F238E27FC236}">
                <a16:creationId xmlns:a16="http://schemas.microsoft.com/office/drawing/2014/main" id="{49865053-4BD5-D15C-16F8-C653907AE772}"/>
              </a:ext>
            </a:extLst>
          </p:cNvPr>
          <p:cNvSpPr/>
          <p:nvPr/>
        </p:nvSpPr>
        <p:spPr bwMode="gray">
          <a:xfrm>
            <a:off x="3802897" y="3083824"/>
            <a:ext cx="455561" cy="37088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変動費</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削減</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sp>
        <p:nvSpPr>
          <p:cNvPr id="47" name="テキスト ボックス 46">
            <a:extLst>
              <a:ext uri="{FF2B5EF4-FFF2-40B4-BE49-F238E27FC236}">
                <a16:creationId xmlns:a16="http://schemas.microsoft.com/office/drawing/2014/main" id="{FC40B7B5-1D4F-4586-2CA1-905215CED7B8}"/>
              </a:ext>
            </a:extLst>
          </p:cNvPr>
          <p:cNvSpPr txBox="1"/>
          <p:nvPr/>
        </p:nvSpPr>
        <p:spPr>
          <a:xfrm>
            <a:off x="999865" y="6478571"/>
            <a:ext cx="1489510" cy="276999"/>
          </a:xfrm>
          <a:prstGeom prst="rect">
            <a:avLst/>
          </a:prstGeom>
          <a:noFill/>
        </p:spPr>
        <p:txBody>
          <a:bodyPr wrap="none" rtlCol="0">
            <a:spAutoFit/>
          </a:bodyPr>
          <a:lstStyle/>
          <a:p>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①と②は同一年度</a:t>
            </a:r>
            <a:endParaRPr kumimoji="1" lang="ja-JP" altLang="en-US" sz="1200" dirty="0">
              <a:latin typeface="Meiryo UI" panose="020B0604030504040204" pitchFamily="50" charset="-128"/>
              <a:ea typeface="Meiryo UI" panose="020B0604030504040204" pitchFamily="50" charset="-128"/>
            </a:endParaRPr>
          </a:p>
        </p:txBody>
      </p:sp>
      <p:cxnSp>
        <p:nvCxnSpPr>
          <p:cNvPr id="49" name="直線コネクタ 48">
            <a:extLst>
              <a:ext uri="{FF2B5EF4-FFF2-40B4-BE49-F238E27FC236}">
                <a16:creationId xmlns:a16="http://schemas.microsoft.com/office/drawing/2014/main" id="{07A87FC5-6EA8-9558-502D-0FE19E891FE6}"/>
              </a:ext>
            </a:extLst>
          </p:cNvPr>
          <p:cNvCxnSpPr>
            <a:cxnSpLocks/>
          </p:cNvCxnSpPr>
          <p:nvPr/>
        </p:nvCxnSpPr>
        <p:spPr>
          <a:xfrm>
            <a:off x="2018346" y="4519312"/>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0" name="直線コネクタ 49">
            <a:extLst>
              <a:ext uri="{FF2B5EF4-FFF2-40B4-BE49-F238E27FC236}">
                <a16:creationId xmlns:a16="http://schemas.microsoft.com/office/drawing/2014/main" id="{1E2EFAB4-F8F5-C511-88B1-3B7DB0A9362A}"/>
              </a:ext>
            </a:extLst>
          </p:cNvPr>
          <p:cNvCxnSpPr>
            <a:cxnSpLocks/>
          </p:cNvCxnSpPr>
          <p:nvPr/>
        </p:nvCxnSpPr>
        <p:spPr>
          <a:xfrm>
            <a:off x="1058705" y="3994951"/>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6BBD357D-1168-0B85-E3A1-D1FB42EECC5B}"/>
              </a:ext>
            </a:extLst>
          </p:cNvPr>
          <p:cNvCxnSpPr>
            <a:cxnSpLocks/>
          </p:cNvCxnSpPr>
          <p:nvPr/>
        </p:nvCxnSpPr>
        <p:spPr>
          <a:xfrm>
            <a:off x="2880837" y="2675359"/>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127DA679-61DA-D5A5-9E61-0AB5FCA7E439}"/>
              </a:ext>
            </a:extLst>
          </p:cNvPr>
          <p:cNvCxnSpPr>
            <a:cxnSpLocks/>
          </p:cNvCxnSpPr>
          <p:nvPr/>
        </p:nvCxnSpPr>
        <p:spPr>
          <a:xfrm>
            <a:off x="4497860" y="4806214"/>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423A57AD-C39B-39C9-8D09-081172A86E2E}"/>
              </a:ext>
            </a:extLst>
          </p:cNvPr>
          <p:cNvSpPr/>
          <p:nvPr/>
        </p:nvSpPr>
        <p:spPr bwMode="gray">
          <a:xfrm>
            <a:off x="4338991" y="3456135"/>
            <a:ext cx="455561" cy="37088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200">
                <a:latin typeface="Meiryo UI" panose="020B0604030504040204" pitchFamily="50" charset="-128"/>
                <a:ea typeface="Meiryo UI" panose="020B0604030504040204" pitchFamily="50" charset="-128"/>
              </a:rPr>
              <a:t>ETS</a:t>
            </a: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回避額</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sp>
        <p:nvSpPr>
          <p:cNvPr id="54" name="テキスト ボックス 53">
            <a:extLst>
              <a:ext uri="{FF2B5EF4-FFF2-40B4-BE49-F238E27FC236}">
                <a16:creationId xmlns:a16="http://schemas.microsoft.com/office/drawing/2014/main" id="{4CDD72E0-C386-D602-2092-F03AF752DEA3}"/>
              </a:ext>
            </a:extLst>
          </p:cNvPr>
          <p:cNvSpPr txBox="1"/>
          <p:nvPr/>
        </p:nvSpPr>
        <p:spPr>
          <a:xfrm>
            <a:off x="1626216" y="3620825"/>
            <a:ext cx="356188" cy="369332"/>
          </a:xfrm>
          <a:prstGeom prst="rect">
            <a:avLst/>
          </a:prstGeom>
          <a:noFill/>
        </p:spPr>
        <p:txBody>
          <a:bodyPr wrap="none" rtlCol="0">
            <a:spAutoFit/>
          </a:bodyPr>
          <a:lstStyle/>
          <a:p>
            <a:r>
              <a:rPr kumimoji="1" lang="en-US" altLang="ja-JP" b="1" dirty="0">
                <a:latin typeface="Meiryo UI" panose="020B0604030504040204" pitchFamily="50" charset="-128"/>
                <a:ea typeface="Meiryo UI" panose="020B0604030504040204" pitchFamily="50" charset="-128"/>
              </a:rPr>
              <a:t>A</a:t>
            </a:r>
            <a:endParaRPr kumimoji="1" lang="ja-JP" altLang="en-US" b="1" dirty="0">
              <a:latin typeface="Meiryo UI" panose="020B0604030504040204" pitchFamily="50" charset="-128"/>
              <a:ea typeface="Meiryo UI" panose="020B0604030504040204" pitchFamily="50" charset="-128"/>
            </a:endParaRPr>
          </a:p>
        </p:txBody>
      </p:sp>
      <p:sp>
        <p:nvSpPr>
          <p:cNvPr id="55" name="テキスト ボックス 54">
            <a:extLst>
              <a:ext uri="{FF2B5EF4-FFF2-40B4-BE49-F238E27FC236}">
                <a16:creationId xmlns:a16="http://schemas.microsoft.com/office/drawing/2014/main" id="{82C2BCB9-3B44-0A6D-60E5-F069BF087EFE}"/>
              </a:ext>
            </a:extLst>
          </p:cNvPr>
          <p:cNvSpPr txBox="1"/>
          <p:nvPr/>
        </p:nvSpPr>
        <p:spPr>
          <a:xfrm>
            <a:off x="3308685" y="2317767"/>
            <a:ext cx="352982" cy="369332"/>
          </a:xfrm>
          <a:prstGeom prst="rect">
            <a:avLst/>
          </a:prstGeom>
          <a:noFill/>
        </p:spPr>
        <p:txBody>
          <a:bodyPr wrap="none" rtlCol="0">
            <a:spAutoFit/>
          </a:bodyPr>
          <a:lstStyle/>
          <a:p>
            <a:r>
              <a:rPr kumimoji="1" lang="en-US" altLang="ja-JP" b="1" dirty="0">
                <a:latin typeface="Meiryo UI" panose="020B0604030504040204" pitchFamily="50" charset="-128"/>
                <a:ea typeface="Meiryo UI" panose="020B0604030504040204" pitchFamily="50" charset="-128"/>
              </a:rPr>
              <a:t>B</a:t>
            </a:r>
            <a:endParaRPr kumimoji="1" lang="ja-JP" altLang="en-US" b="1" dirty="0">
              <a:latin typeface="Meiryo UI" panose="020B0604030504040204" pitchFamily="50" charset="-128"/>
              <a:ea typeface="Meiryo UI" panose="020B0604030504040204" pitchFamily="50" charset="-128"/>
            </a:endParaRPr>
          </a:p>
        </p:txBody>
      </p:sp>
      <p:sp>
        <p:nvSpPr>
          <p:cNvPr id="84" name="テキスト ボックス 83">
            <a:extLst>
              <a:ext uri="{FF2B5EF4-FFF2-40B4-BE49-F238E27FC236}">
                <a16:creationId xmlns:a16="http://schemas.microsoft.com/office/drawing/2014/main" id="{80220D4C-69CB-51C5-D1D1-AA6FE83D5C4D}"/>
              </a:ext>
            </a:extLst>
          </p:cNvPr>
          <p:cNvSpPr txBox="1"/>
          <p:nvPr/>
        </p:nvSpPr>
        <p:spPr>
          <a:xfrm>
            <a:off x="3855789" y="2776283"/>
            <a:ext cx="349776" cy="369332"/>
          </a:xfrm>
          <a:prstGeom prst="rect">
            <a:avLst/>
          </a:prstGeom>
          <a:noFill/>
        </p:spPr>
        <p:txBody>
          <a:bodyPr wrap="none" rtlCol="0">
            <a:spAutoFit/>
          </a:bodyPr>
          <a:lstStyle/>
          <a:p>
            <a:r>
              <a:rPr kumimoji="1" lang="en-US" altLang="ja-JP" b="1" dirty="0">
                <a:latin typeface="Meiryo UI" panose="020B0604030504040204" pitchFamily="50" charset="-128"/>
                <a:ea typeface="Meiryo UI" panose="020B0604030504040204" pitchFamily="50" charset="-128"/>
              </a:rPr>
              <a:t>C</a:t>
            </a:r>
            <a:endParaRPr kumimoji="1" lang="ja-JP" altLang="en-US" b="1" dirty="0">
              <a:latin typeface="Meiryo UI" panose="020B0604030504040204" pitchFamily="50" charset="-128"/>
              <a:ea typeface="Meiryo UI" panose="020B0604030504040204" pitchFamily="50" charset="-128"/>
            </a:endParaRPr>
          </a:p>
        </p:txBody>
      </p:sp>
      <p:sp>
        <p:nvSpPr>
          <p:cNvPr id="86" name="テキスト ボックス 85">
            <a:extLst>
              <a:ext uri="{FF2B5EF4-FFF2-40B4-BE49-F238E27FC236}">
                <a16:creationId xmlns:a16="http://schemas.microsoft.com/office/drawing/2014/main" id="{2CA8ACB6-D712-B5C5-7AA3-6FA48D831481}"/>
              </a:ext>
            </a:extLst>
          </p:cNvPr>
          <p:cNvSpPr txBox="1"/>
          <p:nvPr/>
        </p:nvSpPr>
        <p:spPr>
          <a:xfrm>
            <a:off x="4383067" y="3091022"/>
            <a:ext cx="367408"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D</a:t>
            </a:r>
            <a:endParaRPr kumimoji="1" lang="ja-JP" altLang="en-US" b="1">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EB739EDB-3644-9F5F-26B1-8BDDD5B549E9}"/>
              </a:ext>
            </a:extLst>
          </p:cNvPr>
          <p:cNvSpPr/>
          <p:nvPr/>
        </p:nvSpPr>
        <p:spPr>
          <a:xfrm>
            <a:off x="8553285" y="3805093"/>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92" name="正方形/長方形 91">
            <a:extLst>
              <a:ext uri="{FF2B5EF4-FFF2-40B4-BE49-F238E27FC236}">
                <a16:creationId xmlns:a16="http://schemas.microsoft.com/office/drawing/2014/main" id="{3FC257F4-8B32-42EF-9170-E59E82045A5B}"/>
              </a:ext>
            </a:extLst>
          </p:cNvPr>
          <p:cNvSpPr/>
          <p:nvPr/>
        </p:nvSpPr>
        <p:spPr>
          <a:xfrm>
            <a:off x="6688410" y="3805093"/>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en-US" altLang="ja-JP" sz="1050" dirty="0">
                <a:solidFill>
                  <a:schemeClr val="tx1"/>
                </a:solidFill>
                <a:latin typeface="Meiryo UI" panose="020B0604030504040204" pitchFamily="50" charset="-128"/>
                <a:ea typeface="Meiryo UI" panose="020B0604030504040204" pitchFamily="50" charset="-128"/>
              </a:rPr>
              <a:t>ETS</a:t>
            </a:r>
          </a:p>
          <a:p>
            <a:pPr algn="ctr"/>
            <a:r>
              <a:rPr lang="ja-JP" altLang="en-US" sz="1050" dirty="0">
                <a:solidFill>
                  <a:schemeClr val="tx1"/>
                </a:solidFill>
                <a:latin typeface="Meiryo UI" panose="020B0604030504040204" pitchFamily="50" charset="-128"/>
                <a:ea typeface="Meiryo UI" panose="020B0604030504040204" pitchFamily="50" charset="-128"/>
              </a:rPr>
              <a:t>回避額</a:t>
            </a:r>
            <a:r>
              <a:rPr lang="en-US" altLang="ja-JP" sz="1050" dirty="0">
                <a:solidFill>
                  <a:schemeClr val="tx1"/>
                </a:solidFill>
                <a:latin typeface="Meiryo UI" panose="020B0604030504040204" pitchFamily="50" charset="-128"/>
                <a:ea typeface="Meiryo UI" panose="020B0604030504040204" pitchFamily="50" charset="-128"/>
              </a:rPr>
              <a:t>A</a:t>
            </a:r>
            <a:endParaRPr kumimoji="1" lang="en-US" altLang="ja-JP" sz="1050" dirty="0">
              <a:solidFill>
                <a:schemeClr val="tx1"/>
              </a:solidFill>
              <a:latin typeface="Meiryo UI" panose="020B0604030504040204" pitchFamily="50" charset="-128"/>
              <a:ea typeface="Meiryo UI" panose="020B0604030504040204" pitchFamily="50" charset="-128"/>
            </a:endParaRPr>
          </a:p>
        </p:txBody>
      </p:sp>
      <p:sp>
        <p:nvSpPr>
          <p:cNvPr id="96" name="正方形/長方形 95">
            <a:extLst>
              <a:ext uri="{FF2B5EF4-FFF2-40B4-BE49-F238E27FC236}">
                <a16:creationId xmlns:a16="http://schemas.microsoft.com/office/drawing/2014/main" id="{B41A9731-7FE7-2D19-DB4A-302E2EFADF1A}"/>
              </a:ext>
            </a:extLst>
          </p:cNvPr>
          <p:cNvSpPr/>
          <p:nvPr/>
        </p:nvSpPr>
        <p:spPr>
          <a:xfrm>
            <a:off x="7248354" y="3805093"/>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98" name="正方形/長方形 97">
            <a:extLst>
              <a:ext uri="{FF2B5EF4-FFF2-40B4-BE49-F238E27FC236}">
                <a16:creationId xmlns:a16="http://schemas.microsoft.com/office/drawing/2014/main" id="{2A8A7AC1-C317-C719-CA1F-913012B1093B}"/>
              </a:ext>
            </a:extLst>
          </p:cNvPr>
          <p:cNvSpPr/>
          <p:nvPr/>
        </p:nvSpPr>
        <p:spPr>
          <a:xfrm>
            <a:off x="8553285" y="5967126"/>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99" name="正方形/長方形 98">
            <a:extLst>
              <a:ext uri="{FF2B5EF4-FFF2-40B4-BE49-F238E27FC236}">
                <a16:creationId xmlns:a16="http://schemas.microsoft.com/office/drawing/2014/main" id="{4C075685-DF4D-2533-DEE4-65C1BF434B76}"/>
              </a:ext>
            </a:extLst>
          </p:cNvPr>
          <p:cNvSpPr/>
          <p:nvPr/>
        </p:nvSpPr>
        <p:spPr>
          <a:xfrm>
            <a:off x="6688410" y="5967126"/>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en-US" altLang="ja-JP" sz="1050" dirty="0">
                <a:solidFill>
                  <a:schemeClr val="tx1"/>
                </a:solidFill>
                <a:latin typeface="Meiryo UI" panose="020B0604030504040204" pitchFamily="50" charset="-128"/>
                <a:ea typeface="Meiryo UI" panose="020B0604030504040204" pitchFamily="50" charset="-128"/>
              </a:rPr>
              <a:t>ETS</a:t>
            </a:r>
          </a:p>
          <a:p>
            <a:pPr algn="ctr"/>
            <a:r>
              <a:rPr kumimoji="1" lang="ja-JP" altLang="en-US" sz="1050" dirty="0">
                <a:solidFill>
                  <a:schemeClr val="tx1"/>
                </a:solidFill>
                <a:latin typeface="Meiryo UI" panose="020B0604030504040204" pitchFamily="50" charset="-128"/>
                <a:ea typeface="Meiryo UI" panose="020B0604030504040204" pitchFamily="50" charset="-128"/>
              </a:rPr>
              <a:t>回避額</a:t>
            </a:r>
            <a:r>
              <a:rPr kumimoji="1" lang="en-US" altLang="ja-JP" sz="1050" dirty="0">
                <a:solidFill>
                  <a:schemeClr val="tx1"/>
                </a:solidFill>
                <a:latin typeface="Meiryo UI" panose="020B0604030504040204" pitchFamily="50" charset="-128"/>
                <a:ea typeface="Meiryo UI" panose="020B0604030504040204" pitchFamily="50" charset="-128"/>
              </a:rPr>
              <a:t>D</a:t>
            </a:r>
          </a:p>
        </p:txBody>
      </p:sp>
      <p:sp>
        <p:nvSpPr>
          <p:cNvPr id="101" name="正方形/長方形 100">
            <a:extLst>
              <a:ext uri="{FF2B5EF4-FFF2-40B4-BE49-F238E27FC236}">
                <a16:creationId xmlns:a16="http://schemas.microsoft.com/office/drawing/2014/main" id="{85139CA9-D5B0-9D6B-01E7-23D29AE3602A}"/>
              </a:ext>
            </a:extLst>
          </p:cNvPr>
          <p:cNvSpPr/>
          <p:nvPr/>
        </p:nvSpPr>
        <p:spPr>
          <a:xfrm>
            <a:off x="7248354" y="5967126"/>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目標削減額</a:t>
            </a:r>
            <a:r>
              <a:rPr kumimoji="1" lang="en-US" altLang="ja-JP" sz="105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dirty="0">
                <a:solidFill>
                  <a:schemeClr val="tx1"/>
                </a:solidFill>
                <a:latin typeface="Meiryo UI" panose="020B0604030504040204" pitchFamily="50" charset="-128"/>
                <a:ea typeface="Meiryo UI" panose="020B0604030504040204" pitchFamily="50" charset="-128"/>
              </a:rPr>
              <a:t>xxx</a:t>
            </a:r>
          </a:p>
          <a:p>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目標時期</a:t>
            </a:r>
            <a:r>
              <a:rPr kumimoji="1" lang="en-US" altLang="ja-JP" sz="105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7BBFCC07-8F15-E01C-036F-7EFF7BAF09AF}"/>
              </a:ext>
            </a:extLst>
          </p:cNvPr>
          <p:cNvSpPr/>
          <p:nvPr/>
        </p:nvSpPr>
        <p:spPr>
          <a:xfrm>
            <a:off x="1632656" y="814347"/>
            <a:ext cx="8926688" cy="52293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GX</a:t>
            </a:r>
            <a:r>
              <a:rPr lang="ja-JP" altLang="en-US" sz="1400" dirty="0">
                <a:solidFill>
                  <a:srgbClr val="FF0000"/>
                </a:solidFill>
                <a:latin typeface="Meiryo UI" panose="020B0604030504040204" pitchFamily="50" charset="-128"/>
                <a:ea typeface="Meiryo UI" panose="020B0604030504040204" pitchFamily="50" charset="-128"/>
              </a:rPr>
              <a:t>製品単価・コスト構造のイメージ</a:t>
            </a:r>
            <a:endParaRPr lang="en-US" altLang="ja-JP" sz="1400" dirty="0">
              <a:solidFill>
                <a:srgbClr val="FF0000"/>
              </a:solidFill>
              <a:latin typeface="Meiryo UI" panose="020B0604030504040204" pitchFamily="50" charset="-128"/>
              <a:ea typeface="Meiryo UI" panose="020B0604030504040204" pitchFamily="50" charset="-128"/>
            </a:endParaRPr>
          </a:p>
          <a:p>
            <a:r>
              <a:rPr lang="ja-JP" altLang="en-US" sz="1400" dirty="0">
                <a:solidFill>
                  <a:srgbClr val="FF0000"/>
                </a:solidFill>
                <a:latin typeface="Meiryo UI" panose="020B0604030504040204" pitchFamily="50" charset="-128"/>
                <a:ea typeface="Meiryo UI" panose="020B0604030504040204" pitchFamily="50" charset="-128"/>
              </a:rPr>
              <a:t>　　→以下に注意すること。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ETS</a:t>
            </a:r>
            <a:r>
              <a:rPr lang="ja-JP" altLang="en-US" sz="1400" dirty="0">
                <a:solidFill>
                  <a:srgbClr val="FF0000"/>
                </a:solidFill>
                <a:latin typeface="Meiryo UI" panose="020B0604030504040204" pitchFamily="50" charset="-128"/>
                <a:ea typeface="Meiryo UI" panose="020B0604030504040204" pitchFamily="50" charset="-128"/>
              </a:rPr>
              <a:t>回避額：</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（図の</a:t>
            </a: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）グリーン化したことによる</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排出削減量</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炭素価格（</a:t>
            </a:r>
            <a:r>
              <a:rPr lang="en-US" altLang="ja-JP" sz="1400" dirty="0">
                <a:solidFill>
                  <a:srgbClr val="FF0000"/>
                </a:solidFill>
                <a:latin typeface="Meiryo UI" panose="020B0604030504040204" pitchFamily="50" charset="-128"/>
                <a:ea typeface="Meiryo UI" panose="020B0604030504040204" pitchFamily="50" charset="-128"/>
              </a:rPr>
              <a:t>20xx</a:t>
            </a:r>
            <a:r>
              <a:rPr lang="ja-JP" altLang="en-US" sz="1400" dirty="0">
                <a:solidFill>
                  <a:srgbClr val="FF0000"/>
                </a:solidFill>
                <a:latin typeface="Meiryo UI" panose="020B0604030504040204" pitchFamily="50" charset="-128"/>
                <a:ea typeface="Meiryo UI" panose="020B0604030504040204" pitchFamily="50" charset="-128"/>
              </a:rPr>
              <a:t>年）で積算すること。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（図の</a:t>
            </a:r>
            <a:r>
              <a:rPr kumimoji="0" lang="en-US" altLang="ja-JP" sz="1400" dirty="0">
                <a:solidFill>
                  <a:srgbClr val="FF0000"/>
                </a:solidFill>
                <a:latin typeface="Meiryo UI" panose="020B0604030504040204" pitchFamily="50" charset="-128"/>
                <a:ea typeface="Meiryo UI" panose="020B0604030504040204" pitchFamily="50" charset="-128"/>
              </a:rPr>
              <a:t>D</a:t>
            </a:r>
            <a:r>
              <a:rPr kumimoji="0" lang="ja-JP" altLang="en-US"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グリーン化したことによる</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排出削減量</a:t>
            </a:r>
            <a:r>
              <a:rPr lang="en-US" altLang="ja-JP" sz="1400" dirty="0">
                <a:solidFill>
                  <a:srgbClr val="FF0000"/>
                </a:solidFill>
                <a:latin typeface="Meiryo UI" panose="020B0604030504040204" pitchFamily="50" charset="-128"/>
                <a:ea typeface="Meiryo UI" panose="020B0604030504040204" pitchFamily="50" charset="-128"/>
              </a:rPr>
              <a:t>× </a:t>
            </a:r>
            <a:r>
              <a:rPr lang="ja-JP" altLang="en-US" sz="1400" dirty="0">
                <a:solidFill>
                  <a:srgbClr val="FF0000"/>
                </a:solidFill>
                <a:latin typeface="Meiryo UI" panose="020B0604030504040204" pitchFamily="50" charset="-128"/>
                <a:ea typeface="Meiryo UI" panose="020B0604030504040204" pitchFamily="50" charset="-128"/>
              </a:rPr>
              <a:t>炭素価格</a:t>
            </a:r>
            <a:r>
              <a:rPr lang="ja-JP" altLang="en-US" sz="1400" b="1" u="sng" dirty="0">
                <a:solidFill>
                  <a:srgbClr val="FF0000"/>
                </a:solidFill>
                <a:latin typeface="Meiryo UI" panose="020B0604030504040204" pitchFamily="50" charset="-128"/>
                <a:ea typeface="Meiryo UI" panose="020B0604030504040204" pitchFamily="50" charset="-128"/>
              </a:rPr>
              <a:t>差</a:t>
            </a:r>
            <a:r>
              <a:rPr lang="ja-JP" altLang="en-US" sz="1400" dirty="0">
                <a:solidFill>
                  <a:srgbClr val="FF0000"/>
                </a:solidFill>
                <a:latin typeface="Meiryo UI" panose="020B0604030504040204" pitchFamily="50" charset="-128"/>
                <a:ea typeface="Meiryo UI" panose="020B0604030504040204" pitchFamily="50" charset="-128"/>
              </a:rPr>
              <a:t>（</a:t>
            </a:r>
            <a:r>
              <a:rPr kumimoji="0" lang="ja-JP" altLang="en-US" sz="1400" dirty="0">
                <a:solidFill>
                  <a:srgbClr val="FF0000"/>
                </a:solidFill>
                <a:latin typeface="Meiryo UI" panose="020B0604030504040204" pitchFamily="50" charset="-128"/>
                <a:ea typeface="Meiryo UI" panose="020B0604030504040204" pitchFamily="50" charset="-128"/>
              </a:rPr>
              <a:t>②の</a:t>
            </a:r>
            <a:r>
              <a:rPr kumimoji="0" lang="en-US" altLang="ja-JP" sz="1400" u="sng" dirty="0">
                <a:solidFill>
                  <a:srgbClr val="FF0000"/>
                </a:solidFill>
                <a:latin typeface="Meiryo UI" panose="020B0604030504040204" pitchFamily="50" charset="-128"/>
                <a:ea typeface="Meiryo UI" panose="020B0604030504040204" pitchFamily="50" charset="-128"/>
              </a:rPr>
              <a:t>20xx</a:t>
            </a:r>
            <a:r>
              <a:rPr kumimoji="0" lang="ja-JP" altLang="en-US" sz="1400" u="sng" dirty="0">
                <a:solidFill>
                  <a:srgbClr val="FF0000"/>
                </a:solidFill>
                <a:latin typeface="Meiryo UI" panose="020B0604030504040204" pitchFamily="50" charset="-128"/>
                <a:ea typeface="Meiryo UI" panose="020B0604030504040204" pitchFamily="50" charset="-128"/>
              </a:rPr>
              <a:t>年から</a:t>
            </a:r>
            <a:r>
              <a:rPr kumimoji="0" lang="ja-JP" altLang="en-US" sz="1400" dirty="0">
                <a:solidFill>
                  <a:srgbClr val="FF0000"/>
                </a:solidFill>
                <a:latin typeface="Meiryo UI" panose="020B0604030504040204" pitchFamily="50" charset="-128"/>
                <a:ea typeface="Meiryo UI" panose="020B0604030504040204" pitchFamily="50" charset="-128"/>
              </a:rPr>
              <a:t>、③の</a:t>
            </a:r>
            <a:r>
              <a:rPr kumimoji="0" lang="en-US" altLang="ja-JP" sz="1400" u="sng" dirty="0">
                <a:solidFill>
                  <a:srgbClr val="FF0000"/>
                </a:solidFill>
                <a:latin typeface="Meiryo UI" panose="020B0604030504040204" pitchFamily="50" charset="-128"/>
                <a:ea typeface="Meiryo UI" panose="020B0604030504040204" pitchFamily="50" charset="-128"/>
              </a:rPr>
              <a:t>20</a:t>
            </a:r>
            <a:r>
              <a:rPr kumimoji="0" lang="ja-JP" altLang="en-US" sz="1400" u="sng" dirty="0">
                <a:solidFill>
                  <a:srgbClr val="FF0000"/>
                </a:solidFill>
                <a:latin typeface="Meiryo UI" panose="020B0604030504040204" pitchFamily="50" charset="-128"/>
                <a:ea typeface="Meiryo UI" panose="020B0604030504040204" pitchFamily="50" charset="-128"/>
              </a:rPr>
              <a:t>▲▲年にかけて</a:t>
            </a:r>
            <a:r>
              <a:rPr kumimoji="0" lang="ja-JP" altLang="en-US" sz="1400" dirty="0">
                <a:solidFill>
                  <a:srgbClr val="FF0000"/>
                </a:solidFill>
                <a:latin typeface="Meiryo UI" panose="020B0604030504040204" pitchFamily="50" charset="-128"/>
                <a:ea typeface="Meiryo UI" panose="020B0604030504040204" pitchFamily="50" charset="-128"/>
              </a:rPr>
              <a:t>増減すると予想した炭素価格差）で積算すること。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上記の計算に用いた</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排出削減量、炭素価格、炭素価格差について、その値も示すこと（別紙として構わない）</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固定費削減（図の</a:t>
            </a:r>
            <a:r>
              <a:rPr kumimoji="0" lang="en-US" altLang="ja-JP" sz="1400" dirty="0">
                <a:solidFill>
                  <a:srgbClr val="FF0000"/>
                </a:solidFill>
                <a:latin typeface="Meiryo UI" panose="020B0604030504040204" pitchFamily="50" charset="-128"/>
                <a:ea typeface="Meiryo UI" panose="020B0604030504040204" pitchFamily="50" charset="-128"/>
              </a:rPr>
              <a:t>B</a:t>
            </a:r>
            <a:r>
              <a:rPr kumimoji="0" lang="ja-JP" altLang="en-US" sz="1400" dirty="0">
                <a:solidFill>
                  <a:srgbClr val="FF0000"/>
                </a:solidFill>
                <a:latin typeface="Meiryo UI" panose="020B0604030504040204" pitchFamily="50" charset="-128"/>
                <a:ea typeface="Meiryo UI" panose="020B0604030504040204" pitchFamily="50" charset="-128"/>
              </a:rPr>
              <a:t>）：グリーン化に資する部分とグリーン化以外の削減効果を合算して記載すること。変動費削減（図の</a:t>
            </a:r>
            <a:r>
              <a:rPr kumimoji="0" lang="en-US" altLang="ja-JP" sz="1400" dirty="0">
                <a:solidFill>
                  <a:srgbClr val="FF0000"/>
                </a:solidFill>
                <a:latin typeface="Meiryo UI" panose="020B0604030504040204" pitchFamily="50" charset="-128"/>
                <a:ea typeface="Meiryo UI" panose="020B0604030504040204" pitchFamily="50" charset="-128"/>
              </a:rPr>
              <a:t>C</a:t>
            </a:r>
            <a:r>
              <a:rPr kumimoji="0" lang="ja-JP" altLang="en-US" sz="1400" dirty="0">
                <a:solidFill>
                  <a:srgbClr val="FF0000"/>
                </a:solidFill>
                <a:latin typeface="Meiryo UI" panose="020B0604030504040204" pitchFamily="50" charset="-128"/>
                <a:ea typeface="Meiryo UI" panose="020B0604030504040204" pitchFamily="50" charset="-128"/>
              </a:rPr>
              <a:t>）も同様の扱いとする。</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その他：時間軸は、①と②が同一であり、③のみ①②より後の年度となる。</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GX</a:t>
            </a:r>
            <a:r>
              <a:rPr lang="ja-JP" altLang="en-US" sz="1400" dirty="0">
                <a:solidFill>
                  <a:srgbClr val="FF0000"/>
                </a:solidFill>
                <a:latin typeface="Meiryo UI" panose="020B0604030504040204" pitchFamily="50" charset="-128"/>
                <a:ea typeface="Meiryo UI" panose="020B0604030504040204" pitchFamily="50" charset="-128"/>
              </a:rPr>
              <a:t>製品の単価向上・コストダウンに向けた</a:t>
            </a:r>
            <a:r>
              <a:rPr lang="en-US" altLang="ja-JP" sz="1400" dirty="0">
                <a:solidFill>
                  <a:srgbClr val="FF0000"/>
                </a:solidFill>
                <a:latin typeface="Meiryo UI" panose="020B0604030504040204" pitchFamily="50" charset="-128"/>
                <a:ea typeface="Meiryo UI" panose="020B0604030504040204" pitchFamily="50" charset="-128"/>
              </a:rPr>
              <a:t>KPI</a:t>
            </a:r>
            <a:r>
              <a:rPr lang="ja-JP" altLang="en-US" sz="1400" dirty="0">
                <a:solidFill>
                  <a:srgbClr val="FF0000"/>
                </a:solidFill>
                <a:latin typeface="Meiryo UI" panose="020B0604030504040204" pitchFamily="50" charset="-128"/>
                <a:ea typeface="Meiryo UI" panose="020B0604030504040204" pitchFamily="50" charset="-128"/>
              </a:rPr>
              <a:t>・取組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単価向上：</a:t>
            </a:r>
            <a:r>
              <a:rPr kumimoji="0" lang="ja-JP" altLang="en-US" sz="1400" dirty="0">
                <a:solidFill>
                  <a:srgbClr val="FF0000"/>
                </a:solidFill>
                <a:latin typeface="Meiryo UI" panose="020B0604030504040204" pitchFamily="50" charset="-128"/>
                <a:ea typeface="Meiryo UI" panose="020B0604030504040204" pitchFamily="50" charset="-128"/>
              </a:rPr>
              <a:t>グリーンプレミアムとその他の価値訴求によるものを分けて記載すること。ただし、特に</a:t>
            </a:r>
            <a:r>
              <a:rPr kumimoji="0" lang="en-US" altLang="ja-JP" sz="1400" dirty="0">
                <a:solidFill>
                  <a:srgbClr val="FF0000"/>
                </a:solidFill>
                <a:latin typeface="Meiryo UI" panose="020B0604030504040204" pitchFamily="50" charset="-128"/>
                <a:ea typeface="Meiryo UI" panose="020B0604030504040204" pitchFamily="50" charset="-128"/>
              </a:rPr>
              <a:t>KPI</a:t>
            </a:r>
            <a:r>
              <a:rPr kumimoji="0" lang="ja-JP" altLang="en-US" sz="1400" dirty="0">
                <a:solidFill>
                  <a:srgbClr val="FF0000"/>
                </a:solidFill>
                <a:latin typeface="Meiryo UI" panose="020B0604030504040204" pitchFamily="50" charset="-128"/>
                <a:ea typeface="Meiryo UI" panose="020B0604030504040204" pitchFamily="50" charset="-128"/>
              </a:rPr>
              <a:t>について、グリーンプレミアムとその他価値による区分けが難しい場合には、一つにまとめて記載しても良い。</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コストダウン：</a:t>
            </a:r>
            <a:r>
              <a:rPr kumimoji="0" lang="en-US" altLang="ja-JP" sz="1400" dirty="0">
                <a:solidFill>
                  <a:srgbClr val="FF0000"/>
                </a:solidFill>
                <a:latin typeface="Meiryo UI" panose="020B0604030504040204" pitchFamily="50" charset="-128"/>
                <a:ea typeface="Meiryo UI" panose="020B0604030504040204" pitchFamily="50" charset="-128"/>
              </a:rPr>
              <a:t>ETS</a:t>
            </a:r>
            <a:r>
              <a:rPr kumimoji="0" lang="ja-JP" altLang="en-US" sz="1400" dirty="0">
                <a:solidFill>
                  <a:srgbClr val="FF0000"/>
                </a:solidFill>
                <a:latin typeface="Meiryo UI" panose="020B0604030504040204" pitchFamily="50" charset="-128"/>
                <a:ea typeface="Meiryo UI" panose="020B0604030504040204" pitchFamily="50" charset="-128"/>
              </a:rPr>
              <a:t>回避額、固定費、変動費を分けて記載すること。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kumimoji="0"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92A3D32E-AD5B-CCB2-A186-46DEBEB25FAF}"/>
              </a:ext>
            </a:extLst>
          </p:cNvPr>
          <p:cNvSpPr/>
          <p:nvPr/>
        </p:nvSpPr>
        <p:spPr bwMode="gray">
          <a:xfrm>
            <a:off x="-60046" y="5954021"/>
            <a:ext cx="1762291" cy="44669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dirty="0">
                <a:latin typeface="Meiryo UI" panose="020B0604030504040204" pitchFamily="50" charset="-128"/>
                <a:ea typeface="Meiryo UI" panose="020B0604030504040204" pitchFamily="50" charset="-128"/>
              </a:rPr>
              <a:t>①</a:t>
            </a:r>
            <a:r>
              <a:rPr kumimoji="0" lang="en-US" altLang="ja-JP" sz="1200" dirty="0">
                <a:latin typeface="Meiryo UI" panose="020B0604030504040204" pitchFamily="50" charset="-128"/>
                <a:ea typeface="Meiryo UI" panose="020B0604030504040204" pitchFamily="50" charset="-128"/>
              </a:rPr>
              <a:t>20xx</a:t>
            </a:r>
            <a:r>
              <a:rPr kumimoji="0" lang="ja-JP" altLang="en-US" sz="1200" dirty="0">
                <a:latin typeface="Meiryo UI" panose="020B0604030504040204" pitchFamily="50" charset="-128"/>
                <a:ea typeface="Meiryo UI" panose="020B0604030504040204" pitchFamily="50" charset="-128"/>
              </a:rPr>
              <a:t>年度</a:t>
            </a:r>
            <a:endParaRPr kumimoji="0" lang="en-US" altLang="ja-JP" sz="1200" dirty="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dirty="0">
                <a:latin typeface="Meiryo UI" panose="020B0604030504040204" pitchFamily="50" charset="-128"/>
                <a:ea typeface="Meiryo UI" panose="020B0604030504040204" pitchFamily="50" charset="-128"/>
              </a:rPr>
              <a:t>（グリーン化しない場合）</a:t>
            </a:r>
          </a:p>
        </p:txBody>
      </p:sp>
      <p:sp>
        <p:nvSpPr>
          <p:cNvPr id="12" name="正方形/長方形 11">
            <a:extLst>
              <a:ext uri="{FF2B5EF4-FFF2-40B4-BE49-F238E27FC236}">
                <a16:creationId xmlns:a16="http://schemas.microsoft.com/office/drawing/2014/main" id="{6614CC4F-44C6-CCE8-2454-37D018CA517C}"/>
              </a:ext>
            </a:extLst>
          </p:cNvPr>
          <p:cNvSpPr/>
          <p:nvPr/>
        </p:nvSpPr>
        <p:spPr bwMode="gray">
          <a:xfrm>
            <a:off x="8473468" y="79792"/>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幹事会社記載ページ</a:t>
            </a:r>
            <a:endParaRPr kumimoji="0" lang="en-US"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451626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a:solidFill>
                  <a:schemeClr val="tx1"/>
                </a:solidFill>
                <a:latin typeface="Meiryo UI" panose="020B0604030504040204" pitchFamily="50" charset="-128"/>
                <a:ea typeface="Meiryo UI" panose="020B0604030504040204" pitchFamily="50" charset="-128"/>
              </a:rPr>
              <a:t>①基本的事項の審査</a:t>
            </a:r>
            <a:endParaRPr lang="en-US" altLang="ja-JP" sz="480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791EC0B3-2F6E-537C-4BC8-85F7F3BFB406}"/>
              </a:ext>
            </a:extLst>
          </p:cNvPr>
          <p:cNvSpPr txBox="1"/>
          <p:nvPr/>
        </p:nvSpPr>
        <p:spPr>
          <a:xfrm>
            <a:off x="5155473" y="4624925"/>
            <a:ext cx="1680755" cy="13062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kumimoji="1" lang="ja-JP" altLang="en-US" sz="36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2B9FA-688D-6010-3862-22B3696F6941}"/>
            </a:ext>
          </a:extLst>
        </p:cNvPr>
        <p:cNvGrpSpPr/>
        <p:nvPr/>
      </p:nvGrpSpPr>
      <p:grpSpPr>
        <a:xfrm>
          <a:off x="0" y="0"/>
          <a:ext cx="0" cy="0"/>
          <a:chOff x="0" y="0"/>
          <a:chExt cx="0" cy="0"/>
        </a:xfrm>
      </p:grpSpPr>
      <p:graphicFrame>
        <p:nvGraphicFramePr>
          <p:cNvPr id="21" name="think-cell data - do not delete" hidden="1">
            <a:extLst>
              <a:ext uri="{FF2B5EF4-FFF2-40B4-BE49-F238E27FC236}">
                <a16:creationId xmlns:a16="http://schemas.microsoft.com/office/drawing/2014/main" id="{1437FA40-766A-5751-022D-C6DE6B6579E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21" name="think-cell data - do not delete" hidden="1">
                        <a:extLst>
                          <a:ext uri="{FF2B5EF4-FFF2-40B4-BE49-F238E27FC236}">
                            <a16:creationId xmlns:a16="http://schemas.microsoft.com/office/drawing/2014/main" id="{1437FA40-766A-5751-022D-C6DE6B6579E5}"/>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F7719E80-697F-3684-8B76-DFA67EB6C2FD}"/>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2" name="think-cell data - do not delete" hidden="1">
                        <a:extLst>
                          <a:ext uri="{FF2B5EF4-FFF2-40B4-BE49-F238E27FC236}">
                            <a16:creationId xmlns:a16="http://schemas.microsoft.com/office/drawing/2014/main" id="{F7719E80-697F-3684-8B76-DFA67EB6C2F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5" name="テキスト ボックス 14">
            <a:extLst>
              <a:ext uri="{FF2B5EF4-FFF2-40B4-BE49-F238E27FC236}">
                <a16:creationId xmlns:a16="http://schemas.microsoft.com/office/drawing/2014/main" id="{4ABFD331-5118-8C00-9455-9B34650255A9}"/>
              </a:ext>
            </a:extLst>
          </p:cNvPr>
          <p:cNvSpPr txBox="1"/>
          <p:nvPr/>
        </p:nvSpPr>
        <p:spPr>
          <a:xfrm>
            <a:off x="777063" y="2902052"/>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使用原料</a:t>
            </a:r>
          </a:p>
        </p:txBody>
      </p:sp>
      <p:sp>
        <p:nvSpPr>
          <p:cNvPr id="16" name="テキスト ボックス 15">
            <a:extLst>
              <a:ext uri="{FF2B5EF4-FFF2-40B4-BE49-F238E27FC236}">
                <a16:creationId xmlns:a16="http://schemas.microsoft.com/office/drawing/2014/main" id="{F12FB20C-51CE-A53F-16E0-A41D1852F936}"/>
              </a:ext>
            </a:extLst>
          </p:cNvPr>
          <p:cNvSpPr txBox="1"/>
          <p:nvPr/>
        </p:nvSpPr>
        <p:spPr>
          <a:xfrm>
            <a:off x="778208" y="3752601"/>
            <a:ext cx="1152000" cy="127517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調達先</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交渉状況</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7701EDC5-4AAB-8798-AED3-9F23AE99B5A1}"/>
              </a:ext>
            </a:extLst>
          </p:cNvPr>
          <p:cNvSpPr/>
          <p:nvPr/>
        </p:nvSpPr>
        <p:spPr>
          <a:xfrm>
            <a:off x="2034155" y="2902052"/>
            <a:ext cx="9379637"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及び原料</a:t>
            </a:r>
            <a:r>
              <a:rPr kumimoji="1" lang="en-US" altLang="ja-JP" sz="1200">
                <a:solidFill>
                  <a:schemeClr val="tx1"/>
                </a:solidFill>
                <a:latin typeface="Meiryo UI" panose="020B0604030504040204" pitchFamily="50" charset="-128"/>
                <a:ea typeface="Meiryo UI" panose="020B0604030504040204" pitchFamily="50" charset="-128"/>
              </a:rPr>
              <a:t>B</a:t>
            </a:r>
          </a:p>
        </p:txBody>
      </p:sp>
      <p:sp>
        <p:nvSpPr>
          <p:cNvPr id="23" name="正方形/長方形 22">
            <a:extLst>
              <a:ext uri="{FF2B5EF4-FFF2-40B4-BE49-F238E27FC236}">
                <a16:creationId xmlns:a16="http://schemas.microsoft.com/office/drawing/2014/main" id="{1C910549-73EC-580F-8964-2AAE0490F70B}"/>
              </a:ext>
            </a:extLst>
          </p:cNvPr>
          <p:cNvSpPr/>
          <p:nvPr/>
        </p:nvSpPr>
        <p:spPr>
          <a:xfrm>
            <a:off x="2034155" y="3244161"/>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E61279AA-E35C-BE10-279C-02764E700693}"/>
              </a:ext>
            </a:extLst>
          </p:cNvPr>
          <p:cNvSpPr/>
          <p:nvPr/>
        </p:nvSpPr>
        <p:spPr>
          <a:xfrm>
            <a:off x="4764702" y="3244161"/>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5F8318C1-959A-24B6-E75F-202F27BE0D95}"/>
              </a:ext>
            </a:extLst>
          </p:cNvPr>
          <p:cNvSpPr/>
          <p:nvPr/>
        </p:nvSpPr>
        <p:spPr>
          <a:xfrm>
            <a:off x="8860517" y="3244161"/>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E9FC8AAD-50E1-AF54-4CFC-5A2B68BA7B71}"/>
              </a:ext>
            </a:extLst>
          </p:cNvPr>
          <p:cNvSpPr/>
          <p:nvPr/>
        </p:nvSpPr>
        <p:spPr>
          <a:xfrm>
            <a:off x="2032493" y="3752600"/>
            <a:ext cx="2562797"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07446BC1-1AE5-7658-292C-5AF0DADB6C29}"/>
              </a:ext>
            </a:extLst>
          </p:cNvPr>
          <p:cNvSpPr/>
          <p:nvPr/>
        </p:nvSpPr>
        <p:spPr>
          <a:xfrm>
            <a:off x="2034154" y="4417240"/>
            <a:ext cx="9379638"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MOU</a:t>
            </a:r>
            <a:r>
              <a:rPr kumimoji="1" lang="ja-JP" altLang="en-US" sz="1200">
                <a:solidFill>
                  <a:schemeClr val="tx1"/>
                </a:solidFill>
                <a:latin typeface="Meiryo UI" panose="020B0604030504040204" pitchFamily="50" charset="-128"/>
                <a:ea typeface="Meiryo UI" panose="020B0604030504040204" pitchFamily="50" charset="-128"/>
              </a:rPr>
              <a:t>を締結し議論中</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社における原料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の実証事業を通じて、</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により調達予定であり、調達量は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矢印: 五方向 7">
            <a:extLst>
              <a:ext uri="{FF2B5EF4-FFF2-40B4-BE49-F238E27FC236}">
                <a16:creationId xmlns:a16="http://schemas.microsoft.com/office/drawing/2014/main" id="{D321038A-0BC5-F9D5-71FB-88D7DB250161}"/>
              </a:ext>
            </a:extLst>
          </p:cNvPr>
          <p:cNvSpPr/>
          <p:nvPr/>
        </p:nvSpPr>
        <p:spPr>
          <a:xfrm>
            <a:off x="2034157"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18" name="矢印: 五方向 17">
            <a:extLst>
              <a:ext uri="{FF2B5EF4-FFF2-40B4-BE49-F238E27FC236}">
                <a16:creationId xmlns:a16="http://schemas.microsoft.com/office/drawing/2014/main" id="{02ED4F53-1342-A945-2E50-E96D79E37D9A}"/>
              </a:ext>
            </a:extLst>
          </p:cNvPr>
          <p:cNvSpPr/>
          <p:nvPr/>
        </p:nvSpPr>
        <p:spPr>
          <a:xfrm>
            <a:off x="3399429"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5" name="矢印: 五方向 34">
            <a:extLst>
              <a:ext uri="{FF2B5EF4-FFF2-40B4-BE49-F238E27FC236}">
                <a16:creationId xmlns:a16="http://schemas.microsoft.com/office/drawing/2014/main" id="{56569A8D-10EA-C975-2BC7-43D65D498AE3}"/>
              </a:ext>
            </a:extLst>
          </p:cNvPr>
          <p:cNvSpPr/>
          <p:nvPr/>
        </p:nvSpPr>
        <p:spPr>
          <a:xfrm>
            <a:off x="4764701"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6" name="矢印: 五方向 35">
            <a:extLst>
              <a:ext uri="{FF2B5EF4-FFF2-40B4-BE49-F238E27FC236}">
                <a16:creationId xmlns:a16="http://schemas.microsoft.com/office/drawing/2014/main" id="{9C46F6D0-9733-A495-43E0-9CDEFDA8743B}"/>
              </a:ext>
            </a:extLst>
          </p:cNvPr>
          <p:cNvSpPr/>
          <p:nvPr/>
        </p:nvSpPr>
        <p:spPr>
          <a:xfrm>
            <a:off x="6129973"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7" name="矢印: 五方向 36">
            <a:extLst>
              <a:ext uri="{FF2B5EF4-FFF2-40B4-BE49-F238E27FC236}">
                <a16:creationId xmlns:a16="http://schemas.microsoft.com/office/drawing/2014/main" id="{4E302A24-B560-8BB8-E24F-3001D9D151F3}"/>
              </a:ext>
            </a:extLst>
          </p:cNvPr>
          <p:cNvSpPr/>
          <p:nvPr/>
        </p:nvSpPr>
        <p:spPr>
          <a:xfrm>
            <a:off x="7495245"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8" name="矢印: 五方向 37">
            <a:extLst>
              <a:ext uri="{FF2B5EF4-FFF2-40B4-BE49-F238E27FC236}">
                <a16:creationId xmlns:a16="http://schemas.microsoft.com/office/drawing/2014/main" id="{E461C342-868A-995C-0191-E8D7C166C3E9}"/>
              </a:ext>
            </a:extLst>
          </p:cNvPr>
          <p:cNvSpPr/>
          <p:nvPr/>
        </p:nvSpPr>
        <p:spPr>
          <a:xfrm>
            <a:off x="8860518"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9" name="矢印: 五方向 38">
            <a:extLst>
              <a:ext uri="{FF2B5EF4-FFF2-40B4-BE49-F238E27FC236}">
                <a16:creationId xmlns:a16="http://schemas.microsoft.com/office/drawing/2014/main" id="{7F37C1EE-C5B6-A868-DD7B-5EE9932AB8B8}"/>
              </a:ext>
            </a:extLst>
          </p:cNvPr>
          <p:cNvSpPr/>
          <p:nvPr/>
        </p:nvSpPr>
        <p:spPr>
          <a:xfrm>
            <a:off x="10225792"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2" name="テキスト ボックス 21">
            <a:extLst>
              <a:ext uri="{FF2B5EF4-FFF2-40B4-BE49-F238E27FC236}">
                <a16:creationId xmlns:a16="http://schemas.microsoft.com/office/drawing/2014/main" id="{2020D73E-D0BA-30A0-DDCA-CAFFCE96A52A}"/>
              </a:ext>
            </a:extLst>
          </p:cNvPr>
          <p:cNvSpPr txBox="1"/>
          <p:nvPr/>
        </p:nvSpPr>
        <p:spPr>
          <a:xfrm>
            <a:off x="777063" y="3244161"/>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調達量</a:t>
            </a:r>
          </a:p>
        </p:txBody>
      </p:sp>
      <p:sp>
        <p:nvSpPr>
          <p:cNvPr id="25" name="正方形/長方形 24">
            <a:extLst>
              <a:ext uri="{FF2B5EF4-FFF2-40B4-BE49-F238E27FC236}">
                <a16:creationId xmlns:a16="http://schemas.microsoft.com/office/drawing/2014/main" id="{C1D783BC-739D-3B2B-14E8-BBF8F13D2B08}"/>
              </a:ext>
            </a:extLst>
          </p:cNvPr>
          <p:cNvSpPr/>
          <p:nvPr/>
        </p:nvSpPr>
        <p:spPr>
          <a:xfrm>
            <a:off x="2034156" y="2051504"/>
            <a:ext cx="255327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8" name="正方形/長方形 27">
            <a:extLst>
              <a:ext uri="{FF2B5EF4-FFF2-40B4-BE49-F238E27FC236}">
                <a16:creationId xmlns:a16="http://schemas.microsoft.com/office/drawing/2014/main" id="{E99BE082-44D7-E58D-7808-DD93626609EC}"/>
              </a:ext>
            </a:extLst>
          </p:cNvPr>
          <p:cNvSpPr/>
          <p:nvPr/>
        </p:nvSpPr>
        <p:spPr>
          <a:xfrm>
            <a:off x="4764702" y="2051504"/>
            <a:ext cx="391854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0" name="正方形/長方形 39">
            <a:extLst>
              <a:ext uri="{FF2B5EF4-FFF2-40B4-BE49-F238E27FC236}">
                <a16:creationId xmlns:a16="http://schemas.microsoft.com/office/drawing/2014/main" id="{4D28EAC1-D2A5-30DF-95F7-F36518340B60}"/>
              </a:ext>
            </a:extLst>
          </p:cNvPr>
          <p:cNvSpPr/>
          <p:nvPr/>
        </p:nvSpPr>
        <p:spPr>
          <a:xfrm>
            <a:off x="8860517" y="2051504"/>
            <a:ext cx="2553275"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3" name="テキスト ボックス 42">
            <a:extLst>
              <a:ext uri="{FF2B5EF4-FFF2-40B4-BE49-F238E27FC236}">
                <a16:creationId xmlns:a16="http://schemas.microsoft.com/office/drawing/2014/main" id="{874239A5-7A70-F035-BAEB-90E0422F54D7}"/>
              </a:ext>
            </a:extLst>
          </p:cNvPr>
          <p:cNvSpPr txBox="1"/>
          <p:nvPr/>
        </p:nvSpPr>
        <p:spPr>
          <a:xfrm>
            <a:off x="777063" y="2051504"/>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生産物・量</a:t>
            </a:r>
          </a:p>
        </p:txBody>
      </p:sp>
      <p:sp>
        <p:nvSpPr>
          <p:cNvPr id="46" name="正方形/長方形 45">
            <a:extLst>
              <a:ext uri="{FF2B5EF4-FFF2-40B4-BE49-F238E27FC236}">
                <a16:creationId xmlns:a16="http://schemas.microsoft.com/office/drawing/2014/main" id="{8AFD1346-27A8-6F46-C472-F9E89A4F8779}"/>
              </a:ext>
            </a:extLst>
          </p:cNvPr>
          <p:cNvSpPr/>
          <p:nvPr/>
        </p:nvSpPr>
        <p:spPr>
          <a:xfrm>
            <a:off x="4764700" y="3752600"/>
            <a:ext cx="6649091"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C</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経済性の観点から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経由で調達予定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 name="Title 1">
            <a:extLst>
              <a:ext uri="{FF2B5EF4-FFF2-40B4-BE49-F238E27FC236}">
                <a16:creationId xmlns:a16="http://schemas.microsoft.com/office/drawing/2014/main" id="{70134969-7C69-9ACF-639F-85C16F0C7A4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ⅳ</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78C21D09-C9A3-E3E8-1835-078EE6977A2E}"/>
              </a:ext>
            </a:extLst>
          </p:cNvPr>
          <p:cNvSpPr txBox="1">
            <a:spLocks/>
          </p:cNvSpPr>
          <p:nvPr/>
        </p:nvSpPr>
        <p:spPr>
          <a:xfrm>
            <a:off x="179999" y="648147"/>
            <a:ext cx="11654191"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a:t>
            </a:r>
            <a:r>
              <a:rPr lang="ja-JP" altLang="en-US" dirty="0">
                <a:solidFill>
                  <a:schemeClr val="tx1"/>
                </a:solidFill>
              </a:rPr>
              <a:t>個社による計画・取組</a:t>
            </a:r>
            <a:r>
              <a:rPr lang="en-US" altLang="ja-JP" dirty="0">
                <a:solidFill>
                  <a:schemeClr val="tx1"/>
                </a:solidFill>
              </a:rPr>
              <a:t>】</a:t>
            </a:r>
            <a:r>
              <a:rPr kumimoji="1" lang="ja-JP" altLang="en-US" dirty="0">
                <a:solidFill>
                  <a:schemeClr val="tx1"/>
                </a:solidFill>
              </a:rPr>
              <a:t>原料</a:t>
            </a:r>
            <a:r>
              <a:rPr lang="ja-JP" altLang="en-US" dirty="0">
                <a:solidFill>
                  <a:schemeClr val="tx1"/>
                </a:solidFill>
              </a:rPr>
              <a:t>については、</a:t>
            </a:r>
            <a:r>
              <a:rPr kumimoji="1" lang="ja-JP" altLang="en-US" dirty="0">
                <a:solidFill>
                  <a:schemeClr val="tx1"/>
                </a:solidFill>
              </a:rPr>
              <a:t>調達先の分散化や</a:t>
            </a:r>
            <a:r>
              <a:rPr kumimoji="1" lang="en-US" altLang="ja-JP" dirty="0">
                <a:solidFill>
                  <a:schemeClr val="tx1"/>
                </a:solidFill>
              </a:rPr>
              <a:t>xx</a:t>
            </a:r>
            <a:r>
              <a:rPr kumimoji="1" lang="ja-JP" altLang="en-US" dirty="0">
                <a:solidFill>
                  <a:schemeClr val="tx1"/>
                </a:solidFill>
              </a:rPr>
              <a:t>により安価且つ安定調達を図る</a:t>
            </a:r>
            <a:endParaRPr kumimoji="1" lang="en-US" altLang="ja-JP" dirty="0">
              <a:solidFill>
                <a:schemeClr val="tx1"/>
              </a:solidFill>
            </a:endParaRPr>
          </a:p>
        </p:txBody>
      </p:sp>
      <p:cxnSp>
        <p:nvCxnSpPr>
          <p:cNvPr id="6" name="直線コネクタ 5">
            <a:extLst>
              <a:ext uri="{FF2B5EF4-FFF2-40B4-BE49-F238E27FC236}">
                <a16:creationId xmlns:a16="http://schemas.microsoft.com/office/drawing/2014/main" id="{77598E1C-54AF-7182-E0CD-81181AD549C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F32C9249-0ACB-3B3B-492F-53654152A05D}"/>
              </a:ext>
            </a:extLst>
          </p:cNvPr>
          <p:cNvSpPr txBox="1"/>
          <p:nvPr/>
        </p:nvSpPr>
        <p:spPr>
          <a:xfrm>
            <a:off x="1920271" y="1414287"/>
            <a:ext cx="1864613" cy="276999"/>
          </a:xfrm>
          <a:prstGeom prst="rect">
            <a:avLst/>
          </a:prstGeom>
          <a:noFill/>
        </p:spPr>
        <p:txBody>
          <a:bodyPr wrap="none" rtlCol="0">
            <a:spAutoFit/>
          </a:bodyPr>
          <a:lstStyle/>
          <a:p>
            <a:r>
              <a:rPr lang="ja-JP" altLang="en-US" sz="1200">
                <a:latin typeface="Meiryo UI" panose="020B0604030504040204" pitchFamily="50" charset="-128"/>
                <a:ea typeface="Meiryo UI" panose="020B0604030504040204" pitchFamily="50" charset="-128"/>
              </a:rPr>
              <a:t>（グリーン製品生産開始）</a:t>
            </a:r>
            <a:endParaRPr kumimoji="1" lang="en-US" altLang="ja-JP" sz="1200">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DF61C24D-5D45-348F-E743-AE0633A6C08B}"/>
              </a:ext>
            </a:extLst>
          </p:cNvPr>
          <p:cNvSpPr/>
          <p:nvPr/>
        </p:nvSpPr>
        <p:spPr>
          <a:xfrm>
            <a:off x="2034154" y="5081880"/>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複数の供給先を確保して競争を促すことによる価格交渉力の向上</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輸送コスト・為替リスクを減らすために近隣の供給源を優先</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7" name="テキスト ボックス 16">
            <a:extLst>
              <a:ext uri="{FF2B5EF4-FFF2-40B4-BE49-F238E27FC236}">
                <a16:creationId xmlns:a16="http://schemas.microsoft.com/office/drawing/2014/main" id="{EA8195DA-D4F6-A25F-55E3-E16B42876CE8}"/>
              </a:ext>
            </a:extLst>
          </p:cNvPr>
          <p:cNvSpPr txBox="1"/>
          <p:nvPr/>
        </p:nvSpPr>
        <p:spPr>
          <a:xfrm>
            <a:off x="778208" y="5089421"/>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安価な調達に向けた取組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EED0203C-AB73-5C3C-6D3B-13312FCD27CA}"/>
              </a:ext>
            </a:extLst>
          </p:cNvPr>
          <p:cNvSpPr/>
          <p:nvPr/>
        </p:nvSpPr>
        <p:spPr>
          <a:xfrm>
            <a:off x="2034155" y="2393613"/>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0E684756-C649-03BF-FD0B-FA2FF20C1416}"/>
              </a:ext>
            </a:extLst>
          </p:cNvPr>
          <p:cNvSpPr/>
          <p:nvPr/>
        </p:nvSpPr>
        <p:spPr>
          <a:xfrm>
            <a:off x="4764702" y="2393613"/>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BA0BF386-6815-713C-0256-7FBFC511BD74}"/>
              </a:ext>
            </a:extLst>
          </p:cNvPr>
          <p:cNvSpPr/>
          <p:nvPr/>
        </p:nvSpPr>
        <p:spPr>
          <a:xfrm>
            <a:off x="8860517" y="2393613"/>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0" name="テキスト ボックス 19">
            <a:extLst>
              <a:ext uri="{FF2B5EF4-FFF2-40B4-BE49-F238E27FC236}">
                <a16:creationId xmlns:a16="http://schemas.microsoft.com/office/drawing/2014/main" id="{C3E36B92-9BC4-14FF-4806-E02BEF543096}"/>
              </a:ext>
            </a:extLst>
          </p:cNvPr>
          <p:cNvSpPr txBox="1"/>
          <p:nvPr/>
        </p:nvSpPr>
        <p:spPr>
          <a:xfrm>
            <a:off x="777063" y="2393613"/>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生産物の</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用途先</a:t>
            </a:r>
          </a:p>
        </p:txBody>
      </p:sp>
      <p:sp>
        <p:nvSpPr>
          <p:cNvPr id="12" name="正方形/長方形 11">
            <a:extLst>
              <a:ext uri="{FF2B5EF4-FFF2-40B4-BE49-F238E27FC236}">
                <a16:creationId xmlns:a16="http://schemas.microsoft.com/office/drawing/2014/main" id="{E3D91778-00CF-185A-8026-308DA56D6DA9}"/>
              </a:ext>
            </a:extLst>
          </p:cNvPr>
          <p:cNvSpPr/>
          <p:nvPr/>
        </p:nvSpPr>
        <p:spPr>
          <a:xfrm>
            <a:off x="2161954" y="1880715"/>
            <a:ext cx="7868093" cy="30965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グリーン製品生産を開始する年度から最低</a:t>
            </a:r>
            <a:r>
              <a:rPr lang="en-US" altLang="ja-JP" sz="1400" dirty="0">
                <a:solidFill>
                  <a:srgbClr val="FF0000"/>
                </a:solidFill>
                <a:latin typeface="Meiryo UI" panose="020B0604030504040204" pitchFamily="50" charset="-128"/>
                <a:ea typeface="Meiryo UI" panose="020B0604030504040204" pitchFamily="50" charset="-128"/>
              </a:rPr>
              <a:t>5</a:t>
            </a:r>
            <a:r>
              <a:rPr lang="ja-JP" altLang="en-US" sz="1400" dirty="0">
                <a:solidFill>
                  <a:srgbClr val="FF0000"/>
                </a:solidFill>
                <a:latin typeface="Meiryo UI" panose="020B0604030504040204" pitchFamily="50" charset="-128"/>
                <a:ea typeface="Meiryo UI" panose="020B0604030504040204" pitchFamily="50" charset="-128"/>
              </a:rPr>
              <a:t>年間分の原料調達計画（</a:t>
            </a:r>
            <a:r>
              <a:rPr lang="ja-JP" altLang="en-US" sz="1400" b="1" dirty="0">
                <a:solidFill>
                  <a:srgbClr val="FF0000"/>
                </a:solidFill>
                <a:latin typeface="Meiryo UI" panose="020B0604030504040204" pitchFamily="50" charset="-128"/>
                <a:ea typeface="Meiryo UI" panose="020B0604030504040204" pitchFamily="50" charset="-128"/>
              </a:rPr>
              <a:t>個社の計画・取組</a:t>
            </a:r>
            <a:r>
              <a:rPr lang="ja-JP" altLang="en-US" sz="1400" dirty="0">
                <a:solidFill>
                  <a:srgbClr val="FF0000"/>
                </a:solidFill>
                <a:latin typeface="Meiryo UI" panose="020B0604030504040204" pitchFamily="50" charset="-128"/>
                <a:ea typeface="Meiryo UI" panose="020B0604030504040204" pitchFamily="50" charset="-128"/>
              </a:rPr>
              <a:t>）</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→生産物・量、生産物の用途先、使用原料、調達量を明記の上、原料の調達候補先、調達量、交渉状況、安価且つ安定的な調達に向けた取組等について、時間軸で記載すること。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b="1" dirty="0">
                <a:solidFill>
                  <a:srgbClr val="FF0000"/>
                </a:solidFill>
                <a:latin typeface="Meiryo UI" panose="020B0604030504040204" pitchFamily="50" charset="-128"/>
                <a:ea typeface="Meiryo UI" panose="020B0604030504040204" pitchFamily="50" charset="-128"/>
              </a:rPr>
              <a:t>※</a:t>
            </a:r>
            <a:r>
              <a:rPr lang="ja-JP" altLang="en-US" sz="1400" b="1" dirty="0">
                <a:solidFill>
                  <a:srgbClr val="FF0000"/>
                </a:solidFill>
                <a:latin typeface="Meiryo UI" panose="020B0604030504040204" pitchFamily="50" charset="-128"/>
                <a:ea typeface="Meiryo UI" panose="020B0604030504040204" pitchFamily="50" charset="-128"/>
              </a:rPr>
              <a:t>申請における、個社の計画・取組について記載すること。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r>
              <a:rPr lang="ja-JP" altLang="en-US" sz="1400" dirty="0">
                <a:solidFill>
                  <a:schemeClr val="tx1"/>
                </a:solidFill>
                <a:latin typeface="Meiryo UI" panose="020B0604030504040204" pitchFamily="50" charset="-128"/>
                <a:ea typeface="Meiryo UI" panose="020B0604030504040204" pitchFamily="50" charset="-128"/>
              </a:rPr>
              <a:t>例えば、安価且つ安定的な調達を、同一の施策の中で一体的に講じる場合には、「安価な調達に向けた取組」及び「安定的な調達に向けた取組」の欄を一つに統合することを妨げない。</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4131BAC6-4227-E56F-B544-454B49EF9CC0}"/>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0" name="正方形/長方形 9">
            <a:extLst>
              <a:ext uri="{FF2B5EF4-FFF2-40B4-BE49-F238E27FC236}">
                <a16:creationId xmlns:a16="http://schemas.microsoft.com/office/drawing/2014/main" id="{7F985C02-9D3E-9547-5024-5FD40B926B72}"/>
              </a:ext>
            </a:extLst>
          </p:cNvPr>
          <p:cNvSpPr/>
          <p:nvPr/>
        </p:nvSpPr>
        <p:spPr>
          <a:xfrm>
            <a:off x="2034154" y="5948673"/>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静脈系プレイヤーとの共同スキームの構築</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原料の実証事業への出資・共同参画</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9" name="テキスト ボックス 28">
            <a:extLst>
              <a:ext uri="{FF2B5EF4-FFF2-40B4-BE49-F238E27FC236}">
                <a16:creationId xmlns:a16="http://schemas.microsoft.com/office/drawing/2014/main" id="{4911FB11-A346-8857-8BC4-69876C4EECCC}"/>
              </a:ext>
            </a:extLst>
          </p:cNvPr>
          <p:cNvSpPr txBox="1"/>
          <p:nvPr/>
        </p:nvSpPr>
        <p:spPr>
          <a:xfrm>
            <a:off x="778208" y="5956214"/>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安定的な</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2" name="正方形/長方形 31">
            <a:extLst>
              <a:ext uri="{FF2B5EF4-FFF2-40B4-BE49-F238E27FC236}">
                <a16:creationId xmlns:a16="http://schemas.microsoft.com/office/drawing/2014/main" id="{391FE08B-F5E9-327C-4B2B-524516FBB37C}"/>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a:ea typeface="Meiryo UI"/>
              </a:rPr>
              <a:t>幹事会社・共同実施者記載箇所</a:t>
            </a:r>
          </a:p>
        </p:txBody>
      </p:sp>
    </p:spTree>
    <p:extLst>
      <p:ext uri="{BB962C8B-B14F-4D97-AF65-F5344CB8AC3E}">
        <p14:creationId xmlns:p14="http://schemas.microsoft.com/office/powerpoint/2010/main" val="10087368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A182440C-3A87-F8D4-250E-0CE15E0F1CD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03414E45-BA6B-4FFD-BE38-78B5E04050F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dirty="0">
                <a:solidFill>
                  <a:prstClr val="black"/>
                </a:solidFill>
                <a:latin typeface="Meiryo UI" panose="020B0604030504040204" pitchFamily="50" charset="-128"/>
                <a:ea typeface="Meiryo UI" panose="020B0604030504040204" pitchFamily="50" charset="-128"/>
              </a:rPr>
              <a:t>④排出削減への貢献に関する審査</a:t>
            </a:r>
            <a:endParaRPr lang="en-US" altLang="ja-JP" sz="4800" dirty="0">
              <a:solidFill>
                <a:prstClr val="black"/>
              </a:solidFill>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ts val="6000"/>
              </a:lnSpc>
              <a:spcBef>
                <a:spcPts val="0"/>
              </a:spcBef>
              <a:spcAft>
                <a:spcPts val="0"/>
              </a:spcAft>
              <a:buClrTx/>
              <a:buSzTx/>
              <a:buFontTx/>
              <a:buNone/>
              <a:tabLst/>
              <a:defRPr/>
            </a:pPr>
            <a:r>
              <a:rPr kumimoji="1" lang="ja-JP" altLang="en-US"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a:t>
            </a:r>
            <a:r>
              <a:rPr kumimoji="1" lang="en-US" altLang="ja-JP"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a:t>
            </a:r>
            <a:r>
              <a:rPr kumimoji="1" lang="ja-JP" altLang="en-US"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該当頁なし）</a:t>
            </a:r>
            <a:endParaRPr kumimoji="1" lang="en-US"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6856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⑤民間企業のみでは投資判断が</a:t>
            </a:r>
            <a:endParaRPr kumimoji="1" lang="en-US" altLang="ja-JP" sz="4800">
              <a:solidFill>
                <a:schemeClr val="tx1"/>
              </a:solidFill>
              <a:latin typeface="Meiryo UI" panose="020B0604030504040204" pitchFamily="50" charset="-128"/>
              <a:ea typeface="Meiryo UI" panose="020B0604030504040204" pitchFamily="50" charset="-128"/>
            </a:endParaRPr>
          </a:p>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真に困難な事業であることに関する審査</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596224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 name="think-cell data - do not delete" hidden="1">
            <a:extLst>
              <a:ext uri="{FF2B5EF4-FFF2-40B4-BE49-F238E27FC236}">
                <a16:creationId xmlns:a16="http://schemas.microsoft.com/office/drawing/2014/main" id="{C9FA1F62-E9E3-0D43-F25C-D06191387514}"/>
              </a:ext>
            </a:extLst>
          </p:cNvPr>
          <p:cNvGraphicFramePr>
            <a:graphicFrameLocks noChangeAspect="1"/>
          </p:cNvGraphicFramePr>
          <p:nvPr>
            <p:custDataLst>
              <p:tags r:id="rId1"/>
            </p:custDataLst>
            <p:extLst>
              <p:ext uri="{D42A27DB-BD31-4B8C-83A1-F6EECF244321}">
                <p14:modId xmlns:p14="http://schemas.microsoft.com/office/powerpoint/2010/main" val="27534900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50" name="think-cell data - do not delete" hidden="1">
                        <a:extLst>
                          <a:ext uri="{FF2B5EF4-FFF2-40B4-BE49-F238E27FC236}">
                            <a16:creationId xmlns:a16="http://schemas.microsoft.com/office/drawing/2014/main" id="{C9FA1F62-E9E3-0D43-F25C-D0619138751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cxnSp>
        <p:nvCxnSpPr>
          <p:cNvPr id="3" name="Straight Connector 22">
            <a:extLst>
              <a:ext uri="{FF2B5EF4-FFF2-40B4-BE49-F238E27FC236}">
                <a16:creationId xmlns:a16="http://schemas.microsoft.com/office/drawing/2014/main" id="{BBC3EA99-7C85-BB5F-F52E-0A85A34CE4DE}"/>
              </a:ext>
            </a:extLst>
          </p:cNvPr>
          <p:cNvCxnSpPr>
            <a:cxnSpLocks/>
          </p:cNvCxnSpPr>
          <p:nvPr/>
        </p:nvCxnSpPr>
        <p:spPr>
          <a:xfrm>
            <a:off x="76559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TextBox 34">
            <a:extLst>
              <a:ext uri="{FF2B5EF4-FFF2-40B4-BE49-F238E27FC236}">
                <a16:creationId xmlns:a16="http://schemas.microsoft.com/office/drawing/2014/main" id="{49B661E2-6A69-7566-6A43-D4F8CF92D1D4}"/>
              </a:ext>
            </a:extLst>
          </p:cNvPr>
          <p:cNvSpPr txBox="1"/>
          <p:nvPr/>
        </p:nvSpPr>
        <p:spPr>
          <a:xfrm>
            <a:off x="765598"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基準</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8" name="TextBox 39">
            <a:extLst>
              <a:ext uri="{FF2B5EF4-FFF2-40B4-BE49-F238E27FC236}">
                <a16:creationId xmlns:a16="http://schemas.microsoft.com/office/drawing/2014/main" id="{53A6AB8E-4744-5005-C9A5-04D2E0DB34B2}"/>
              </a:ext>
            </a:extLst>
          </p:cNvPr>
          <p:cNvSpPr txBox="1"/>
          <p:nvPr/>
        </p:nvSpPr>
        <p:spPr>
          <a:xfrm>
            <a:off x="765598" y="2190338"/>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IRR</a:t>
            </a:r>
          </a:p>
          <a:p>
            <a:pPr>
              <a:tabLst>
                <a:tab pos="177800" algn="l"/>
              </a:tabLst>
            </a:pPr>
            <a:r>
              <a:rPr kumimoji="1" lang="en-US" altLang="ja-JP" sz="1050">
                <a:solidFill>
                  <a:schemeClr val="tx1"/>
                </a:solidFill>
                <a:latin typeface="Meiryo UI" panose="020B0604030504040204" pitchFamily="50" charset="-128"/>
                <a:ea typeface="Meiryo UI" panose="020B0604030504040204" pitchFamily="50" charset="-128"/>
              </a:rPr>
              <a:t>※	Equity IRR</a:t>
            </a:r>
            <a:r>
              <a:rPr kumimoji="1" lang="ja-JP" altLang="en-US" sz="1050">
                <a:solidFill>
                  <a:schemeClr val="tx1"/>
                </a:solidFill>
                <a:latin typeface="Meiryo UI" panose="020B0604030504040204" pitchFamily="50" charset="-128"/>
                <a:ea typeface="Meiryo UI" panose="020B0604030504040204" pitchFamily="50" charset="-128"/>
              </a:rPr>
              <a:t>、</a:t>
            </a:r>
            <a:r>
              <a:rPr kumimoji="1" lang="en-US" altLang="ja-JP" sz="1050">
                <a:solidFill>
                  <a:schemeClr val="tx1"/>
                </a:solidFill>
                <a:latin typeface="Meiryo UI" panose="020B0604030504040204" pitchFamily="50" charset="-128"/>
                <a:ea typeface="Meiryo UI" panose="020B0604030504040204" pitchFamily="50" charset="-128"/>
              </a:rPr>
              <a:t>	Project IRR</a:t>
            </a:r>
            <a:r>
              <a:rPr kumimoji="1" lang="ja-JP" altLang="en-US" sz="1050">
                <a:solidFill>
                  <a:schemeClr val="tx1"/>
                </a:solidFill>
                <a:latin typeface="Meiryo UI" panose="020B0604030504040204" pitchFamily="50" charset="-128"/>
                <a:ea typeface="Meiryo UI" panose="020B0604030504040204" pitchFamily="50" charset="-128"/>
              </a:rPr>
              <a:t>の</a:t>
            </a:r>
            <a:br>
              <a:rPr kumimoji="1" lang="en-US" altLang="ja-JP" sz="1050">
                <a:solidFill>
                  <a:schemeClr val="tx1"/>
                </a:solidFill>
                <a:latin typeface="Meiryo UI" panose="020B0604030504040204" pitchFamily="50" charset="-128"/>
                <a:ea typeface="Meiryo UI" panose="020B0604030504040204" pitchFamily="50" charset="-128"/>
              </a:rPr>
            </a:br>
            <a:r>
              <a:rPr kumimoji="1" lang="en-US" altLang="ja-JP" sz="1050">
                <a:solidFill>
                  <a:schemeClr val="tx1"/>
                </a:solidFill>
                <a:latin typeface="Meiryo UI" panose="020B0604030504040204" pitchFamily="50" charset="-128"/>
                <a:ea typeface="Meiryo UI" panose="020B0604030504040204" pitchFamily="50" charset="-128"/>
              </a:rPr>
              <a:t>	</a:t>
            </a:r>
            <a:r>
              <a:rPr kumimoji="1" lang="ja-JP" altLang="en-US" sz="1050">
                <a:solidFill>
                  <a:schemeClr val="tx1"/>
                </a:solidFill>
                <a:latin typeface="Meiryo UI" panose="020B0604030504040204" pitchFamily="50" charset="-128"/>
                <a:ea typeface="Meiryo UI" panose="020B0604030504040204" pitchFamily="50" charset="-128"/>
              </a:rPr>
              <a:t>いずれに該当す</a:t>
            </a:r>
            <a:r>
              <a:rPr kumimoji="1" lang="en-US" altLang="ja-JP" sz="1050">
                <a:solidFill>
                  <a:schemeClr val="tx1"/>
                </a:solidFill>
                <a:latin typeface="Meiryo UI" panose="020B0604030504040204" pitchFamily="50" charset="-128"/>
                <a:ea typeface="Meiryo UI" panose="020B0604030504040204" pitchFamily="50" charset="-128"/>
              </a:rPr>
              <a:t>	</a:t>
            </a:r>
            <a:r>
              <a:rPr kumimoji="1" lang="ja-JP" altLang="en-US" sz="1050">
                <a:solidFill>
                  <a:schemeClr val="tx1"/>
                </a:solidFill>
                <a:latin typeface="Meiryo UI" panose="020B0604030504040204" pitchFamily="50" charset="-128"/>
                <a:ea typeface="Meiryo UI" panose="020B0604030504040204" pitchFamily="50" charset="-128"/>
              </a:rPr>
              <a:t>るか明記すること</a:t>
            </a:r>
            <a:endParaRPr kumimoji="1" lang="en-US" sz="1050">
              <a:solidFill>
                <a:schemeClr val="tx1"/>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D5E4CAE6-1F7E-ECE6-BB86-2B6A803A66A6}"/>
              </a:ext>
            </a:extLst>
          </p:cNvPr>
          <p:cNvSpPr txBox="1"/>
          <p:nvPr/>
        </p:nvSpPr>
        <p:spPr>
          <a:xfrm>
            <a:off x="765598" y="3334033"/>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投資回収期間</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14" name="Straight Connector 22">
            <a:extLst>
              <a:ext uri="{FF2B5EF4-FFF2-40B4-BE49-F238E27FC236}">
                <a16:creationId xmlns:a16="http://schemas.microsoft.com/office/drawing/2014/main" id="{CA40F6C2-2C0E-5583-53DE-4539681073A6}"/>
              </a:ext>
            </a:extLst>
          </p:cNvPr>
          <p:cNvCxnSpPr>
            <a:cxnSpLocks/>
          </p:cNvCxnSpPr>
          <p:nvPr/>
        </p:nvCxnSpPr>
        <p:spPr>
          <a:xfrm>
            <a:off x="219341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34">
            <a:extLst>
              <a:ext uri="{FF2B5EF4-FFF2-40B4-BE49-F238E27FC236}">
                <a16:creationId xmlns:a16="http://schemas.microsoft.com/office/drawing/2014/main" id="{D24EFBCA-7A77-6324-EC29-5A0D032E476F}"/>
              </a:ext>
            </a:extLst>
          </p:cNvPr>
          <p:cNvSpPr txBox="1"/>
          <p:nvPr/>
        </p:nvSpPr>
        <p:spPr>
          <a:xfrm>
            <a:off x="2193419"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補助がない場合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16" name="TextBox 39">
            <a:extLst>
              <a:ext uri="{FF2B5EF4-FFF2-40B4-BE49-F238E27FC236}">
                <a16:creationId xmlns:a16="http://schemas.microsoft.com/office/drawing/2014/main" id="{4E69EAF5-CFA0-1C47-C2EA-A50AD868B5C5}"/>
              </a:ext>
            </a:extLst>
          </p:cNvPr>
          <p:cNvSpPr txBox="1"/>
          <p:nvPr/>
        </p:nvSpPr>
        <p:spPr>
          <a:xfrm>
            <a:off x="2193419"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7" name="TextBox 40">
            <a:extLst>
              <a:ext uri="{FF2B5EF4-FFF2-40B4-BE49-F238E27FC236}">
                <a16:creationId xmlns:a16="http://schemas.microsoft.com/office/drawing/2014/main" id="{463DCCC9-0BE3-4849-8F9B-A7ECE32F5EAC}"/>
              </a:ext>
            </a:extLst>
          </p:cNvPr>
          <p:cNvSpPr txBox="1"/>
          <p:nvPr/>
        </p:nvSpPr>
        <p:spPr>
          <a:xfrm>
            <a:off x="2193419"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2" name="Straight Connector 22">
            <a:extLst>
              <a:ext uri="{FF2B5EF4-FFF2-40B4-BE49-F238E27FC236}">
                <a16:creationId xmlns:a16="http://schemas.microsoft.com/office/drawing/2014/main" id="{B45667A8-95E8-3636-DCD4-BC1AC5347DB0}"/>
              </a:ext>
            </a:extLst>
          </p:cNvPr>
          <p:cNvCxnSpPr>
            <a:cxnSpLocks/>
          </p:cNvCxnSpPr>
          <p:nvPr/>
        </p:nvCxnSpPr>
        <p:spPr>
          <a:xfrm>
            <a:off x="3578897"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3" name="TextBox 34">
            <a:extLst>
              <a:ext uri="{FF2B5EF4-FFF2-40B4-BE49-F238E27FC236}">
                <a16:creationId xmlns:a16="http://schemas.microsoft.com/office/drawing/2014/main" id="{B0404232-819A-E4A3-4D0D-6F90F0F7585D}"/>
              </a:ext>
            </a:extLst>
          </p:cNvPr>
          <p:cNvSpPr txBox="1"/>
          <p:nvPr/>
        </p:nvSpPr>
        <p:spPr>
          <a:xfrm>
            <a:off x="3578897"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補助がある場合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4" name="TextBox 39">
            <a:extLst>
              <a:ext uri="{FF2B5EF4-FFF2-40B4-BE49-F238E27FC236}">
                <a16:creationId xmlns:a16="http://schemas.microsoft.com/office/drawing/2014/main" id="{BACE2BB9-06B6-4364-F157-DBE7F39F368E}"/>
              </a:ext>
            </a:extLst>
          </p:cNvPr>
          <p:cNvSpPr txBox="1"/>
          <p:nvPr/>
        </p:nvSpPr>
        <p:spPr>
          <a:xfrm>
            <a:off x="3578897"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25" name="TextBox 40">
            <a:extLst>
              <a:ext uri="{FF2B5EF4-FFF2-40B4-BE49-F238E27FC236}">
                <a16:creationId xmlns:a16="http://schemas.microsoft.com/office/drawing/2014/main" id="{5CA606AE-A7B0-D4CD-6AA3-FC1EDE32E013}"/>
              </a:ext>
            </a:extLst>
          </p:cNvPr>
          <p:cNvSpPr txBox="1"/>
          <p:nvPr/>
        </p:nvSpPr>
        <p:spPr>
          <a:xfrm>
            <a:off x="3578897"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7" name="Straight Connector 22">
            <a:extLst>
              <a:ext uri="{FF2B5EF4-FFF2-40B4-BE49-F238E27FC236}">
                <a16:creationId xmlns:a16="http://schemas.microsoft.com/office/drawing/2014/main" id="{7FD102AB-D069-68F1-0FB6-FE1881BE0184}"/>
              </a:ext>
            </a:extLst>
          </p:cNvPr>
          <p:cNvCxnSpPr>
            <a:cxnSpLocks/>
          </p:cNvCxnSpPr>
          <p:nvPr/>
        </p:nvCxnSpPr>
        <p:spPr>
          <a:xfrm>
            <a:off x="4964375"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8" name="TextBox 34">
            <a:extLst>
              <a:ext uri="{FF2B5EF4-FFF2-40B4-BE49-F238E27FC236}">
                <a16:creationId xmlns:a16="http://schemas.microsoft.com/office/drawing/2014/main" id="{BBB90D36-10CB-D03B-7CC5-08C914D441E1}"/>
              </a:ext>
            </a:extLst>
          </p:cNvPr>
          <p:cNvSpPr txBox="1"/>
          <p:nvPr/>
        </p:nvSpPr>
        <p:spPr>
          <a:xfrm>
            <a:off x="4964375"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自社の基準値</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9" name="TextBox 39">
            <a:extLst>
              <a:ext uri="{FF2B5EF4-FFF2-40B4-BE49-F238E27FC236}">
                <a16:creationId xmlns:a16="http://schemas.microsoft.com/office/drawing/2014/main" id="{617F5AE3-1EB6-7CF8-5CD4-71E0605AAB96}"/>
              </a:ext>
            </a:extLst>
          </p:cNvPr>
          <p:cNvSpPr txBox="1"/>
          <p:nvPr/>
        </p:nvSpPr>
        <p:spPr>
          <a:xfrm>
            <a:off x="4964374" y="2194436"/>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F811B640-2A69-B230-DC9D-1CC41E59AC0E}"/>
              </a:ext>
            </a:extLst>
          </p:cNvPr>
          <p:cNvSpPr txBox="1"/>
          <p:nvPr/>
        </p:nvSpPr>
        <p:spPr>
          <a:xfrm>
            <a:off x="4964375"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34" name="Straight Connector 22">
            <a:extLst>
              <a:ext uri="{FF2B5EF4-FFF2-40B4-BE49-F238E27FC236}">
                <a16:creationId xmlns:a16="http://schemas.microsoft.com/office/drawing/2014/main" id="{AE9FBFA3-B87D-2B33-D372-6A858D93D2B2}"/>
              </a:ext>
            </a:extLst>
          </p:cNvPr>
          <p:cNvCxnSpPr>
            <a:cxnSpLocks/>
          </p:cNvCxnSpPr>
          <p:nvPr/>
        </p:nvCxnSpPr>
        <p:spPr>
          <a:xfrm>
            <a:off x="6349853" y="2129269"/>
            <a:ext cx="506874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783D534-D2F6-4E0C-0C16-74CE0C2AC8A8}"/>
              </a:ext>
            </a:extLst>
          </p:cNvPr>
          <p:cNvSpPr txBox="1"/>
          <p:nvPr/>
        </p:nvSpPr>
        <p:spPr>
          <a:xfrm>
            <a:off x="6349853" y="1873833"/>
            <a:ext cx="5068749"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導出過程（計算式により、定量的に記載すること）</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36" name="TextBox 39">
            <a:extLst>
              <a:ext uri="{FF2B5EF4-FFF2-40B4-BE49-F238E27FC236}">
                <a16:creationId xmlns:a16="http://schemas.microsoft.com/office/drawing/2014/main" id="{61D88752-68A7-D0DD-077E-83AFF48E7C33}"/>
              </a:ext>
            </a:extLst>
          </p:cNvPr>
          <p:cNvSpPr txBox="1"/>
          <p:nvPr/>
        </p:nvSpPr>
        <p:spPr>
          <a:xfrm>
            <a:off x="6349853" y="2190338"/>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DEFBEA9D-F973-A617-A537-6B1854320136}"/>
              </a:ext>
            </a:extLst>
          </p:cNvPr>
          <p:cNvSpPr txBox="1"/>
          <p:nvPr/>
        </p:nvSpPr>
        <p:spPr>
          <a:xfrm>
            <a:off x="6349853" y="3334033"/>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1F2D26B4-78ED-EF06-5028-86E09CA01556}"/>
              </a:ext>
            </a:extLst>
          </p:cNvPr>
          <p:cNvGrpSpPr/>
          <p:nvPr/>
        </p:nvGrpSpPr>
        <p:grpSpPr>
          <a:xfrm>
            <a:off x="765598" y="1500588"/>
            <a:ext cx="10653004" cy="288000"/>
            <a:chOff x="156000" y="1879963"/>
            <a:chExt cx="5760000" cy="288000"/>
          </a:xfrm>
        </p:grpSpPr>
        <p:sp>
          <p:nvSpPr>
            <p:cNvPr id="19" name="正方形/長方形 18">
              <a:extLst>
                <a:ext uri="{FF2B5EF4-FFF2-40B4-BE49-F238E27FC236}">
                  <a16:creationId xmlns:a16="http://schemas.microsoft.com/office/drawing/2014/main" id="{DAAE4DE1-CFC6-7150-2EA1-01D2760BD3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i="1">
                  <a:solidFill>
                    <a:schemeClr val="tx1"/>
                  </a:solidFill>
                  <a:latin typeface="Meiryo UI" panose="020B0604030504040204" pitchFamily="50" charset="-128"/>
                  <a:ea typeface="Meiryo UI" panose="020B0604030504040204" pitchFamily="50" charset="-128"/>
                </a:rPr>
                <a:t>投資判断基準</a:t>
              </a:r>
            </a:p>
          </p:txBody>
        </p:sp>
        <p:cxnSp>
          <p:nvCxnSpPr>
            <p:cNvPr id="20" name="直線コネクタ 19">
              <a:extLst>
                <a:ext uri="{FF2B5EF4-FFF2-40B4-BE49-F238E27FC236}">
                  <a16:creationId xmlns:a16="http://schemas.microsoft.com/office/drawing/2014/main" id="{435FDC45-0491-8E26-5A59-82D7B229802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1" name="グループ化 30">
            <a:extLst>
              <a:ext uri="{FF2B5EF4-FFF2-40B4-BE49-F238E27FC236}">
                <a16:creationId xmlns:a16="http://schemas.microsoft.com/office/drawing/2014/main" id="{DEEC365F-F341-ED6D-7EDA-31ED52C0C6AC}"/>
              </a:ext>
            </a:extLst>
          </p:cNvPr>
          <p:cNvGrpSpPr/>
          <p:nvPr/>
        </p:nvGrpSpPr>
        <p:grpSpPr>
          <a:xfrm>
            <a:off x="765597" y="4879487"/>
            <a:ext cx="10660255" cy="288000"/>
            <a:chOff x="156000" y="1879963"/>
            <a:chExt cx="5760000" cy="288000"/>
          </a:xfrm>
        </p:grpSpPr>
        <p:sp>
          <p:nvSpPr>
            <p:cNvPr id="33" name="正方形/長方形 32">
              <a:extLst>
                <a:ext uri="{FF2B5EF4-FFF2-40B4-BE49-F238E27FC236}">
                  <a16:creationId xmlns:a16="http://schemas.microsoft.com/office/drawing/2014/main" id="{140DD3C5-ED8A-8FE1-0BFD-8474A638943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その他の投資判断基準</a:t>
              </a:r>
            </a:p>
          </p:txBody>
        </p:sp>
        <p:cxnSp>
          <p:nvCxnSpPr>
            <p:cNvPr id="38" name="直線コネクタ 37">
              <a:extLst>
                <a:ext uri="{FF2B5EF4-FFF2-40B4-BE49-F238E27FC236}">
                  <a16:creationId xmlns:a16="http://schemas.microsoft.com/office/drawing/2014/main" id="{ECC5B974-7238-150C-D75F-24BA8D8E44A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24">
            <a:extLst>
              <a:ext uri="{FF2B5EF4-FFF2-40B4-BE49-F238E27FC236}">
                <a16:creationId xmlns:a16="http://schemas.microsoft.com/office/drawing/2014/main" id="{998937A7-666B-84AE-33D0-7275EC0AC9EE}"/>
              </a:ext>
            </a:extLst>
          </p:cNvPr>
          <p:cNvSpPr txBox="1"/>
          <p:nvPr/>
        </p:nvSpPr>
        <p:spPr>
          <a:xfrm>
            <a:off x="765595" y="5227456"/>
            <a:ext cx="1066025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6" name="Title 1">
            <a:extLst>
              <a:ext uri="{FF2B5EF4-FFF2-40B4-BE49-F238E27FC236}">
                <a16:creationId xmlns:a16="http://schemas.microsoft.com/office/drawing/2014/main" id="{AD2927FB-884F-C60D-69AB-D2142971264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⑤ア 経済的基準</a:t>
            </a:r>
          </a:p>
        </p:txBody>
      </p:sp>
      <p:sp>
        <p:nvSpPr>
          <p:cNvPr id="26" name="Title 1">
            <a:extLst>
              <a:ext uri="{FF2B5EF4-FFF2-40B4-BE49-F238E27FC236}">
                <a16:creationId xmlns:a16="http://schemas.microsoft.com/office/drawing/2014/main" id="{D8459600-4755-40F5-265B-779A105E247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補助</a:t>
            </a:r>
            <a:r>
              <a:rPr lang="ja-JP" altLang="en-US">
                <a:solidFill>
                  <a:schemeClr val="tx1"/>
                </a:solidFill>
              </a:rPr>
              <a:t>を前提としない場合</a:t>
            </a:r>
            <a:r>
              <a:rPr kumimoji="1" lang="ja-JP" altLang="en-US">
                <a:solidFill>
                  <a:schemeClr val="tx1"/>
                </a:solidFill>
              </a:rPr>
              <a:t>、自社の投資判断基準を満たさないため、投資が困難</a:t>
            </a:r>
            <a:endParaRPr kumimoji="1" lang="en-US" altLang="ja-JP">
              <a:solidFill>
                <a:schemeClr val="tx1"/>
              </a:solidFill>
            </a:endParaRPr>
          </a:p>
        </p:txBody>
      </p:sp>
      <p:cxnSp>
        <p:nvCxnSpPr>
          <p:cNvPr id="39" name="直線コネクタ 38">
            <a:extLst>
              <a:ext uri="{FF2B5EF4-FFF2-40B4-BE49-F238E27FC236}">
                <a16:creationId xmlns:a16="http://schemas.microsoft.com/office/drawing/2014/main" id="{B12D5E40-B2DB-5C00-47CF-48CD12DB2AD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E6244B4A-4B0B-2385-9E53-158311C6B5F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3" name="正方形/長方形 42">
            <a:extLst>
              <a:ext uri="{FF2B5EF4-FFF2-40B4-BE49-F238E27FC236}">
                <a16:creationId xmlns:a16="http://schemas.microsoft.com/office/drawing/2014/main" id="{B7470C46-7587-CB1C-65FB-CE6CE27F0D8E}"/>
              </a:ext>
            </a:extLst>
          </p:cNvPr>
          <p:cNvSpPr/>
          <p:nvPr/>
        </p:nvSpPr>
        <p:spPr>
          <a:xfrm>
            <a:off x="2161954" y="1461962"/>
            <a:ext cx="7868093" cy="393407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投資判断基準</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→以下に注意して記載すること。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補助対象となる設備投資計画が、補助を前提としない場合には、投資計画の</a:t>
            </a: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internal rate of return</a:t>
            </a:r>
            <a:r>
              <a:rPr lang="ja-JP" altLang="en-US" sz="1400" dirty="0">
                <a:solidFill>
                  <a:srgbClr val="FF0000"/>
                </a:solidFill>
                <a:latin typeface="Meiryo UI" panose="020B0604030504040204" pitchFamily="50" charset="-128"/>
                <a:ea typeface="Meiryo UI" panose="020B0604030504040204" pitchFamily="50" charset="-128"/>
              </a:rPr>
              <a:t>：内部収益率）や  投資回収期間が投資判断に至る水準には達しないが、補助対象となることで</a:t>
            </a: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及び投資回収期間が投資判断に至る水準に達する計画であるなど、民間企業のみでは経済性の確保が困難な計画となっていることを示すこと。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などの指標を用いる場合は、その導出過程を具体的に記載すること。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や投資回収期間以外に、自社の投資判断において重視している基準があれば、その基準の補助がない場合／ある場合の数値を記載すること。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「他制度による収益等」として、政府・公的機関による規制・制度的措置等に関する一定の見通し（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価格等）を考慮しても差し支えない。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E3294161-2B6A-0FCA-7ABA-2FE5C59B642B}"/>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3580937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F750846A-40B6-CE3D-8BFA-FC75BFC44BBB}"/>
              </a:ext>
            </a:extLst>
          </p:cNvPr>
          <p:cNvSpPr txBox="1"/>
          <p:nvPr/>
        </p:nvSpPr>
        <p:spPr>
          <a:xfrm>
            <a:off x="765596" y="2393245"/>
            <a:ext cx="8887361"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zh-TW" altLang="en-US" sz="1400">
                <a:solidFill>
                  <a:schemeClr val="tx1"/>
                </a:solidFill>
                <a:latin typeface="Meiryo UI" panose="020B0604030504040204" pitchFamily="50" charset="-128"/>
                <a:ea typeface="Meiryo UI" panose="020B0604030504040204" pitchFamily="50" charset="-128"/>
              </a:rPr>
              <a:t>補助対象事業総事業費比率</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会社全体の売上高（直近３事業年度の平均）</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0" name="TextBox 35" descr="ｔ">
            <a:extLst>
              <a:ext uri="{FF2B5EF4-FFF2-40B4-BE49-F238E27FC236}">
                <a16:creationId xmlns:a16="http://schemas.microsoft.com/office/drawing/2014/main" id="{BC5BE5A4-DE0C-FF18-61B2-E75EF07EC476}"/>
              </a:ext>
            </a:extLst>
          </p:cNvPr>
          <p:cNvSpPr txBox="1"/>
          <p:nvPr/>
        </p:nvSpPr>
        <p:spPr>
          <a:xfrm>
            <a:off x="1113521" y="2849165"/>
            <a:ext cx="1956644"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b="1">
                <a:solidFill>
                  <a:schemeClr val="tx1"/>
                </a:solidFill>
                <a:latin typeface="Meiryo UI" panose="020B0604030504040204" pitchFamily="50" charset="-128"/>
                <a:ea typeface="Meiryo UI" panose="020B0604030504040204" pitchFamily="50" charset="-128"/>
              </a:rPr>
              <a:t>＝　　</a:t>
            </a:r>
            <a:r>
              <a:rPr kumimoji="1" lang="en-US" altLang="ja-JP" b="1">
                <a:solidFill>
                  <a:schemeClr val="tx1"/>
                </a:solidFill>
                <a:latin typeface="Meiryo UI" panose="020B0604030504040204" pitchFamily="50" charset="-128"/>
                <a:ea typeface="Meiryo UI" panose="020B0604030504040204" pitchFamily="50" charset="-128"/>
              </a:rPr>
              <a:t>XX%</a:t>
            </a:r>
            <a:endParaRPr kumimoji="1" lang="en-US" altLang="ja-JP">
              <a:solidFill>
                <a:schemeClr val="tx1"/>
              </a:solidFill>
              <a:latin typeface="Meiryo UI" panose="020B0604030504040204" pitchFamily="50" charset="-128"/>
              <a:ea typeface="Meiryo UI" panose="020B0604030504040204" pitchFamily="50" charset="-128"/>
            </a:endParaRPr>
          </a:p>
        </p:txBody>
      </p:sp>
      <p:sp>
        <p:nvSpPr>
          <p:cNvPr id="6" name="TextBox 35" descr="ｔ">
            <a:extLst>
              <a:ext uri="{FF2B5EF4-FFF2-40B4-BE49-F238E27FC236}">
                <a16:creationId xmlns:a16="http://schemas.microsoft.com/office/drawing/2014/main" id="{69AB5FFF-E771-B9D0-1F8E-3DB2F50B2ADE}"/>
              </a:ext>
            </a:extLst>
          </p:cNvPr>
          <p:cNvSpPr txBox="1"/>
          <p:nvPr/>
        </p:nvSpPr>
        <p:spPr>
          <a:xfrm>
            <a:off x="765595" y="4652492"/>
            <a:ext cx="8950157"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zh-TW" altLang="en-US" sz="1400">
                <a:solidFill>
                  <a:schemeClr val="tx1"/>
                </a:solidFill>
                <a:latin typeface="Meiryo UI" panose="020B0604030504040204" pitchFamily="50" charset="-128"/>
                <a:ea typeface="Meiryo UI" panose="020B0604030504040204" pitchFamily="50" charset="-128"/>
              </a:rPr>
              <a:t>補助対象事業総事業費比率</a:t>
            </a:r>
            <a:r>
              <a:rPr kumimoji="1" lang="en-US" altLang="ja-JP" sz="1400">
                <a:solidFill>
                  <a:schemeClr val="tx1"/>
                </a:solidFill>
                <a:latin typeface="Meiryo UI" panose="020B0604030504040204" pitchFamily="50" charset="-128"/>
                <a:ea typeface="Meiryo UI" panose="020B0604030504040204" pitchFamily="50" charset="-128"/>
              </a:rPr>
              <a:t>÷EBITDA</a:t>
            </a:r>
            <a:r>
              <a:rPr kumimoji="1" lang="ja-JP" altLang="en-US" sz="1400">
                <a:solidFill>
                  <a:schemeClr val="tx1"/>
                </a:solidFill>
                <a:latin typeface="Meiryo UI" panose="020B0604030504040204" pitchFamily="50" charset="-128"/>
                <a:ea typeface="Meiryo UI" panose="020B0604030504040204" pitchFamily="50" charset="-128"/>
              </a:rPr>
              <a:t>（直近３事業年度の平均）</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TextBox 35" descr="ｔ">
            <a:extLst>
              <a:ext uri="{FF2B5EF4-FFF2-40B4-BE49-F238E27FC236}">
                <a16:creationId xmlns:a16="http://schemas.microsoft.com/office/drawing/2014/main" id="{3BF17CCC-7584-1D31-1DE4-0EA661632D28}"/>
              </a:ext>
            </a:extLst>
          </p:cNvPr>
          <p:cNvSpPr txBox="1"/>
          <p:nvPr/>
        </p:nvSpPr>
        <p:spPr>
          <a:xfrm>
            <a:off x="1176316" y="5108412"/>
            <a:ext cx="1956644"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b="1">
                <a:solidFill>
                  <a:schemeClr val="tx1"/>
                </a:solidFill>
                <a:latin typeface="Meiryo UI" panose="020B0604030504040204" pitchFamily="50" charset="-128"/>
                <a:ea typeface="Meiryo UI" panose="020B0604030504040204" pitchFamily="50" charset="-128"/>
              </a:rPr>
              <a:t>＝　　</a:t>
            </a:r>
            <a:r>
              <a:rPr kumimoji="1" lang="en-US" altLang="ja-JP" b="1">
                <a:solidFill>
                  <a:schemeClr val="tx1"/>
                </a:solidFill>
                <a:latin typeface="Meiryo UI" panose="020B0604030504040204" pitchFamily="50" charset="-128"/>
                <a:ea typeface="Meiryo UI" panose="020B0604030504040204" pitchFamily="50" charset="-128"/>
              </a:rPr>
              <a:t>XX%</a:t>
            </a:r>
            <a:endParaRPr kumimoji="1" lang="en-US" altLang="ja-JP">
              <a:solidFill>
                <a:schemeClr val="tx1"/>
              </a:solidFill>
              <a:latin typeface="Meiryo UI" panose="020B0604030504040204" pitchFamily="50" charset="-128"/>
              <a:ea typeface="Meiryo UI" panose="020B0604030504040204" pitchFamily="50" charset="-128"/>
            </a:endParaRPr>
          </a:p>
        </p:txBody>
      </p:sp>
      <p:grpSp>
        <p:nvGrpSpPr>
          <p:cNvPr id="4" name="グループ化 3">
            <a:extLst>
              <a:ext uri="{FF2B5EF4-FFF2-40B4-BE49-F238E27FC236}">
                <a16:creationId xmlns:a16="http://schemas.microsoft.com/office/drawing/2014/main" id="{DD6D03CC-C6A5-1B14-2D82-F7AC452B2B69}"/>
              </a:ext>
            </a:extLst>
          </p:cNvPr>
          <p:cNvGrpSpPr/>
          <p:nvPr/>
        </p:nvGrpSpPr>
        <p:grpSpPr>
          <a:xfrm>
            <a:off x="765597" y="1981833"/>
            <a:ext cx="10657837" cy="288000"/>
            <a:chOff x="156000" y="1879963"/>
            <a:chExt cx="5760000" cy="288000"/>
          </a:xfrm>
        </p:grpSpPr>
        <p:sp>
          <p:nvSpPr>
            <p:cNvPr id="10" name="正方形/長方形 9">
              <a:extLst>
                <a:ext uri="{FF2B5EF4-FFF2-40B4-BE49-F238E27FC236}">
                  <a16:creationId xmlns:a16="http://schemas.microsoft.com/office/drawing/2014/main" id="{6C6F335B-2D55-BDED-C390-381991560A2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会社全体の売上高、</a:t>
              </a:r>
              <a:r>
                <a:rPr kumimoji="1" lang="en-US" altLang="ja-JP" sz="1400" dirty="0">
                  <a:solidFill>
                    <a:schemeClr val="tx1"/>
                  </a:solidFill>
                  <a:latin typeface="Meiryo UI" panose="020B0604030504040204" pitchFamily="50" charset="-128"/>
                  <a:ea typeface="Meiryo UI" panose="020B0604030504040204" pitchFamily="50" charset="-128"/>
                </a:rPr>
                <a:t>EBITDA</a:t>
              </a:r>
              <a:r>
                <a:rPr kumimoji="1" lang="ja-JP" altLang="en-US" sz="1400" dirty="0">
                  <a:solidFill>
                    <a:schemeClr val="tx1"/>
                  </a:solidFill>
                  <a:latin typeface="Meiryo UI" panose="020B0604030504040204" pitchFamily="50" charset="-128"/>
                  <a:ea typeface="Meiryo UI" panose="020B0604030504040204" pitchFamily="50" charset="-128"/>
                </a:rPr>
                <a:t>に対する補助対象事業総事業費比率</a:t>
              </a:r>
            </a:p>
          </p:txBody>
        </p:sp>
        <p:cxnSp>
          <p:nvCxnSpPr>
            <p:cNvPr id="11" name="直線コネクタ 10">
              <a:extLst>
                <a:ext uri="{FF2B5EF4-FFF2-40B4-BE49-F238E27FC236}">
                  <a16:creationId xmlns:a16="http://schemas.microsoft.com/office/drawing/2014/main" id="{1194843E-E531-5F89-5C99-DE7B728257F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 name="Title 1">
            <a:extLst>
              <a:ext uri="{FF2B5EF4-FFF2-40B4-BE49-F238E27FC236}">
                <a16:creationId xmlns:a16="http://schemas.microsoft.com/office/drawing/2014/main" id="{2B7716B2-6442-25CF-833B-C696D49F7D1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⑤ウ その他定性的基準</a:t>
            </a:r>
          </a:p>
        </p:txBody>
      </p:sp>
      <p:sp>
        <p:nvSpPr>
          <p:cNvPr id="5" name="Title 1">
            <a:extLst>
              <a:ext uri="{FF2B5EF4-FFF2-40B4-BE49-F238E27FC236}">
                <a16:creationId xmlns:a16="http://schemas.microsoft.com/office/drawing/2014/main" id="{11FDD67A-57CD-A8AF-9AB4-05A6B56348F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補助を前提としない場合、間接補助</a:t>
            </a:r>
            <a:r>
              <a:rPr kumimoji="1" lang="ja-JP" altLang="en-US">
                <a:solidFill>
                  <a:schemeClr val="tx1"/>
                </a:solidFill>
              </a:rPr>
              <a:t>事業は自社にとって大規模な投資であ</a:t>
            </a:r>
            <a:r>
              <a:rPr lang="ja-JP" altLang="en-US">
                <a:solidFill>
                  <a:schemeClr val="tx1"/>
                </a:solidFill>
              </a:rPr>
              <a:t>り、投資が困難</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85A01310-CB08-4A05-886B-FDCE8D83D56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08C53A16-A2D4-CFD9-E5AB-4DFD47C00F75}"/>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23C7A289-A440-D2AA-1E12-C04D7A579F60}"/>
              </a:ext>
            </a:extLst>
          </p:cNvPr>
          <p:cNvSpPr/>
          <p:nvPr/>
        </p:nvSpPr>
        <p:spPr>
          <a:xfrm>
            <a:off x="2161954" y="1968544"/>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会社全体の売上高、</a:t>
            </a:r>
            <a:r>
              <a:rPr lang="en-US" altLang="ja-JP" sz="1400" dirty="0">
                <a:solidFill>
                  <a:srgbClr val="FF0000"/>
                </a:solidFill>
                <a:latin typeface="Meiryo UI" panose="020B0604030504040204" pitchFamily="50" charset="-128"/>
                <a:ea typeface="Meiryo UI" panose="020B0604030504040204" pitchFamily="50" charset="-128"/>
              </a:rPr>
              <a:t>EBITDA</a:t>
            </a:r>
            <a:r>
              <a:rPr lang="ja-JP" altLang="en-US" sz="1400" dirty="0">
                <a:solidFill>
                  <a:srgbClr val="FF0000"/>
                </a:solidFill>
                <a:latin typeface="Meiryo UI" panose="020B0604030504040204" pitchFamily="50" charset="-128"/>
                <a:ea typeface="Meiryo UI" panose="020B0604030504040204" pitchFamily="50" charset="-128"/>
              </a:rPr>
              <a:t>に対する補助対象事業総事業費比率</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→補助対象事業の総事業費が、企業規模に対して大規模なものである場合は、会社全体の売上高、</a:t>
            </a:r>
            <a:r>
              <a:rPr lang="en-US" altLang="ja-JP" sz="1400" dirty="0">
                <a:solidFill>
                  <a:srgbClr val="FF0000"/>
                </a:solidFill>
                <a:latin typeface="Meiryo UI" panose="020B0604030504040204" pitchFamily="50" charset="-128"/>
                <a:ea typeface="Meiryo UI" panose="020B0604030504040204" pitchFamily="50" charset="-128"/>
              </a:rPr>
              <a:t>EBITDA</a:t>
            </a:r>
            <a:r>
              <a:rPr lang="ja-JP" altLang="en-US" sz="1400" dirty="0">
                <a:solidFill>
                  <a:srgbClr val="FF0000"/>
                </a:solidFill>
                <a:latin typeface="Meiryo UI" panose="020B0604030504040204" pitchFamily="50" charset="-128"/>
                <a:ea typeface="Meiryo UI" panose="020B0604030504040204" pitchFamily="50" charset="-128"/>
              </a:rPr>
              <a:t>（直近３事業年度の平均）に対する補助対象事業の総事業費比率を記載すること。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分母は部門の売上高、</a:t>
            </a:r>
            <a:r>
              <a:rPr lang="en-US" altLang="ja-JP" sz="1400" dirty="0">
                <a:solidFill>
                  <a:srgbClr val="FF0000"/>
                </a:solidFill>
                <a:latin typeface="Meiryo UI" panose="020B0604030504040204" pitchFamily="50" charset="-128"/>
                <a:ea typeface="Meiryo UI" panose="020B0604030504040204" pitchFamily="50" charset="-128"/>
              </a:rPr>
              <a:t>EBITDA</a:t>
            </a:r>
            <a:r>
              <a:rPr lang="ja-JP" altLang="en-US" sz="1400" dirty="0">
                <a:solidFill>
                  <a:srgbClr val="FF0000"/>
                </a:solidFill>
                <a:latin typeface="Meiryo UI" panose="020B0604030504040204" pitchFamily="50" charset="-128"/>
                <a:ea typeface="Meiryo UI" panose="020B0604030504040204" pitchFamily="50" charset="-128"/>
              </a:rPr>
              <a:t>ではなく、会社全体の売上高、</a:t>
            </a:r>
            <a:r>
              <a:rPr lang="en-US" altLang="ja-JP" sz="1400" dirty="0">
                <a:solidFill>
                  <a:srgbClr val="FF0000"/>
                </a:solidFill>
                <a:latin typeface="Meiryo UI" panose="020B0604030504040204" pitchFamily="50" charset="-128"/>
                <a:ea typeface="Meiryo UI" panose="020B0604030504040204" pitchFamily="50" charset="-128"/>
              </a:rPr>
              <a:t>EBITDA</a:t>
            </a:r>
            <a:r>
              <a:rPr lang="ja-JP" altLang="en-US" sz="1400" dirty="0">
                <a:solidFill>
                  <a:srgbClr val="FF0000"/>
                </a:solidFill>
                <a:latin typeface="Meiryo UI" panose="020B0604030504040204" pitchFamily="50" charset="-128"/>
                <a:ea typeface="Meiryo UI" panose="020B0604030504040204" pitchFamily="50" charset="-128"/>
              </a:rPr>
              <a:t>とし、分子は補助対象事業総事業費とすること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A4EE1FDB-F055-6D2A-10D8-6DA614112525}"/>
              </a:ext>
            </a:extLst>
          </p:cNvPr>
          <p:cNvSpPr/>
          <p:nvPr/>
        </p:nvSpPr>
        <p:spPr bwMode="gray">
          <a:xfrm>
            <a:off x="8467382" y="95519"/>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654959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A5767B53-1ADD-38CD-C3DC-483DF9880D6B}"/>
              </a:ext>
            </a:extLst>
          </p:cNvPr>
          <p:cNvGrpSpPr/>
          <p:nvPr/>
        </p:nvGrpSpPr>
        <p:grpSpPr>
          <a:xfrm>
            <a:off x="765597" y="1997800"/>
            <a:ext cx="10657837" cy="288000"/>
            <a:chOff x="156000" y="1879963"/>
            <a:chExt cx="5760000" cy="288000"/>
          </a:xfrm>
        </p:grpSpPr>
        <p:sp>
          <p:nvSpPr>
            <p:cNvPr id="6" name="正方形/長方形 5">
              <a:extLst>
                <a:ext uri="{FF2B5EF4-FFF2-40B4-BE49-F238E27FC236}">
                  <a16:creationId xmlns:a16="http://schemas.microsoft.com/office/drawing/2014/main" id="{4D153003-77AC-BF7B-5657-6CC4208EFE3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経済面及び技術面以外のリスク</a:t>
              </a:r>
            </a:p>
          </p:txBody>
        </p:sp>
        <p:cxnSp>
          <p:nvCxnSpPr>
            <p:cNvPr id="8" name="直線コネクタ 7">
              <a:extLst>
                <a:ext uri="{FF2B5EF4-FFF2-40B4-BE49-F238E27FC236}">
                  <a16:creationId xmlns:a16="http://schemas.microsoft.com/office/drawing/2014/main" id="{3B1871AE-2DE3-818B-E8EE-9AD0E9B3F68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 name="ee4pContent3">
            <a:extLst>
              <a:ext uri="{FF2B5EF4-FFF2-40B4-BE49-F238E27FC236}">
                <a16:creationId xmlns:a16="http://schemas.microsoft.com/office/drawing/2014/main" id="{BBAC5CAE-452D-E4C7-C778-355C5F152C85}"/>
              </a:ext>
            </a:extLst>
          </p:cNvPr>
          <p:cNvSpPr txBox="1"/>
          <p:nvPr/>
        </p:nvSpPr>
        <p:spPr>
          <a:xfrm>
            <a:off x="765598"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によるリスク</a:t>
            </a:r>
            <a:endParaRPr kumimoji="1" lang="en-US" altLang="ja-JP" sz="1400">
              <a:latin typeface="Meiryo UI" panose="020B0604030504040204" pitchFamily="50" charset="-128"/>
              <a:ea typeface="Meiryo UI" panose="020B0604030504040204" pitchFamily="50" charset="-128"/>
            </a:endParaRPr>
          </a:p>
          <a:p>
            <a:pPr marL="108000" lvl="1" indent="0">
              <a:buSzPct val="100000"/>
              <a:buNone/>
            </a:pPr>
            <a:r>
              <a:rPr kumimoji="1" lang="ja-JP" altLang="en-US" sz="1400">
                <a:latin typeface="Meiryo UI" panose="020B0604030504040204" pitchFamily="50" charset="-128"/>
                <a:ea typeface="Meiryo UI" panose="020B0604030504040204" pitchFamily="50" charset="-128"/>
              </a:rPr>
              <a:t>→　</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等を実施</a:t>
            </a:r>
            <a:endParaRPr kumimoji="1" lang="en-US" altLang="ja-JP" sz="1400">
              <a:latin typeface="Meiryo UI" panose="020B0604030504040204" pitchFamily="50" charset="-128"/>
              <a:ea typeface="Meiryo UI" panose="020B0604030504040204" pitchFamily="50" charset="-128"/>
            </a:endParaRPr>
          </a:p>
        </p:txBody>
      </p:sp>
      <p:sp>
        <p:nvSpPr>
          <p:cNvPr id="10" name="ee4pContent3">
            <a:extLst>
              <a:ext uri="{FF2B5EF4-FFF2-40B4-BE49-F238E27FC236}">
                <a16:creationId xmlns:a16="http://schemas.microsoft.com/office/drawing/2014/main" id="{CBEAEDF6-4FB0-AF30-D083-C166C439B859}"/>
              </a:ext>
            </a:extLst>
          </p:cNvPr>
          <p:cNvSpPr txBox="1"/>
          <p:nvPr/>
        </p:nvSpPr>
        <p:spPr>
          <a:xfrm>
            <a:off x="6206404"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根拠</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sp>
        <p:nvSpPr>
          <p:cNvPr id="3" name="Title 1">
            <a:extLst>
              <a:ext uri="{FF2B5EF4-FFF2-40B4-BE49-F238E27FC236}">
                <a16:creationId xmlns:a16="http://schemas.microsoft.com/office/drawing/2014/main" id="{4737B2D2-054F-23F6-286F-5F99A19E79C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⑤ウ その他定性的</a:t>
            </a:r>
            <a:r>
              <a:rPr lang="ja-JP" altLang="en-US" sz="2000" dirty="0">
                <a:solidFill>
                  <a:schemeClr val="bg1">
                    <a:lumMod val="50000"/>
                  </a:schemeClr>
                </a:solidFill>
              </a:rPr>
              <a:t>基準</a:t>
            </a:r>
          </a:p>
        </p:txBody>
      </p:sp>
      <p:sp>
        <p:nvSpPr>
          <p:cNvPr id="4" name="Title 1">
            <a:extLst>
              <a:ext uri="{FF2B5EF4-FFF2-40B4-BE49-F238E27FC236}">
                <a16:creationId xmlns:a16="http://schemas.microsoft.com/office/drawing/2014/main" id="{75FE5B3E-397B-4342-0C73-C2C1858D50A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補助を前提としない場合、間接補助</a:t>
            </a:r>
            <a:r>
              <a:rPr kumimoji="1" lang="ja-JP" altLang="en-US" dirty="0">
                <a:solidFill>
                  <a:schemeClr val="tx1"/>
                </a:solidFill>
              </a:rPr>
              <a:t>事業は自社にとって</a:t>
            </a:r>
            <a:r>
              <a:rPr kumimoji="1" lang="en-US" altLang="ja-JP" dirty="0">
                <a:solidFill>
                  <a:schemeClr val="tx1"/>
                </a:solidFill>
              </a:rPr>
              <a:t>xx</a:t>
            </a:r>
            <a:r>
              <a:rPr kumimoji="1" lang="ja-JP" altLang="en-US" dirty="0">
                <a:solidFill>
                  <a:schemeClr val="tx1"/>
                </a:solidFill>
              </a:rPr>
              <a:t>のリスクが見込まれ、投資が困難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E987742C-C5FD-7C81-4860-A235030AF0B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299FC8D5-3CD5-3B8A-B426-5797A30CCF4E}"/>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BEA3AF59-B5A9-95CB-6C60-22AF3D4E0558}"/>
              </a:ext>
            </a:extLst>
          </p:cNvPr>
          <p:cNvSpPr/>
          <p:nvPr/>
        </p:nvSpPr>
        <p:spPr>
          <a:xfrm>
            <a:off x="2413755" y="2900985"/>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a:ea typeface="Meiryo UI"/>
              </a:rPr>
              <a:t>経済面及び技術面以外のリスク</a:t>
            </a:r>
            <a:br>
              <a:rPr lang="en-US" altLang="ja-JP" sz="1400" dirty="0">
                <a:latin typeface="Meiryo UI" panose="020B0604030504040204" pitchFamily="50" charset="-128"/>
                <a:ea typeface="Meiryo UI" panose="020B0604030504040204" pitchFamily="50" charset="-128"/>
              </a:rPr>
            </a:br>
            <a:r>
              <a:rPr lang="ja-JP" altLang="en-US" sz="1400">
                <a:solidFill>
                  <a:srgbClr val="FF0000"/>
                </a:solidFill>
                <a:latin typeface="Meiryo UI"/>
                <a:ea typeface="Meiryo UI"/>
              </a:rPr>
              <a:t>→その他投資判断が困難となる経済面及び技術面以外のリスクを検討していれば、その根拠とともに記載すること。</a:t>
            </a:r>
            <a:br>
              <a:rPr lang="en-US" altLang="ja-JP" sz="1400" dirty="0">
                <a:latin typeface="Meiryo UI" panose="020B0604030504040204" pitchFamily="50" charset="-128"/>
                <a:ea typeface="Meiryo UI" panose="020B0604030504040204" pitchFamily="50" charset="-128"/>
              </a:rPr>
            </a:br>
            <a:endParaRPr lang="ja-JP" altLang="en-US" sz="140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57CC884F-C401-4E72-D5AA-D5F3EA6F2CCC}"/>
              </a:ext>
            </a:extLst>
          </p:cNvPr>
          <p:cNvSpPr/>
          <p:nvPr/>
        </p:nvSpPr>
        <p:spPr bwMode="gray">
          <a:xfrm>
            <a:off x="8467382" y="95519"/>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30264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F4DEED14-2550-36FC-34BB-6E0FC1A4140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A053CAC3-C05E-23A2-695C-1504D15FAC5C}"/>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⑥人材確保に向けた取組に関する審査</a:t>
            </a:r>
            <a:endParaRPr kumimoji="1" lang="en-US" altLang="ja-JP" sz="4800" dirty="0">
              <a:solidFill>
                <a:schemeClr val="tx1"/>
              </a:solidFill>
              <a:latin typeface="Meiryo UI" panose="020B0604030504040204" pitchFamily="50" charset="-128"/>
              <a:ea typeface="Meiryo UI" panose="020B0604030504040204" pitchFamily="50" charset="-128"/>
            </a:endParaRPr>
          </a:p>
          <a:p>
            <a:pPr algn="ctr">
              <a:lnSpc>
                <a:spcPts val="6000"/>
              </a:lnSpc>
            </a:pPr>
            <a:r>
              <a:rPr lang="ja-JP" altLang="en-US" sz="4800" dirty="0">
                <a:solidFill>
                  <a:schemeClr val="tx1"/>
                </a:solidFill>
                <a:latin typeface="Meiryo UI" panose="020B0604030504040204" pitchFamily="50" charset="-128"/>
                <a:ea typeface="Meiryo UI" panose="020B0604030504040204" pitchFamily="50" charset="-128"/>
              </a:rPr>
              <a:t>（</a:t>
            </a:r>
            <a:r>
              <a:rPr lang="en-US" altLang="ja-JP" sz="4800" dirty="0">
                <a:solidFill>
                  <a:schemeClr val="tx1"/>
                </a:solidFill>
                <a:latin typeface="Meiryo UI" panose="020B0604030504040204" pitchFamily="50" charset="-128"/>
                <a:ea typeface="Meiryo UI" panose="020B0604030504040204" pitchFamily="50" charset="-128"/>
              </a:rPr>
              <a:t>※</a:t>
            </a:r>
            <a:r>
              <a:rPr lang="ja-JP" altLang="en-US" sz="4800" dirty="0">
                <a:solidFill>
                  <a:schemeClr val="tx1"/>
                </a:solidFill>
                <a:latin typeface="Meiryo UI" panose="020B0604030504040204" pitchFamily="50" charset="-128"/>
                <a:ea typeface="Meiryo UI" panose="020B0604030504040204" pitchFamily="50" charset="-128"/>
              </a:rPr>
              <a:t>該当頁なし）</a:t>
            </a:r>
            <a:endParaRPr kumimoji="1" lang="en-US" sz="48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443657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7BFAC1B1-A6CB-D9C2-E2C6-B4C20847B4B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C2AA6B7A-5843-F5A9-A8CB-0CAE9E6C601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参考資料</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150724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690ED-B602-4D3A-168E-24BF200484B9}"/>
            </a:ext>
          </a:extLst>
        </p:cNvPr>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87E485B1-B77F-8AC7-C28C-0F354DC8D6BE}"/>
              </a:ext>
            </a:extLst>
          </p:cNvPr>
          <p:cNvSpPr/>
          <p:nvPr/>
        </p:nvSpPr>
        <p:spPr>
          <a:xfrm>
            <a:off x="2413755" y="2156706"/>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適宜追加することも差し支えない。</a:t>
            </a:r>
          </a:p>
        </p:txBody>
      </p:sp>
    </p:spTree>
    <p:extLst>
      <p:ext uri="{BB962C8B-B14F-4D97-AF65-F5344CB8AC3E}">
        <p14:creationId xmlns:p14="http://schemas.microsoft.com/office/powerpoint/2010/main" val="211782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09164B1-1444-B60C-96B6-722652BB86A8}"/>
              </a:ext>
            </a:extLst>
          </p:cNvPr>
          <p:cNvSpPr/>
          <p:nvPr>
            <p:custDataLst>
              <p:tags r:id="rId1"/>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a:solidFill>
                  <a:schemeClr val="tx1"/>
                </a:solidFill>
                <a:latin typeface="Meiryo UI" panose="020B0604030504040204" pitchFamily="50" charset="-128"/>
                <a:ea typeface="Meiryo UI" panose="020B0604030504040204" pitchFamily="50" charset="-128"/>
              </a:rPr>
              <a:t>EOF</a:t>
            </a:r>
            <a:endParaRPr kumimoji="1" lang="en-US" sz="5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56077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21E1FCBA-91BA-4C86-B005-F67049A83054}"/>
              </a:ext>
            </a:extLst>
          </p:cNvPr>
          <p:cNvSpPr/>
          <p:nvPr/>
        </p:nvSpPr>
        <p:spPr>
          <a:xfrm>
            <a:off x="328677" y="2311426"/>
            <a:ext cx="5328000" cy="394893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（社会面）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（経済面）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（政策面）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（技術面）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p:txBody>
      </p:sp>
      <p:sp>
        <p:nvSpPr>
          <p:cNvPr id="4" name="正方形/長方形 3">
            <a:extLst>
              <a:ext uri="{FF2B5EF4-FFF2-40B4-BE49-F238E27FC236}">
                <a16:creationId xmlns:a16="http://schemas.microsoft.com/office/drawing/2014/main" id="{9E9746AD-CF57-EF17-5B2D-3E194493EE3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1" name="Straight Connector 40">
            <a:extLst>
              <a:ext uri="{FF2B5EF4-FFF2-40B4-BE49-F238E27FC236}">
                <a16:creationId xmlns:a16="http://schemas.microsoft.com/office/drawing/2014/main" id="{2334EE2D-2D28-44C6-AD4B-1E81EB3CDEFB}"/>
              </a:ext>
            </a:extLst>
          </p:cNvPr>
          <p:cNvCxnSpPr>
            <a:cxnSpLocks/>
          </p:cNvCxnSpPr>
          <p:nvPr/>
        </p:nvCxnSpPr>
        <p:spPr>
          <a:xfrm flipV="1">
            <a:off x="6086479" y="2188198"/>
            <a:ext cx="0" cy="39489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DE0EE34F-7FDC-084F-147E-C45F2A241526}"/>
              </a:ext>
            </a:extLst>
          </p:cNvPr>
          <p:cNvGrpSpPr/>
          <p:nvPr/>
        </p:nvGrpSpPr>
        <p:grpSpPr>
          <a:xfrm>
            <a:off x="428104" y="1754486"/>
            <a:ext cx="5239039" cy="360000"/>
            <a:chOff x="543578" y="1377175"/>
            <a:chExt cx="5239039" cy="360000"/>
          </a:xfrm>
        </p:grpSpPr>
        <p:cxnSp>
          <p:nvCxnSpPr>
            <p:cNvPr id="19" name="Straight Connector 18">
              <a:extLst>
                <a:ext uri="{FF2B5EF4-FFF2-40B4-BE49-F238E27FC236}">
                  <a16:creationId xmlns:a16="http://schemas.microsoft.com/office/drawing/2014/main" id="{05182188-D53B-4362-84E7-1FC816B0CDE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 name="TextBox 23">
              <a:extLst>
                <a:ext uri="{FF2B5EF4-FFF2-40B4-BE49-F238E27FC236}">
                  <a16:creationId xmlns:a16="http://schemas.microsoft.com/office/drawing/2014/main" id="{35F3B340-406E-EA13-19BD-12A9757668E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カーボンニュートラルを踏まえた</a:t>
              </a:r>
              <a:r>
                <a:rPr lang="en-US" altLang="ja-JP">
                  <a:solidFill>
                    <a:schemeClr val="tx1"/>
                  </a:solidFill>
                </a:rPr>
                <a:t>xx</a:t>
              </a:r>
              <a:r>
                <a:rPr lang="ja-JP" altLang="en-US">
                  <a:solidFill>
                    <a:schemeClr val="tx1"/>
                  </a:solidFill>
                </a:rPr>
                <a:t>業界のマクロトレンド</a:t>
              </a:r>
              <a:endParaRPr lang="en-US">
                <a:solidFill>
                  <a:schemeClr val="tx1"/>
                </a:solidFill>
              </a:endParaRPr>
            </a:p>
          </p:txBody>
        </p:sp>
      </p:grpSp>
      <p:grpSp>
        <p:nvGrpSpPr>
          <p:cNvPr id="14" name="グループ化 13">
            <a:extLst>
              <a:ext uri="{FF2B5EF4-FFF2-40B4-BE49-F238E27FC236}">
                <a16:creationId xmlns:a16="http://schemas.microsoft.com/office/drawing/2014/main" id="{42E94476-5FBE-079E-9AC8-A7C2893B4791}"/>
              </a:ext>
            </a:extLst>
          </p:cNvPr>
          <p:cNvGrpSpPr/>
          <p:nvPr/>
        </p:nvGrpSpPr>
        <p:grpSpPr>
          <a:xfrm>
            <a:off x="6505818" y="1754486"/>
            <a:ext cx="5239039" cy="360000"/>
            <a:chOff x="543578" y="1377175"/>
            <a:chExt cx="5239039" cy="360000"/>
          </a:xfrm>
        </p:grpSpPr>
        <p:cxnSp>
          <p:nvCxnSpPr>
            <p:cNvPr id="15" name="Straight Connector 18">
              <a:extLst>
                <a:ext uri="{FF2B5EF4-FFF2-40B4-BE49-F238E27FC236}">
                  <a16:creationId xmlns:a16="http://schemas.microsoft.com/office/drawing/2014/main" id="{B7C06E54-578C-E85F-1E6E-35D14B6BCB0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23">
              <a:extLst>
                <a:ext uri="{FF2B5EF4-FFF2-40B4-BE49-F238E27FC236}">
                  <a16:creationId xmlns:a16="http://schemas.microsoft.com/office/drawing/2014/main" id="{98912255-D9E3-BCAE-A6E0-D94B01E7399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カーボンニュートラル社会における</a:t>
              </a:r>
              <a:r>
                <a:rPr lang="en-US" altLang="ja-JP">
                  <a:solidFill>
                    <a:schemeClr val="tx1"/>
                  </a:solidFill>
                </a:rPr>
                <a:t>xx</a:t>
              </a:r>
              <a:r>
                <a:rPr lang="ja-JP" altLang="en-US">
                  <a:solidFill>
                    <a:schemeClr val="tx1"/>
                  </a:solidFill>
                </a:rPr>
                <a:t>業界の将来像</a:t>
              </a:r>
            </a:p>
          </p:txBody>
        </p:sp>
      </p:grpSp>
      <p:sp>
        <p:nvSpPr>
          <p:cNvPr id="6" name="Title 1">
            <a:extLst>
              <a:ext uri="{FF2B5EF4-FFF2-40B4-BE49-F238E27FC236}">
                <a16:creationId xmlns:a16="http://schemas.microsoft.com/office/drawing/2014/main" id="{319AEBB6-664D-95D0-94D0-02F63D98D32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0" name="Title 1">
            <a:extLst>
              <a:ext uri="{FF2B5EF4-FFF2-40B4-BE49-F238E27FC236}">
                <a16:creationId xmlns:a16="http://schemas.microsoft.com/office/drawing/2014/main" id="{65A352A2-8B34-195E-DF4B-196D9D0A82D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や</a:t>
            </a:r>
            <a:r>
              <a:rPr lang="en-US" altLang="ja-JP">
                <a:solidFill>
                  <a:schemeClr val="tx1"/>
                </a:solidFill>
              </a:rPr>
              <a:t>xx</a:t>
            </a:r>
            <a:r>
              <a:rPr lang="ja-JP" altLang="en-US">
                <a:solidFill>
                  <a:schemeClr val="tx1"/>
                </a:solidFill>
              </a:rPr>
              <a:t>等の変化を踏まえ、</a:t>
            </a:r>
            <a:r>
              <a:rPr lang="en-US" altLang="ja-JP">
                <a:solidFill>
                  <a:schemeClr val="tx1"/>
                </a:solidFill>
              </a:rPr>
              <a:t>xx</a:t>
            </a:r>
            <a:r>
              <a:rPr lang="ja-JP" altLang="en-US">
                <a:solidFill>
                  <a:schemeClr val="tx1"/>
                </a:solidFill>
              </a:rPr>
              <a:t>のグリーン市場が急拡大すると想定</a:t>
            </a:r>
            <a:endParaRPr kumimoji="1" lang="en-US" altLang="ja-JP">
              <a:solidFill>
                <a:schemeClr val="tx1"/>
              </a:solidFill>
            </a:endParaRPr>
          </a:p>
        </p:txBody>
      </p:sp>
      <p:cxnSp>
        <p:nvCxnSpPr>
          <p:cNvPr id="21" name="直線コネクタ 20">
            <a:extLst>
              <a:ext uri="{FF2B5EF4-FFF2-40B4-BE49-F238E27FC236}">
                <a16:creationId xmlns:a16="http://schemas.microsoft.com/office/drawing/2014/main" id="{B7D22EC5-FD19-874F-31B1-40512EAEE64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Freeform 94">
            <a:extLst>
              <a:ext uri="{FF2B5EF4-FFF2-40B4-BE49-F238E27FC236}">
                <a16:creationId xmlns:a16="http://schemas.microsoft.com/office/drawing/2014/main" id="{66E7A13C-53EC-8601-AA26-8E03D9EE6152}"/>
              </a:ext>
            </a:extLst>
          </p:cNvPr>
          <p:cNvSpPr>
            <a:spLocks/>
          </p:cNvSpPr>
          <p:nvPr/>
        </p:nvSpPr>
        <p:spPr bwMode="gray">
          <a:xfrm flipH="1">
            <a:off x="5978480" y="4170783"/>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16F18356-C369-9BBF-8AAB-8CE9ED28ABFC}"/>
              </a:ext>
            </a:extLst>
          </p:cNvPr>
          <p:cNvSpPr/>
          <p:nvPr/>
        </p:nvSpPr>
        <p:spPr>
          <a:xfrm>
            <a:off x="2275578" y="2743319"/>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カーボンニュートラルを踏まえた</a:t>
            </a:r>
            <a:r>
              <a:rPr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業界のマクロトレンド</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→フレームワークは問わないが、社会・経済・政策・技術面等の観点から自社の認識を正確に記載すること。</a:t>
            </a: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カーボンニュートラル社会における</a:t>
            </a:r>
            <a:r>
              <a:rPr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業界の将来像</a:t>
            </a:r>
            <a:br>
              <a:rPr kumimoji="1"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2050</a:t>
            </a:r>
            <a:r>
              <a:rPr lang="ja-JP" altLang="en-US" sz="1400">
                <a:solidFill>
                  <a:srgbClr val="FF0000"/>
                </a:solidFill>
                <a:latin typeface="Meiryo UI" panose="020B0604030504040204" pitchFamily="50" charset="-128"/>
                <a:ea typeface="Meiryo UI" panose="020B0604030504040204" pitchFamily="50" charset="-128"/>
              </a:rPr>
              <a:t>年</a:t>
            </a:r>
            <a:r>
              <a:rPr lang="en-US" altLang="ja-JP" sz="1400">
                <a:solidFill>
                  <a:srgbClr val="FF0000"/>
                </a:solidFill>
                <a:latin typeface="Meiryo UI" panose="020B0604030504040204" pitchFamily="50" charset="-128"/>
                <a:ea typeface="Meiryo UI" panose="020B0604030504040204" pitchFamily="50" charset="-128"/>
              </a:rPr>
              <a:t>CN</a:t>
            </a:r>
            <a:r>
              <a:rPr lang="ja-JP" altLang="en-US" sz="1400">
                <a:solidFill>
                  <a:srgbClr val="FF0000"/>
                </a:solidFill>
                <a:latin typeface="Meiryo UI" panose="020B0604030504040204" pitchFamily="50" charset="-128"/>
                <a:ea typeface="Meiryo UI" panose="020B0604030504040204" pitchFamily="50" charset="-128"/>
              </a:rPr>
              <a:t>の実現のために、本事業実施の前提となる将来像を記載すること。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（例：業界・市場動向やエネルギー需給構造の変化等）</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DC3BECDE-8E4F-752B-143F-7FBBEA646C64}"/>
              </a:ext>
            </a:extLst>
          </p:cNvPr>
          <p:cNvSpPr/>
          <p:nvPr/>
        </p:nvSpPr>
        <p:spPr bwMode="gray">
          <a:xfrm>
            <a:off x="8467382" y="31216"/>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46892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689EF-4843-9FC7-EA27-5E991B8608EA}"/>
            </a:ext>
          </a:extLst>
        </p:cNvPr>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B3299896-10AA-511B-CA5F-B4100FB1BEE2}"/>
              </a:ext>
            </a:extLst>
          </p:cNvPr>
          <p:cNvGraphicFramePr>
            <a:graphicFrameLocks/>
          </p:cNvGraphicFramePr>
          <p:nvPr>
            <p:custDataLst>
              <p:tags r:id="rId1"/>
            </p:custDataLst>
            <p:extLst>
              <p:ext uri="{D42A27DB-BD31-4B8C-83A1-F6EECF244321}">
                <p14:modId xmlns:p14="http://schemas.microsoft.com/office/powerpoint/2010/main" val="33642659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2" name="think-cell data - do not delete" hidden="1">
                        <a:extLst>
                          <a:ext uri="{FF2B5EF4-FFF2-40B4-BE49-F238E27FC236}">
                            <a16:creationId xmlns:a16="http://schemas.microsoft.com/office/drawing/2014/main" id="{B3299896-10AA-511B-CA5F-B4100FB1BEE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24" name="図 23" descr="図形&#10;&#10;AI によって生成されたコンテンツは間違っている可能性があります。">
            <a:extLst>
              <a:ext uri="{FF2B5EF4-FFF2-40B4-BE49-F238E27FC236}">
                <a16:creationId xmlns:a16="http://schemas.microsoft.com/office/drawing/2014/main" id="{328EB646-2B0F-7DC8-281C-27F95C92874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9731" y="1278705"/>
            <a:ext cx="5278633" cy="1374384"/>
          </a:xfrm>
          <a:prstGeom prst="rect">
            <a:avLst/>
          </a:prstGeom>
        </p:spPr>
      </p:pic>
      <p:pic>
        <p:nvPicPr>
          <p:cNvPr id="21" name="図 20" descr="図形&#10;&#10;AI によって生成されたコンテンツは間違っている可能性があります。">
            <a:extLst>
              <a:ext uri="{FF2B5EF4-FFF2-40B4-BE49-F238E27FC236}">
                <a16:creationId xmlns:a16="http://schemas.microsoft.com/office/drawing/2014/main" id="{2F82E5CC-2AF5-EDEC-A5D5-11F221FBA69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9731" y="890816"/>
            <a:ext cx="10770628" cy="642857"/>
          </a:xfrm>
          <a:prstGeom prst="rect">
            <a:avLst/>
          </a:prstGeom>
        </p:spPr>
      </p:pic>
      <p:sp>
        <p:nvSpPr>
          <p:cNvPr id="15" name="正方形/長方形 14">
            <a:extLst>
              <a:ext uri="{FF2B5EF4-FFF2-40B4-BE49-F238E27FC236}">
                <a16:creationId xmlns:a16="http://schemas.microsoft.com/office/drawing/2014/main" id="{7FEF039B-F01B-EA72-3C85-23FFA62B112F}"/>
              </a:ext>
            </a:extLst>
          </p:cNvPr>
          <p:cNvSpPr/>
          <p:nvPr/>
        </p:nvSpPr>
        <p:spPr>
          <a:xfrm>
            <a:off x="9918700" y="85758"/>
            <a:ext cx="2187579"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必須項目（代替手段）</a:t>
            </a:r>
          </a:p>
        </p:txBody>
      </p:sp>
      <p:sp>
        <p:nvSpPr>
          <p:cNvPr id="60" name="ee4pContent3">
            <a:extLst>
              <a:ext uri="{FF2B5EF4-FFF2-40B4-BE49-F238E27FC236}">
                <a16:creationId xmlns:a16="http://schemas.microsoft.com/office/drawing/2014/main" id="{9C46AB21-CA11-F7F0-24BA-52EFF849EEB8}"/>
              </a:ext>
            </a:extLst>
          </p:cNvPr>
          <p:cNvSpPr txBox="1"/>
          <p:nvPr/>
        </p:nvSpPr>
        <p:spPr>
          <a:xfrm>
            <a:off x="8001001" y="605980"/>
            <a:ext cx="338126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lgn="r">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令和＠＠年＠＠月＠＠日</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8" name="ee4pContent3">
            <a:extLst>
              <a:ext uri="{FF2B5EF4-FFF2-40B4-BE49-F238E27FC236}">
                <a16:creationId xmlns:a16="http://schemas.microsoft.com/office/drawing/2014/main" id="{F57FD571-DBFD-6817-C4AF-9EF87AE05FC0}"/>
              </a:ext>
            </a:extLst>
          </p:cNvPr>
          <p:cNvSpPr txBox="1"/>
          <p:nvPr/>
        </p:nvSpPr>
        <p:spPr>
          <a:xfrm>
            <a:off x="5970251" y="1374554"/>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9" name="ee4pContent3">
            <a:extLst>
              <a:ext uri="{FF2B5EF4-FFF2-40B4-BE49-F238E27FC236}">
                <a16:creationId xmlns:a16="http://schemas.microsoft.com/office/drawing/2014/main" id="{AA2AC334-70F3-2592-327C-58CF9BABD54C}"/>
              </a:ext>
            </a:extLst>
          </p:cNvPr>
          <p:cNvSpPr txBox="1"/>
          <p:nvPr/>
        </p:nvSpPr>
        <p:spPr>
          <a:xfrm>
            <a:off x="5970251" y="1747022"/>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0" name="ee4pContent3">
            <a:extLst>
              <a:ext uri="{FF2B5EF4-FFF2-40B4-BE49-F238E27FC236}">
                <a16:creationId xmlns:a16="http://schemas.microsoft.com/office/drawing/2014/main" id="{200CEA90-D347-05F5-06C2-0AB817E1FC0C}"/>
              </a:ext>
            </a:extLst>
          </p:cNvPr>
          <p:cNvSpPr txBox="1"/>
          <p:nvPr/>
        </p:nvSpPr>
        <p:spPr>
          <a:xfrm>
            <a:off x="5970251" y="2119490"/>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2" name="ee4pContent3">
            <a:extLst>
              <a:ext uri="{FF2B5EF4-FFF2-40B4-BE49-F238E27FC236}">
                <a16:creationId xmlns:a16="http://schemas.microsoft.com/office/drawing/2014/main" id="{393BE524-D4F5-9A52-B3C6-71267A2DEEA4}"/>
              </a:ext>
            </a:extLst>
          </p:cNvPr>
          <p:cNvSpPr txBox="1"/>
          <p:nvPr/>
        </p:nvSpPr>
        <p:spPr>
          <a:xfrm>
            <a:off x="809731" y="5483446"/>
            <a:ext cx="10572538" cy="1109709"/>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indent="266700">
              <a:buNone/>
              <a:defRPr/>
            </a:pPr>
            <a:r>
              <a:rPr lang="en-US" altLang="ja-JP" sz="2400" dirty="0">
                <a:latin typeface="Meiryo UI" panose="020B0604030504040204" pitchFamily="50" charset="-128"/>
                <a:ea typeface="Meiryo UI" panose="020B0604030504040204" pitchFamily="50" charset="-128"/>
              </a:rPr>
              <a:t>【</a:t>
            </a:r>
            <a:r>
              <a:rPr lang="ja-JP" altLang="en-US" sz="2400" dirty="0">
                <a:latin typeface="Meiryo UI" panose="020B0604030504040204" pitchFamily="50" charset="-128"/>
                <a:ea typeface="Meiryo UI" panose="020B0604030504040204" pitchFamily="50" charset="-128"/>
              </a:rPr>
              <a:t>例①</a:t>
            </a:r>
            <a:r>
              <a:rPr lang="en-US" altLang="ja-JP" sz="2400" dirty="0">
                <a:latin typeface="Meiryo UI" panose="020B0604030504040204" pitchFamily="50" charset="-128"/>
                <a:ea typeface="Meiryo UI" panose="020B0604030504040204" pitchFamily="50" charset="-128"/>
              </a:rPr>
              <a:t>】</a:t>
            </a:r>
            <a:r>
              <a:rPr lang="ja-JP" altLang="en-US" sz="2400" dirty="0">
                <a:latin typeface="Meiryo UI" panose="020B0604030504040204" pitchFamily="50" charset="-128"/>
                <a:ea typeface="Meiryo UI" panose="020B0604030504040204" pitchFamily="50" charset="-128"/>
              </a:rPr>
              <a:t>当社と幹事会社は資本関係等にあり、当社が提出する機微情報については、幹事会社が提出する様式第３に包含されるため。</a:t>
            </a:r>
            <a:endParaRPr lang="en-US" altLang="ja-JP" sz="2400" dirty="0">
              <a:latin typeface="Meiryo UI" panose="020B0604030504040204" pitchFamily="50" charset="-128"/>
              <a:ea typeface="Meiryo UI" panose="020B0604030504040204" pitchFamily="50" charset="-128"/>
            </a:endParaRPr>
          </a:p>
          <a:p>
            <a:pPr indent="263525">
              <a:buNone/>
              <a:defRPr/>
            </a:pPr>
            <a:r>
              <a:rPr lang="en-US" altLang="ja-JP" sz="2400" dirty="0">
                <a:latin typeface="Meiryo UI" panose="020B0604030504040204" pitchFamily="50" charset="-128"/>
                <a:ea typeface="Meiryo UI" panose="020B0604030504040204" pitchFamily="50" charset="-128"/>
              </a:rPr>
              <a:t>【</a:t>
            </a:r>
            <a:r>
              <a:rPr lang="ja-JP" altLang="en-US" sz="2400" dirty="0">
                <a:latin typeface="Meiryo UI" panose="020B0604030504040204" pitchFamily="50" charset="-128"/>
                <a:ea typeface="Meiryo UI" panose="020B0604030504040204" pitchFamily="50" charset="-128"/>
              </a:rPr>
              <a:t>例②</a:t>
            </a:r>
            <a:r>
              <a:rPr lang="en-US" altLang="ja-JP" sz="2400" dirty="0">
                <a:latin typeface="Meiryo UI" panose="020B0604030504040204" pitchFamily="50" charset="-128"/>
                <a:ea typeface="Meiryo UI" panose="020B0604030504040204" pitchFamily="50" charset="-128"/>
              </a:rPr>
              <a:t>】</a:t>
            </a:r>
            <a:r>
              <a:rPr lang="ja-JP" altLang="en-US" sz="2400" dirty="0">
                <a:latin typeface="Meiryo UI" panose="020B0604030504040204" pitchFamily="50" charset="-128"/>
                <a:ea typeface="Meiryo UI" panose="020B0604030504040204" pitchFamily="50" charset="-128"/>
              </a:rPr>
              <a:t>当社が本事業で担う役割上、別途提出すべき機微情報がないため。　　　等</a:t>
            </a:r>
            <a:endParaRPr lang="en-US" altLang="ja-JP" sz="2400" dirty="0">
              <a:latin typeface="Meiryo UI" panose="020B0604030504040204" pitchFamily="50" charset="-128"/>
              <a:ea typeface="Meiryo UI" panose="020B0604030504040204" pitchFamily="50" charset="-128"/>
            </a:endParaRPr>
          </a:p>
        </p:txBody>
      </p:sp>
      <p:grpSp>
        <p:nvGrpSpPr>
          <p:cNvPr id="2" name="グループ化 1">
            <a:extLst>
              <a:ext uri="{FF2B5EF4-FFF2-40B4-BE49-F238E27FC236}">
                <a16:creationId xmlns:a16="http://schemas.microsoft.com/office/drawing/2014/main" id="{DB4FBF6C-176C-862A-E789-81FE474CC81C}"/>
              </a:ext>
            </a:extLst>
          </p:cNvPr>
          <p:cNvGrpSpPr/>
          <p:nvPr/>
        </p:nvGrpSpPr>
        <p:grpSpPr>
          <a:xfrm>
            <a:off x="809731" y="2972440"/>
            <a:ext cx="10572537" cy="2360873"/>
            <a:chOff x="809731" y="6396056"/>
            <a:chExt cx="10572537" cy="2360873"/>
          </a:xfrm>
        </p:grpSpPr>
        <p:sp>
          <p:nvSpPr>
            <p:cNvPr id="3" name="正方形/長方形 2">
              <a:extLst>
                <a:ext uri="{FF2B5EF4-FFF2-40B4-BE49-F238E27FC236}">
                  <a16:creationId xmlns:a16="http://schemas.microsoft.com/office/drawing/2014/main" id="{89D1A700-1259-A8F0-35FC-09096D990DA3}"/>
                </a:ext>
              </a:extLst>
            </p:cNvPr>
            <p:cNvSpPr/>
            <p:nvPr/>
          </p:nvSpPr>
          <p:spPr bwMode="gray">
            <a:xfrm>
              <a:off x="809731" y="6825940"/>
              <a:ext cx="10572537" cy="141693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2400" dirty="0">
                  <a:latin typeface="Meiryo UI" panose="020B0604030504040204" pitchFamily="50" charset="-128"/>
                  <a:ea typeface="Meiryo UI" panose="020B0604030504040204" pitchFamily="50" charset="-128"/>
                </a:rPr>
                <a:t>令和</a:t>
              </a:r>
              <a:r>
                <a:rPr kumimoji="0" lang="en-US" altLang="ja-JP" sz="2400" dirty="0">
                  <a:latin typeface="Meiryo UI" panose="020B0604030504040204" pitchFamily="50" charset="-128"/>
                  <a:ea typeface="Meiryo UI" panose="020B0604030504040204" pitchFamily="50" charset="-128"/>
                </a:rPr>
                <a:t>8</a:t>
              </a:r>
              <a:r>
                <a:rPr kumimoji="0" lang="ja-JP" altLang="en-US" sz="2400" dirty="0">
                  <a:latin typeface="Meiryo UI" panose="020B0604030504040204" pitchFamily="50" charset="-128"/>
                  <a:ea typeface="Meiryo UI" panose="020B0604030504040204" pitchFamily="50" charset="-128"/>
                </a:rPr>
                <a:t>年度排出削減が困難な産業におけるエネルギー・製造プロセス転換支援事業　事業</a:t>
              </a:r>
              <a:r>
                <a:rPr kumimoji="0" lang="en-US" altLang="ja-JP" sz="2400" dirty="0">
                  <a:latin typeface="Meiryo UI" panose="020B0604030504040204" pitchFamily="50" charset="-128"/>
                  <a:ea typeface="Meiryo UI" panose="020B0604030504040204" pitchFamily="50" charset="-128"/>
                </a:rPr>
                <a:t>Ⅱ</a:t>
              </a:r>
              <a:r>
                <a:rPr kumimoji="0" lang="ja-JP" altLang="en-US" sz="2400" dirty="0">
                  <a:latin typeface="Meiryo UI" panose="020B0604030504040204" pitchFamily="50" charset="-128"/>
                  <a:ea typeface="Meiryo UI" panose="020B0604030504040204" pitchFamily="50" charset="-128"/>
                </a:rPr>
                <a:t>（科学・紙パルプ・セメント等）の応募申請にあたり、下記の理由から様式</a:t>
              </a:r>
              <a:br>
                <a:rPr kumimoji="0" lang="en-US" altLang="ja-JP" sz="2400" dirty="0">
                  <a:latin typeface="Meiryo UI" panose="020B0604030504040204" pitchFamily="50" charset="-128"/>
                  <a:ea typeface="Meiryo UI" panose="020B0604030504040204" pitchFamily="50" charset="-128"/>
                </a:rPr>
              </a:br>
              <a:r>
                <a:rPr kumimoji="0" lang="ja-JP" altLang="en-US" sz="2400" dirty="0">
                  <a:latin typeface="Meiryo UI" panose="020B0604030504040204" pitchFamily="50" charset="-128"/>
                  <a:ea typeface="Meiryo UI" panose="020B0604030504040204" pitchFamily="50" charset="-128"/>
                </a:rPr>
                <a:t>第３について代替手段で提出を行う。</a:t>
              </a:r>
            </a:p>
          </p:txBody>
        </p:sp>
        <p:sp>
          <p:nvSpPr>
            <p:cNvPr id="4" name="正方形/長方形 3">
              <a:extLst>
                <a:ext uri="{FF2B5EF4-FFF2-40B4-BE49-F238E27FC236}">
                  <a16:creationId xmlns:a16="http://schemas.microsoft.com/office/drawing/2014/main" id="{0457F905-45B9-BBB0-0C32-3BB424AB2162}"/>
                </a:ext>
              </a:extLst>
            </p:cNvPr>
            <p:cNvSpPr/>
            <p:nvPr/>
          </p:nvSpPr>
          <p:spPr bwMode="gray">
            <a:xfrm>
              <a:off x="809731" y="6396056"/>
              <a:ext cx="10572537" cy="451477"/>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2400" dirty="0">
                  <a:latin typeface="Meiryo UI" panose="020B0604030504040204" pitchFamily="50" charset="-128"/>
                  <a:ea typeface="Meiryo UI" panose="020B0604030504040204" pitchFamily="50" charset="-128"/>
                </a:rPr>
                <a:t>機微情報の提出について</a:t>
              </a:r>
            </a:p>
          </p:txBody>
        </p:sp>
        <p:sp>
          <p:nvSpPr>
            <p:cNvPr id="5" name="正方形/長方形 4">
              <a:extLst>
                <a:ext uri="{FF2B5EF4-FFF2-40B4-BE49-F238E27FC236}">
                  <a16:creationId xmlns:a16="http://schemas.microsoft.com/office/drawing/2014/main" id="{615C1B27-BEC2-A60C-AD57-2ED4397EB3B1}"/>
                </a:ext>
              </a:extLst>
            </p:cNvPr>
            <p:cNvSpPr/>
            <p:nvPr/>
          </p:nvSpPr>
          <p:spPr bwMode="gray">
            <a:xfrm>
              <a:off x="809731" y="8305452"/>
              <a:ext cx="10572537" cy="451477"/>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2400" dirty="0">
                  <a:latin typeface="Meiryo UI" panose="020B0604030504040204" pitchFamily="50" charset="-128"/>
                  <a:ea typeface="Meiryo UI" panose="020B0604030504040204" pitchFamily="50" charset="-128"/>
                </a:rPr>
                <a:t>記</a:t>
              </a:r>
            </a:p>
          </p:txBody>
        </p:sp>
      </p:grpSp>
      <p:sp>
        <p:nvSpPr>
          <p:cNvPr id="11" name="正方形/長方形 10">
            <a:extLst>
              <a:ext uri="{FF2B5EF4-FFF2-40B4-BE49-F238E27FC236}">
                <a16:creationId xmlns:a16="http://schemas.microsoft.com/office/drawing/2014/main" id="{BEF1924C-022D-1DFA-DA4A-1BBDDA0A1288}"/>
              </a:ext>
            </a:extLst>
          </p:cNvPr>
          <p:cNvSpPr/>
          <p:nvPr/>
        </p:nvSpPr>
        <p:spPr>
          <a:xfrm>
            <a:off x="2161954" y="2818217"/>
            <a:ext cx="7868093" cy="12215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本様式の表紙に記載したとおり、</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共同</a:t>
            </a:r>
            <a:r>
              <a:rPr lang="ja-JP" altLang="en-US" sz="1400" dirty="0">
                <a:solidFill>
                  <a:prstClr val="black"/>
                </a:solidFill>
                <a:latin typeface="Meiryo UI" panose="020B0604030504040204" pitchFamily="50" charset="-128"/>
                <a:ea typeface="Meiryo UI" panose="020B0604030504040204" pitchFamily="50" charset="-128"/>
              </a:rPr>
              <a:t>実施者</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のうち、幹事会社との資本関係や、間接補助事業における役割等を踏まえたときに、幹事会社と棲み分けて提出する</a:t>
            </a:r>
            <a:r>
              <a:rPr lang="ja-JP" altLang="en-US" sz="1400" dirty="0">
                <a:solidFill>
                  <a:prstClr val="black"/>
                </a:solidFill>
                <a:latin typeface="Meiryo UI" panose="020B0604030504040204" pitchFamily="50" charset="-128"/>
                <a:ea typeface="Meiryo UI" panose="020B0604030504040204" pitchFamily="50" charset="-128"/>
              </a:rPr>
              <a:t>機微情報がない共同実施者</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は、本文書を作成・提出することにより、該当頁の提出を省略できる。</a:t>
            </a:r>
            <a:endPar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indent="-285750">
              <a:buFont typeface="Arial" panose="020B0604020202020204" pitchFamily="34" charset="0"/>
              <a:buChar char="•"/>
            </a:pPr>
            <a:r>
              <a:rPr lang="ja-JP" altLang="en-US" sz="1400" dirty="0">
                <a:solidFill>
                  <a:prstClr val="black"/>
                </a:solidFill>
                <a:latin typeface="Meiryo UI" panose="020B0604030504040204" pitchFamily="50" charset="-128"/>
                <a:ea typeface="Meiryo UI" panose="020B0604030504040204" pitchFamily="50" charset="-128"/>
              </a:rPr>
              <a:t>なお、本文書を作成する場合は、日付、住所、法人名、代表者の役職・氏名、代替手段で提出を行う理由のみを記載すること。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606609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A9D73-702D-A033-AA06-CFBB41B61C25}"/>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1C79DDD9-9B72-8329-42F8-B9FBDD784C22}"/>
              </a:ext>
            </a:extLst>
          </p:cNvPr>
          <p:cNvGraphicFramePr>
            <a:graphicFrameLocks noChangeAspect="1"/>
          </p:cNvGraphicFramePr>
          <p:nvPr>
            <p:custDataLst>
              <p:tags r:id="rId1"/>
            </p:custDataLst>
            <p:extLst>
              <p:ext uri="{D42A27DB-BD31-4B8C-83A1-F6EECF244321}">
                <p14:modId xmlns:p14="http://schemas.microsoft.com/office/powerpoint/2010/main" val="23913698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1C79DDD9-9B72-8329-42F8-B9FBDD784C2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F587C465-0365-62DF-F9E9-BE908707AFD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AC7C6CAF-C800-F93A-5EC0-5A0C4547D1D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現状、市場は</a:t>
            </a:r>
            <a:r>
              <a:rPr lang="en-US" altLang="ja-JP">
                <a:solidFill>
                  <a:schemeClr val="tx1"/>
                </a:solidFill>
              </a:rPr>
              <a:t>xx</a:t>
            </a:r>
            <a:r>
              <a:rPr lang="ja-JP" altLang="en-US">
                <a:solidFill>
                  <a:schemeClr val="tx1"/>
                </a:solidFill>
              </a:rPr>
              <a:t>のように変化する中、競合は</a:t>
            </a:r>
            <a:r>
              <a:rPr lang="en-US" altLang="ja-JP">
                <a:solidFill>
                  <a:schemeClr val="tx1"/>
                </a:solidFill>
              </a:rPr>
              <a:t>xx</a:t>
            </a:r>
            <a:r>
              <a:rPr lang="ja-JP" altLang="en-US">
                <a:solidFill>
                  <a:schemeClr val="tx1"/>
                </a:solidFill>
              </a:rPr>
              <a:t>に注力。自社は</a:t>
            </a:r>
            <a:r>
              <a:rPr lang="en-US" altLang="ja-JP">
                <a:solidFill>
                  <a:schemeClr val="tx1"/>
                </a:solidFill>
              </a:rPr>
              <a:t>xx</a:t>
            </a:r>
            <a:r>
              <a:rPr lang="ja-JP" altLang="en-US">
                <a:solidFill>
                  <a:schemeClr val="tx1"/>
                </a:solidFill>
              </a:rPr>
              <a:t>の方針</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A8B8571C-BDF6-1FAD-307C-B8D4DD5AE99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1E455721-E9AB-3EF2-3EAA-BBF85A30DE9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5" name="グループ化 4">
            <a:extLst>
              <a:ext uri="{FF2B5EF4-FFF2-40B4-BE49-F238E27FC236}">
                <a16:creationId xmlns:a16="http://schemas.microsoft.com/office/drawing/2014/main" id="{0F39E84F-2EE8-45EF-F2F3-D2F6C916D876}"/>
              </a:ext>
            </a:extLst>
          </p:cNvPr>
          <p:cNvGrpSpPr/>
          <p:nvPr/>
        </p:nvGrpSpPr>
        <p:grpSpPr>
          <a:xfrm>
            <a:off x="180000" y="1659077"/>
            <a:ext cx="5239039" cy="360000"/>
            <a:chOff x="543578" y="1377175"/>
            <a:chExt cx="5239039" cy="360000"/>
          </a:xfrm>
        </p:grpSpPr>
        <p:cxnSp>
          <p:nvCxnSpPr>
            <p:cNvPr id="7" name="Straight Connector 18">
              <a:extLst>
                <a:ext uri="{FF2B5EF4-FFF2-40B4-BE49-F238E27FC236}">
                  <a16:creationId xmlns:a16="http://schemas.microsoft.com/office/drawing/2014/main" id="{A3FF2424-1590-9881-836F-8B11BD6F61E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23">
              <a:extLst>
                <a:ext uri="{FF2B5EF4-FFF2-40B4-BE49-F238E27FC236}">
                  <a16:creationId xmlns:a16="http://schemas.microsoft.com/office/drawing/2014/main" id="{3C4A2A7A-4670-DC37-9A51-3735D65BD33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dirty="0">
                  <a:solidFill>
                    <a:schemeClr val="tx1"/>
                  </a:solidFill>
                </a:rPr>
                <a:t>xx</a:t>
              </a:r>
              <a:r>
                <a:rPr lang="ja-JP" altLang="en-US" dirty="0">
                  <a:solidFill>
                    <a:schemeClr val="tx1"/>
                  </a:solidFill>
                </a:rPr>
                <a:t>業界の事業環境と自社のポジショニング</a:t>
              </a:r>
              <a:endParaRPr lang="en-US" altLang="ja-JP" dirty="0">
                <a:solidFill>
                  <a:schemeClr val="tx1"/>
                </a:solidFill>
              </a:endParaRPr>
            </a:p>
          </p:txBody>
        </p:sp>
      </p:grpSp>
      <p:grpSp>
        <p:nvGrpSpPr>
          <p:cNvPr id="16" name="グループ化 15">
            <a:extLst>
              <a:ext uri="{FF2B5EF4-FFF2-40B4-BE49-F238E27FC236}">
                <a16:creationId xmlns:a16="http://schemas.microsoft.com/office/drawing/2014/main" id="{AEDBCFEB-3F89-5F69-ACF3-4E9D4FEEF8F6}"/>
              </a:ext>
            </a:extLst>
          </p:cNvPr>
          <p:cNvGrpSpPr/>
          <p:nvPr/>
        </p:nvGrpSpPr>
        <p:grpSpPr>
          <a:xfrm>
            <a:off x="6092684" y="1659077"/>
            <a:ext cx="5943316" cy="360000"/>
            <a:chOff x="543578" y="1377175"/>
            <a:chExt cx="5239039" cy="360000"/>
          </a:xfrm>
        </p:grpSpPr>
        <p:cxnSp>
          <p:nvCxnSpPr>
            <p:cNvPr id="18" name="Straight Connector 18">
              <a:extLst>
                <a:ext uri="{FF2B5EF4-FFF2-40B4-BE49-F238E27FC236}">
                  <a16:creationId xmlns:a16="http://schemas.microsoft.com/office/drawing/2014/main" id="{E487B086-A3F1-F8C2-29D9-59B700902AD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23">
              <a:extLst>
                <a:ext uri="{FF2B5EF4-FFF2-40B4-BE49-F238E27FC236}">
                  <a16:creationId xmlns:a16="http://schemas.microsoft.com/office/drawing/2014/main" id="{1C5F912C-850B-F470-55B8-28486BC79B2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今後の自社の</a:t>
              </a:r>
              <a:r>
                <a:rPr lang="en-US" altLang="ja-JP" dirty="0">
                  <a:solidFill>
                    <a:schemeClr val="tx1"/>
                  </a:solidFill>
                </a:rPr>
                <a:t>GX</a:t>
              </a:r>
              <a:r>
                <a:rPr lang="ja-JP" altLang="en-US" dirty="0">
                  <a:solidFill>
                    <a:schemeClr val="tx1"/>
                  </a:solidFill>
                </a:rPr>
                <a:t>の位置づけ</a:t>
              </a:r>
              <a:endParaRPr lang="ja-JP" altLang="en-US" strike="sngStrike" dirty="0">
                <a:solidFill>
                  <a:schemeClr val="tx1"/>
                </a:solidFill>
              </a:endParaRPr>
            </a:p>
          </p:txBody>
        </p:sp>
      </p:grpSp>
      <p:sp>
        <p:nvSpPr>
          <p:cNvPr id="24" name="正方形/長方形 23">
            <a:extLst>
              <a:ext uri="{FF2B5EF4-FFF2-40B4-BE49-F238E27FC236}">
                <a16:creationId xmlns:a16="http://schemas.microsoft.com/office/drawing/2014/main" id="{AD2371E8-4C82-E096-1B54-E676752A7915}"/>
              </a:ext>
            </a:extLst>
          </p:cNvPr>
          <p:cNvSpPr/>
          <p:nvPr/>
        </p:nvSpPr>
        <p:spPr>
          <a:xfrm>
            <a:off x="180000" y="21351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市場</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市場規模は</a:t>
            </a:r>
            <a:r>
              <a:rPr kumimoji="1" lang="en-US" altLang="ja-JP" sz="1400">
                <a:solidFill>
                  <a:schemeClr val="tx1"/>
                </a:solidFill>
                <a:latin typeface="Meiryo UI" panose="020B0604030504040204" pitchFamily="50" charset="-128"/>
                <a:ea typeface="Meiryo UI" panose="020B0604030504040204" pitchFamily="50" charset="-128"/>
              </a:rPr>
              <a:t>XXX</a:t>
            </a:r>
            <a:r>
              <a:rPr kumimoji="1" lang="ja-JP" altLang="en-US" sz="1400">
                <a:solidFill>
                  <a:schemeClr val="tx1"/>
                </a:solidFill>
                <a:latin typeface="Meiryo UI" panose="020B0604030504040204" pitchFamily="50" charset="-128"/>
                <a:ea typeface="Meiryo UI" panose="020B0604030504040204" pitchFamily="50" charset="-128"/>
              </a:rPr>
              <a:t>兆円ほどであり、地産地消型の市場である。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B80F726A-3F14-A7A6-4874-F12DAF51029D}"/>
              </a:ext>
            </a:extLst>
          </p:cNvPr>
          <p:cNvSpPr/>
          <p:nvPr/>
        </p:nvSpPr>
        <p:spPr>
          <a:xfrm>
            <a:off x="180000" y="36249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競合</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産業のプレイヤーは○○社ほどプレイヤーがおり、市場の</a:t>
            </a:r>
            <a:r>
              <a:rPr kumimoji="1" lang="en-US" altLang="ja-JP" sz="1400">
                <a:solidFill>
                  <a:schemeClr val="tx1"/>
                </a:solidFill>
                <a:latin typeface="Meiryo UI" panose="020B0604030504040204" pitchFamily="50" charset="-128"/>
                <a:ea typeface="Meiryo UI" panose="020B0604030504040204" pitchFamily="50" charset="-128"/>
              </a:rPr>
              <a:t>3</a:t>
            </a:r>
            <a:r>
              <a:rPr kumimoji="1" lang="ja-JP" altLang="en-US" sz="1400">
                <a:solidFill>
                  <a:schemeClr val="tx1"/>
                </a:solidFill>
                <a:latin typeface="Meiryo UI" panose="020B0604030504040204" pitchFamily="50" charset="-128"/>
                <a:ea typeface="Meiryo UI" panose="020B0604030504040204" pitchFamily="50" charset="-128"/>
              </a:rPr>
              <a:t>割を、競合</a:t>
            </a:r>
            <a:r>
              <a:rPr kumimoji="1" lang="en-US" altLang="ja-JP" sz="1400">
                <a:solidFill>
                  <a:schemeClr val="tx1"/>
                </a:solidFill>
                <a:latin typeface="Meiryo UI" panose="020B0604030504040204" pitchFamily="50" charset="-128"/>
                <a:ea typeface="Meiryo UI" panose="020B0604030504040204" pitchFamily="50" charset="-128"/>
              </a:rPr>
              <a:t>A</a:t>
            </a:r>
            <a:r>
              <a:rPr kumimoji="1" lang="ja-JP" altLang="en-US" sz="1400">
                <a:solidFill>
                  <a:schemeClr val="tx1"/>
                </a:solidFill>
                <a:latin typeface="Meiryo UI" panose="020B0604030504040204" pitchFamily="50" charset="-128"/>
                <a:ea typeface="Meiryo UI" panose="020B0604030504040204" pitchFamily="50" charset="-128"/>
              </a:rPr>
              <a:t>社が占めている。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516ADC0-7531-5326-610B-B4685E774B6C}"/>
              </a:ext>
            </a:extLst>
          </p:cNvPr>
          <p:cNvSpPr/>
          <p:nvPr/>
        </p:nvSpPr>
        <p:spPr>
          <a:xfrm>
            <a:off x="180000" y="51147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自社</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当社は業界２番目に大きいシェアを占めている。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当社の強みとしては、</a:t>
            </a:r>
            <a:r>
              <a:rPr kumimoji="1" lang="en-US" altLang="ja-JP" sz="1400">
                <a:solidFill>
                  <a:schemeClr val="tx1"/>
                </a:solidFill>
                <a:latin typeface="Meiryo UI" panose="020B0604030504040204" pitchFamily="50" charset="-128"/>
                <a:ea typeface="Meiryo UI" panose="020B0604030504040204" pitchFamily="50" charset="-128"/>
              </a:rPr>
              <a:t>XXX</a:t>
            </a:r>
            <a:r>
              <a:rPr kumimoji="1" lang="ja-JP" altLang="en-US" sz="1400">
                <a:solidFill>
                  <a:schemeClr val="tx1"/>
                </a:solidFill>
                <a:latin typeface="Meiryo UI" panose="020B0604030504040204" pitchFamily="50" charset="-128"/>
                <a:ea typeface="Meiryo UI" panose="020B0604030504040204" pitchFamily="50" charset="-128"/>
              </a:rPr>
              <a:t>であり、特に</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向けに出荷している。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30" name="正方形/長方形 29">
            <a:extLst>
              <a:ext uri="{FF2B5EF4-FFF2-40B4-BE49-F238E27FC236}">
                <a16:creationId xmlns:a16="http://schemas.microsoft.com/office/drawing/2014/main" id="{C4024912-FEF1-6A59-E905-75E03C06D15E}"/>
              </a:ext>
            </a:extLst>
          </p:cNvPr>
          <p:cNvSpPr/>
          <p:nvPr/>
        </p:nvSpPr>
        <p:spPr>
          <a:xfrm>
            <a:off x="6111722" y="2132896"/>
            <a:ext cx="5921715" cy="4331879"/>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a:t>
            </a:r>
            <a:r>
              <a:rPr lang="ja-JP" altLang="en-US" sz="1400" dirty="0">
                <a:solidFill>
                  <a:schemeClr val="tx1"/>
                </a:solidFill>
                <a:latin typeface="Meiryo UI" panose="020B0604030504040204" pitchFamily="50" charset="-128"/>
                <a:ea typeface="Meiryo UI" panose="020B0604030504040204" pitchFamily="50" charset="-128"/>
              </a:rPr>
              <a:t>事業の全体戦略</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31" name="グループ化 30">
            <a:extLst>
              <a:ext uri="{FF2B5EF4-FFF2-40B4-BE49-F238E27FC236}">
                <a16:creationId xmlns:a16="http://schemas.microsoft.com/office/drawing/2014/main" id="{A5DA87AC-9BC5-4FA6-4C48-9B805F0B43BF}"/>
              </a:ext>
            </a:extLst>
          </p:cNvPr>
          <p:cNvGrpSpPr/>
          <p:nvPr/>
        </p:nvGrpSpPr>
        <p:grpSpPr>
          <a:xfrm>
            <a:off x="5647861" y="2092789"/>
            <a:ext cx="216000" cy="4371988"/>
            <a:chOff x="6120034" y="2188198"/>
            <a:chExt cx="216000" cy="4371988"/>
          </a:xfrm>
        </p:grpSpPr>
        <p:cxnSp>
          <p:nvCxnSpPr>
            <p:cNvPr id="32" name="Straight Connector 40">
              <a:extLst>
                <a:ext uri="{FF2B5EF4-FFF2-40B4-BE49-F238E27FC236}">
                  <a16:creationId xmlns:a16="http://schemas.microsoft.com/office/drawing/2014/main" id="{7E864CEF-B7A5-7B8A-08E7-163EB09E095B}"/>
                </a:ext>
              </a:extLst>
            </p:cNvPr>
            <p:cNvCxnSpPr>
              <a:cxnSpLocks/>
            </p:cNvCxnSpPr>
            <p:nvPr/>
          </p:nvCxnSpPr>
          <p:spPr>
            <a:xfrm flipV="1">
              <a:off x="6228033" y="2188198"/>
              <a:ext cx="0" cy="437198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3" name="Freeform 94">
              <a:extLst>
                <a:ext uri="{FF2B5EF4-FFF2-40B4-BE49-F238E27FC236}">
                  <a16:creationId xmlns:a16="http://schemas.microsoft.com/office/drawing/2014/main" id="{724957BE-08E8-66E7-501F-871BFE19913D}"/>
                </a:ext>
              </a:extLst>
            </p:cNvPr>
            <p:cNvSpPr>
              <a:spLocks/>
            </p:cNvSpPr>
            <p:nvPr/>
          </p:nvSpPr>
          <p:spPr bwMode="gray">
            <a:xfrm flipH="1">
              <a:off x="6120034" y="426619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1" name="正方形/長方形 20">
            <a:extLst>
              <a:ext uri="{FF2B5EF4-FFF2-40B4-BE49-F238E27FC236}">
                <a16:creationId xmlns:a16="http://schemas.microsoft.com/office/drawing/2014/main" id="{4751D597-4A0B-C5D0-F5F4-77B867E77C1B}"/>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業界の事業環境と自社のポジショニング</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市場、競合、自社の観点については、漏れなく記載すること。</a:t>
            </a:r>
            <a:r>
              <a:rPr lang="ja-JP" altLang="en-US" sz="1400" dirty="0">
                <a:solidFill>
                  <a:srgbClr val="FF0000"/>
                </a:solidFill>
                <a:latin typeface="Meiryo UI" panose="020B0604030504040204" pitchFamily="50" charset="-128"/>
                <a:ea typeface="Meiryo UI" panose="020B0604030504040204" pitchFamily="50" charset="-128"/>
              </a:rPr>
              <a:t>市場規模は、国内市場か海外市場（</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国、</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地域）を明記すること。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今後の自社の事業戦略</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→今後の自社にとっての</a:t>
            </a:r>
            <a:r>
              <a:rPr lang="en-US" altLang="ja-JP" sz="1400" dirty="0">
                <a:solidFill>
                  <a:srgbClr val="FF0000"/>
                </a:solidFill>
                <a:latin typeface="Meiryo UI" panose="020B0604030504040204" pitchFamily="50" charset="-128"/>
                <a:ea typeface="Meiryo UI" panose="020B0604030504040204" pitchFamily="50" charset="-128"/>
              </a:rPr>
              <a:t>GX</a:t>
            </a:r>
            <a:r>
              <a:rPr lang="ja-JP" altLang="en-US" sz="1400" dirty="0">
                <a:solidFill>
                  <a:srgbClr val="FF0000"/>
                </a:solidFill>
                <a:latin typeface="Meiryo UI" panose="020B0604030504040204" pitchFamily="50" charset="-128"/>
                <a:ea typeface="Meiryo UI" panose="020B0604030504040204" pitchFamily="50" charset="-128"/>
              </a:rPr>
              <a:t>の位置づけ（</a:t>
            </a:r>
            <a:r>
              <a:rPr lang="en-US" altLang="ja-JP" sz="1400" dirty="0">
                <a:solidFill>
                  <a:srgbClr val="FF0000"/>
                </a:solidFill>
                <a:latin typeface="Meiryo UI" panose="020B0604030504040204" pitchFamily="50" charset="-128"/>
                <a:ea typeface="Meiryo UI" panose="020B0604030504040204" pitchFamily="50" charset="-128"/>
              </a:rPr>
              <a:t> GX</a:t>
            </a:r>
            <a:r>
              <a:rPr lang="ja-JP" altLang="en-US" sz="1400" dirty="0">
                <a:solidFill>
                  <a:srgbClr val="FF0000"/>
                </a:solidFill>
                <a:latin typeface="Meiryo UI" panose="020B0604030504040204" pitchFamily="50" charset="-128"/>
                <a:ea typeface="Meiryo UI" panose="020B0604030504040204" pitchFamily="50" charset="-128"/>
              </a:rPr>
              <a:t>がどの領域の競争力強化に必要となるか）についても記載すること。また、その理由についても、市場・顧客からの要請、競合との差別化、自社にとってのその事業（製品）の重要性（売上、利益貢献度が高い等）を踏まえて記載すること。</a:t>
            </a:r>
            <a:endParaRPr lang="ja-JP" altLang="en-US" sz="1400" dirty="0">
              <a:solidFill>
                <a:srgbClr val="00B0F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rgbClr val="00B0F0"/>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0DC3F36C-DA8E-2253-CB07-1B1F78A94FB0}"/>
              </a:ext>
            </a:extLst>
          </p:cNvPr>
          <p:cNvSpPr/>
          <p:nvPr/>
        </p:nvSpPr>
        <p:spPr bwMode="gray">
          <a:xfrm>
            <a:off x="8467382" y="31216"/>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37639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48CA1-F470-7609-DD54-F42734A88807}"/>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6AD74B62-8B05-3998-301A-72296D2FDA4C}"/>
              </a:ext>
            </a:extLst>
          </p:cNvPr>
          <p:cNvGraphicFramePr>
            <a:graphicFrameLocks noChangeAspect="1"/>
          </p:cNvGraphicFramePr>
          <p:nvPr>
            <p:custDataLst>
              <p:tags r:id="rId1"/>
            </p:custDataLst>
            <p:extLst>
              <p:ext uri="{D42A27DB-BD31-4B8C-83A1-F6EECF244321}">
                <p14:modId xmlns:p14="http://schemas.microsoft.com/office/powerpoint/2010/main" val="29615167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5" imgW="561" imgH="561" progId="TCLayout.ActiveDocument.1">
                  <p:embed/>
                </p:oleObj>
              </mc:Choice>
              <mc:Fallback>
                <p:oleObj name="think-cellスライド" r:id="rId15" imgW="561" imgH="561" progId="TCLayout.ActiveDocument.1">
                  <p:embed/>
                  <p:pic>
                    <p:nvPicPr>
                      <p:cNvPr id="38" name="think-cell data - do not delete" hidden="1">
                        <a:extLst>
                          <a:ext uri="{FF2B5EF4-FFF2-40B4-BE49-F238E27FC236}">
                            <a16:creationId xmlns:a16="http://schemas.microsoft.com/office/drawing/2014/main" id="{6AD74B62-8B05-3998-301A-72296D2FDA4C}"/>
                          </a:ext>
                        </a:extLst>
                      </p:cNvPr>
                      <p:cNvPicPr/>
                      <p:nvPr/>
                    </p:nvPicPr>
                    <p:blipFill>
                      <a:blip r:embed="rId16"/>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43BFB7E0-1B46-D22D-D09A-F01B8CD7960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5E41E1F1-C7BE-CBDF-EC9C-E6650CD285E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年にグリーン製品での売上高</a:t>
            </a:r>
            <a:r>
              <a:rPr lang="en-US" altLang="ja-JP">
                <a:solidFill>
                  <a:schemeClr val="tx1"/>
                </a:solidFill>
              </a:rPr>
              <a:t>xx</a:t>
            </a:r>
            <a:r>
              <a:rPr lang="ja-JP" altLang="en-US">
                <a:solidFill>
                  <a:schemeClr val="tx1"/>
                </a:solidFill>
              </a:rPr>
              <a:t>億円を目指す</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3BAE4A4E-F8A3-83CD-1467-F4802ED732C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F576DE72-9AF1-0F50-8299-EDA50FEC640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3" name="グループ化 2">
            <a:extLst>
              <a:ext uri="{FF2B5EF4-FFF2-40B4-BE49-F238E27FC236}">
                <a16:creationId xmlns:a16="http://schemas.microsoft.com/office/drawing/2014/main" id="{01F90AE8-BB4B-29AD-419A-182518F6F154}"/>
              </a:ext>
            </a:extLst>
          </p:cNvPr>
          <p:cNvGrpSpPr/>
          <p:nvPr/>
        </p:nvGrpSpPr>
        <p:grpSpPr>
          <a:xfrm>
            <a:off x="4768487" y="1729003"/>
            <a:ext cx="4217290" cy="288000"/>
            <a:chOff x="6384000" y="1597513"/>
            <a:chExt cx="5652000" cy="324000"/>
          </a:xfrm>
        </p:grpSpPr>
        <p:sp>
          <p:nvSpPr>
            <p:cNvPr id="6" name="正方形/長方形 5">
              <a:extLst>
                <a:ext uri="{FF2B5EF4-FFF2-40B4-BE49-F238E27FC236}">
                  <a16:creationId xmlns:a16="http://schemas.microsoft.com/office/drawing/2014/main" id="{230D1AE8-A6C9-24E6-BEB2-5F9FC82CB64A}"/>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自社における全事業（製品）の概要</a:t>
              </a:r>
            </a:p>
          </p:txBody>
        </p:sp>
        <p:cxnSp>
          <p:nvCxnSpPr>
            <p:cNvPr id="8" name="直線コネクタ 7">
              <a:extLst>
                <a:ext uri="{FF2B5EF4-FFF2-40B4-BE49-F238E27FC236}">
                  <a16:creationId xmlns:a16="http://schemas.microsoft.com/office/drawing/2014/main" id="{6EED59AA-5C7F-46DA-4304-1690D92F233F}"/>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9" name="正方形/長方形 8">
            <a:extLst>
              <a:ext uri="{FF2B5EF4-FFF2-40B4-BE49-F238E27FC236}">
                <a16:creationId xmlns:a16="http://schemas.microsoft.com/office/drawing/2014/main" id="{D6984507-87E2-F8CE-F0D6-1DA8C4800AE5}"/>
              </a:ext>
            </a:extLst>
          </p:cNvPr>
          <p:cNvSpPr/>
          <p:nvPr/>
        </p:nvSpPr>
        <p:spPr bwMode="gray">
          <a:xfrm>
            <a:off x="4768487" y="2152941"/>
            <a:ext cx="1553478" cy="664036"/>
          </a:xfrm>
          <a:prstGeom prst="rect">
            <a:avLst/>
          </a:prstGeom>
          <a:solidFill>
            <a:schemeClr val="bg1">
              <a:lumMod val="95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A</a:t>
            </a:r>
            <a:r>
              <a:rPr kumimoji="0" lang="ja-JP" altLang="en-US" sz="1400">
                <a:latin typeface="Meiryo UI" panose="020B0604030504040204" pitchFamily="50" charset="-128"/>
                <a:ea typeface="Meiryo UI" panose="020B0604030504040204" pitchFamily="50" charset="-128"/>
              </a:rPr>
              <a:t>事業</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（製品）</a:t>
            </a:r>
          </a:p>
        </p:txBody>
      </p:sp>
      <p:sp>
        <p:nvSpPr>
          <p:cNvPr id="10" name="正方形/長方形 9">
            <a:extLst>
              <a:ext uri="{FF2B5EF4-FFF2-40B4-BE49-F238E27FC236}">
                <a16:creationId xmlns:a16="http://schemas.microsoft.com/office/drawing/2014/main" id="{D805D214-5092-E8F0-32C2-5EC16C320EA9}"/>
              </a:ext>
            </a:extLst>
          </p:cNvPr>
          <p:cNvSpPr/>
          <p:nvPr/>
        </p:nvSpPr>
        <p:spPr bwMode="gray">
          <a:xfrm>
            <a:off x="4768487" y="2875378"/>
            <a:ext cx="1553478" cy="664036"/>
          </a:xfrm>
          <a:prstGeom prst="rect">
            <a:avLst/>
          </a:prstGeom>
          <a:solidFill>
            <a:schemeClr val="bg1">
              <a:lumMod val="95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B</a:t>
            </a:r>
            <a:r>
              <a:rPr kumimoji="0" lang="ja-JP" altLang="en-US" sz="1400">
                <a:latin typeface="Meiryo UI" panose="020B0604030504040204" pitchFamily="50" charset="-128"/>
                <a:ea typeface="Meiryo UI" panose="020B0604030504040204" pitchFamily="50" charset="-128"/>
              </a:rPr>
              <a:t>事業</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（製品）</a:t>
            </a:r>
          </a:p>
        </p:txBody>
      </p:sp>
      <p:sp>
        <p:nvSpPr>
          <p:cNvPr id="11" name="正方形/長方形 10">
            <a:extLst>
              <a:ext uri="{FF2B5EF4-FFF2-40B4-BE49-F238E27FC236}">
                <a16:creationId xmlns:a16="http://schemas.microsoft.com/office/drawing/2014/main" id="{8A4C8983-692B-C196-E461-F5D9E7B04FF8}"/>
              </a:ext>
            </a:extLst>
          </p:cNvPr>
          <p:cNvSpPr/>
          <p:nvPr/>
        </p:nvSpPr>
        <p:spPr bwMode="gray">
          <a:xfrm>
            <a:off x="5319304" y="3597815"/>
            <a:ext cx="1002661" cy="664036"/>
          </a:xfrm>
          <a:prstGeom prst="rect">
            <a:avLst/>
          </a:prstGeom>
          <a:solidFill>
            <a:schemeClr val="accent6">
              <a:lumMod val="20000"/>
              <a:lumOff val="80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dirty="0">
                <a:latin typeface="Meiryo UI" panose="020B0604030504040204" pitchFamily="50" charset="-128"/>
                <a:ea typeface="Meiryo UI" panose="020B0604030504040204" pitchFamily="50" charset="-128"/>
              </a:rPr>
              <a:t>C</a:t>
            </a:r>
            <a:r>
              <a:rPr kumimoji="0" lang="ja-JP" altLang="en-US" sz="1400" dirty="0">
                <a:latin typeface="Meiryo UI" panose="020B0604030504040204" pitchFamily="50" charset="-128"/>
                <a:ea typeface="Meiryo UI" panose="020B0604030504040204" pitchFamily="50" charset="-128"/>
              </a:rPr>
              <a:t>事業</a:t>
            </a:r>
            <a:endParaRPr kumimoji="0" lang="en-US" altLang="ja-JP" sz="1400" dirty="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dirty="0">
                <a:latin typeface="Meiryo UI" panose="020B0604030504040204" pitchFamily="50" charset="-128"/>
                <a:ea typeface="Meiryo UI" panose="020B0604030504040204" pitchFamily="50" charset="-128"/>
              </a:rPr>
              <a:t>（製品）</a:t>
            </a:r>
            <a:endParaRPr kumimoji="0" lang="en-US" altLang="ja-JP" sz="1400" dirty="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900" dirty="0">
                <a:latin typeface="Meiryo UI" panose="020B0604030504040204" pitchFamily="50" charset="-128"/>
                <a:ea typeface="Meiryo UI" panose="020B0604030504040204" pitchFamily="50" charset="-128"/>
              </a:rPr>
              <a:t>（既存の一部）</a:t>
            </a:r>
            <a:endParaRPr kumimoji="0" lang="en-US" altLang="ja-JP" sz="900" dirty="0">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4EA7DEED-C814-89A5-EA7B-DC8B2BE30099}"/>
              </a:ext>
            </a:extLst>
          </p:cNvPr>
          <p:cNvSpPr/>
          <p:nvPr/>
        </p:nvSpPr>
        <p:spPr bwMode="gray">
          <a:xfrm>
            <a:off x="6379654" y="2875377"/>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FA0934BC-B725-ADE5-4A60-B3D8FE2C8953}"/>
              </a:ext>
            </a:extLst>
          </p:cNvPr>
          <p:cNvSpPr/>
          <p:nvPr/>
        </p:nvSpPr>
        <p:spPr bwMode="gray">
          <a:xfrm>
            <a:off x="6379654" y="3597814"/>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E193098F-0F95-8B6D-F476-C6F65DC86AA0}"/>
              </a:ext>
            </a:extLst>
          </p:cNvPr>
          <p:cNvSpPr/>
          <p:nvPr/>
        </p:nvSpPr>
        <p:spPr bwMode="gray">
          <a:xfrm>
            <a:off x="6379654" y="4320249"/>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C9F11FB3-BD14-C38D-3EDE-C5549FBFC959}"/>
              </a:ext>
            </a:extLst>
          </p:cNvPr>
          <p:cNvSpPr/>
          <p:nvPr/>
        </p:nvSpPr>
        <p:spPr bwMode="gray">
          <a:xfrm>
            <a:off x="5319304" y="4320250"/>
            <a:ext cx="1002661" cy="664036"/>
          </a:xfrm>
          <a:prstGeom prst="rect">
            <a:avLst/>
          </a:prstGeom>
          <a:solidFill>
            <a:schemeClr val="accent3"/>
          </a:solidFill>
          <a:ln>
            <a:solidFill>
              <a:schemeClr val="tx1"/>
            </a:solidFill>
          </a:ln>
        </p:spPr>
        <p:txBody>
          <a:bodyPr vert="horz" wrap="non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dirty="0">
                <a:solidFill>
                  <a:schemeClr val="bg1"/>
                </a:solidFill>
                <a:latin typeface="Meiryo UI" panose="020B0604030504040204" pitchFamily="50" charset="-128"/>
                <a:ea typeface="Meiryo UI" panose="020B0604030504040204" pitchFamily="50" charset="-128"/>
              </a:rPr>
              <a:t>D</a:t>
            </a:r>
            <a:r>
              <a:rPr kumimoji="0" lang="ja-JP" altLang="en-US" sz="1400" dirty="0">
                <a:solidFill>
                  <a:schemeClr val="bg1"/>
                </a:solidFill>
                <a:latin typeface="Meiryo UI" panose="020B0604030504040204" pitchFamily="50" charset="-128"/>
                <a:ea typeface="Meiryo UI" panose="020B0604030504040204" pitchFamily="50" charset="-128"/>
              </a:rPr>
              <a:t>事業</a:t>
            </a:r>
            <a:endParaRPr kumimoji="0" lang="en-US" altLang="ja-JP" sz="1400" dirty="0">
              <a:solidFill>
                <a:schemeClr val="bg1"/>
              </a:solidFill>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dirty="0">
                <a:solidFill>
                  <a:schemeClr val="bg1"/>
                </a:solidFill>
                <a:latin typeface="Meiryo UI" panose="020B0604030504040204" pitchFamily="50" charset="-128"/>
                <a:ea typeface="Meiryo UI" panose="020B0604030504040204" pitchFamily="50" charset="-128"/>
              </a:rPr>
              <a:t>（製品）</a:t>
            </a:r>
            <a:endParaRPr kumimoji="0" lang="en-US" altLang="ja-JP" sz="1400" dirty="0">
              <a:solidFill>
                <a:schemeClr val="bg1"/>
              </a:solidFill>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900" dirty="0">
                <a:solidFill>
                  <a:schemeClr val="bg1"/>
                </a:solidFill>
                <a:latin typeface="Meiryo UI" panose="020B0604030504040204" pitchFamily="50" charset="-128"/>
                <a:ea typeface="Meiryo UI" panose="020B0604030504040204" pitchFamily="50" charset="-128"/>
              </a:rPr>
              <a:t>（新規）</a:t>
            </a:r>
            <a:endParaRPr kumimoji="0" lang="en-US" altLang="ja-JP" sz="900" dirty="0">
              <a:solidFill>
                <a:schemeClr val="bg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F4B8A957-F584-00FF-9EB3-574F25C0E26B}"/>
              </a:ext>
            </a:extLst>
          </p:cNvPr>
          <p:cNvSpPr/>
          <p:nvPr/>
        </p:nvSpPr>
        <p:spPr bwMode="gray">
          <a:xfrm>
            <a:off x="9099715" y="2152941"/>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400">
                <a:solidFill>
                  <a:prstClr val="black"/>
                </a:solidFill>
                <a:latin typeface="Meiryo UI" panose="020B0604030504040204" pitchFamily="50" charset="-128"/>
                <a:ea typeface="Meiryo UI" panose="020B0604030504040204" pitchFamily="50" charset="-128"/>
              </a:rPr>
              <a:t>xx</a:t>
            </a:r>
            <a:endParaRPr kumimoji="0" lang="en-US" altLang="ja-JP" sz="1400">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9BA3DFCB-23EF-71E0-4F5F-D91A9E98E4A2}"/>
              </a:ext>
            </a:extLst>
          </p:cNvPr>
          <p:cNvSpPr/>
          <p:nvPr/>
        </p:nvSpPr>
        <p:spPr bwMode="gray">
          <a:xfrm>
            <a:off x="9099715" y="2875378"/>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DCC9E8D5-EB8B-5C70-9F9E-09495339C0D1}"/>
              </a:ext>
            </a:extLst>
          </p:cNvPr>
          <p:cNvSpPr/>
          <p:nvPr/>
        </p:nvSpPr>
        <p:spPr bwMode="gray">
          <a:xfrm>
            <a:off x="9099715" y="3597815"/>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50204787-861F-7AF6-0B56-3D8C4FC9C6CB}"/>
              </a:ext>
            </a:extLst>
          </p:cNvPr>
          <p:cNvSpPr/>
          <p:nvPr/>
        </p:nvSpPr>
        <p:spPr bwMode="gray">
          <a:xfrm>
            <a:off x="9099715" y="4320251"/>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grpSp>
        <p:nvGrpSpPr>
          <p:cNvPr id="37" name="グループ化 36">
            <a:extLst>
              <a:ext uri="{FF2B5EF4-FFF2-40B4-BE49-F238E27FC236}">
                <a16:creationId xmlns:a16="http://schemas.microsoft.com/office/drawing/2014/main" id="{F7AC0484-626B-B8D7-8F0E-AEDF0ED109AF}"/>
              </a:ext>
            </a:extLst>
          </p:cNvPr>
          <p:cNvGrpSpPr/>
          <p:nvPr/>
        </p:nvGrpSpPr>
        <p:grpSpPr>
          <a:xfrm>
            <a:off x="9099715" y="1729003"/>
            <a:ext cx="2936285" cy="288000"/>
            <a:chOff x="6384000" y="1597513"/>
            <a:chExt cx="5652000" cy="324000"/>
          </a:xfrm>
        </p:grpSpPr>
        <p:sp>
          <p:nvSpPr>
            <p:cNvPr id="39" name="正方形/長方形 38">
              <a:extLst>
                <a:ext uri="{FF2B5EF4-FFF2-40B4-BE49-F238E27FC236}">
                  <a16:creationId xmlns:a16="http://schemas.microsoft.com/office/drawing/2014/main" id="{51650AB2-8447-8779-660B-7F59C5F7B53E}"/>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今後の戦略方針</a:t>
              </a:r>
            </a:p>
          </p:txBody>
        </p:sp>
        <p:cxnSp>
          <p:nvCxnSpPr>
            <p:cNvPr id="40" name="直線コネクタ 39">
              <a:extLst>
                <a:ext uri="{FF2B5EF4-FFF2-40B4-BE49-F238E27FC236}">
                  <a16:creationId xmlns:a16="http://schemas.microsoft.com/office/drawing/2014/main" id="{E897350B-A093-83AE-34F9-E1BDDD4C7053}"/>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41" name="正方形/長方形 40">
            <a:extLst>
              <a:ext uri="{FF2B5EF4-FFF2-40B4-BE49-F238E27FC236}">
                <a16:creationId xmlns:a16="http://schemas.microsoft.com/office/drawing/2014/main" id="{222533ED-1240-847A-41E7-A1B2053EDE9A}"/>
              </a:ext>
            </a:extLst>
          </p:cNvPr>
          <p:cNvSpPr/>
          <p:nvPr/>
        </p:nvSpPr>
        <p:spPr bwMode="gray">
          <a:xfrm>
            <a:off x="6379654" y="2152941"/>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400">
                <a:solidFill>
                  <a:prstClr val="black"/>
                </a:solidFill>
                <a:latin typeface="Meiryo UI" panose="020B0604030504040204" pitchFamily="50" charset="-128"/>
                <a:ea typeface="Meiryo UI" panose="020B0604030504040204" pitchFamily="50" charset="-128"/>
              </a:rPr>
              <a:t>xx</a:t>
            </a:r>
            <a:endParaRPr kumimoji="0" lang="en-US" altLang="ja-JP" sz="1400">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76775A70-D1D0-7A26-401F-BBB48F3F2817}"/>
              </a:ext>
            </a:extLst>
          </p:cNvPr>
          <p:cNvSpPr/>
          <p:nvPr/>
        </p:nvSpPr>
        <p:spPr bwMode="gray">
          <a:xfrm>
            <a:off x="4768487" y="3597812"/>
            <a:ext cx="493127" cy="1386473"/>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グリーン事業（製品）</a:t>
            </a:r>
            <a:r>
              <a:rPr kumimoji="0" lang="en-US" altLang="ja-JP" sz="1400" baseline="30000">
                <a:latin typeface="Meiryo UI" panose="020B0604030504040204" pitchFamily="50" charset="-128"/>
                <a:ea typeface="Meiryo UI" panose="020B0604030504040204" pitchFamily="50" charset="-128"/>
              </a:rPr>
              <a:t>※</a:t>
            </a:r>
            <a:endParaRPr kumimoji="0" lang="ja-JP" altLang="en-US" sz="1400" baseline="30000">
              <a:latin typeface="Meiryo UI" panose="020B0604030504040204" pitchFamily="50" charset="-128"/>
              <a:ea typeface="Meiryo UI" panose="020B0604030504040204" pitchFamily="50" charset="-128"/>
            </a:endParaRPr>
          </a:p>
        </p:txBody>
      </p:sp>
      <p:sp>
        <p:nvSpPr>
          <p:cNvPr id="66" name="正方形/長方形 65">
            <a:extLst>
              <a:ext uri="{FF2B5EF4-FFF2-40B4-BE49-F238E27FC236}">
                <a16:creationId xmlns:a16="http://schemas.microsoft.com/office/drawing/2014/main" id="{D2DA92C9-4A5F-E731-E68A-84F369B6B702}"/>
              </a:ext>
            </a:extLst>
          </p:cNvPr>
          <p:cNvSpPr/>
          <p:nvPr/>
        </p:nvSpPr>
        <p:spPr>
          <a:xfrm>
            <a:off x="180000" y="6253892"/>
            <a:ext cx="11856000" cy="42797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00" dirty="0">
                <a:solidFill>
                  <a:schemeClr val="tx1"/>
                </a:solidFill>
                <a:latin typeface="Meiryo UI" panose="020B0604030504040204" pitchFamily="50" charset="-128"/>
                <a:ea typeface="Meiryo UI" panose="020B0604030504040204" pitchFamily="50" charset="-128"/>
              </a:rPr>
              <a:t>※</a:t>
            </a:r>
            <a:r>
              <a:rPr kumimoji="1" lang="ja-JP" altLang="en-US" sz="1000" dirty="0">
                <a:solidFill>
                  <a:schemeClr val="tx1"/>
                </a:solidFill>
                <a:latin typeface="Meiryo UI" panose="020B0604030504040204" pitchFamily="50" charset="-128"/>
                <a:ea typeface="Meiryo UI" panose="020B0604030504040204" pitchFamily="50" charset="-128"/>
              </a:rPr>
              <a:t>グリーンプレミアムを訴求する事業（製品）。</a:t>
            </a:r>
            <a:br>
              <a:rPr kumimoji="1" lang="en-US" altLang="ja-JP" sz="1000" strike="sngStrike" dirty="0">
                <a:solidFill>
                  <a:schemeClr val="tx1"/>
                </a:solidFill>
                <a:latin typeface="Meiryo UI" panose="020B0604030504040204" pitchFamily="50" charset="-128"/>
                <a:ea typeface="Meiryo UI" panose="020B0604030504040204" pitchFamily="50" charset="-128"/>
              </a:rPr>
            </a:br>
            <a:r>
              <a:rPr kumimoji="1" lang="ja-JP" altLang="en-US" sz="1000" dirty="0">
                <a:solidFill>
                  <a:schemeClr val="tx1"/>
                </a:solidFill>
                <a:latin typeface="Meiryo UI" panose="020B0604030504040204" pitchFamily="50" charset="-128"/>
                <a:ea typeface="Meiryo UI" panose="020B0604030504040204" pitchFamily="50" charset="-128"/>
              </a:rPr>
              <a:t>なお、既存事業（製品）の一部について低・脱炭素化によってグリーンプレミアムを訴求するものは「既存の一部」、新規に立ち上げてグリーンプレミアムを訴求する事業（製品）は「新規」と表す。</a:t>
            </a:r>
          </a:p>
        </p:txBody>
      </p:sp>
      <p:grpSp>
        <p:nvGrpSpPr>
          <p:cNvPr id="7" name="グループ化 6">
            <a:extLst>
              <a:ext uri="{FF2B5EF4-FFF2-40B4-BE49-F238E27FC236}">
                <a16:creationId xmlns:a16="http://schemas.microsoft.com/office/drawing/2014/main" id="{D7A5EE1C-7FFD-88A3-90FF-4625D8A6734C}"/>
              </a:ext>
            </a:extLst>
          </p:cNvPr>
          <p:cNvGrpSpPr/>
          <p:nvPr/>
        </p:nvGrpSpPr>
        <p:grpSpPr>
          <a:xfrm>
            <a:off x="179999" y="1729003"/>
            <a:ext cx="4474549" cy="288000"/>
            <a:chOff x="6384000" y="1597513"/>
            <a:chExt cx="5652000" cy="324000"/>
          </a:xfrm>
        </p:grpSpPr>
        <p:sp>
          <p:nvSpPr>
            <p:cNvPr id="12" name="正方形/長方形 11">
              <a:extLst>
                <a:ext uri="{FF2B5EF4-FFF2-40B4-BE49-F238E27FC236}">
                  <a16:creationId xmlns:a16="http://schemas.microsoft.com/office/drawing/2014/main" id="{4EB3749D-DDC8-E405-9A53-047D94D3F17F}"/>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自社における全事業（製品）の現状売上・目標売上</a:t>
              </a:r>
              <a:r>
                <a:rPr kumimoji="0" lang="ja-JP" altLang="en-US" sz="900">
                  <a:latin typeface="Meiryo UI" panose="020B0604030504040204" pitchFamily="50" charset="-128"/>
                  <a:ea typeface="Meiryo UI" panose="020B0604030504040204" pitchFamily="50" charset="-128"/>
                </a:rPr>
                <a:t>（億円）</a:t>
              </a:r>
              <a:endParaRPr kumimoji="0" lang="ja-JP" altLang="en-US" sz="1400">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30D80ACA-6E59-BB78-435A-24B751BF028B}"/>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aphicFrame>
        <p:nvGraphicFramePr>
          <p:cNvPr id="68" name="Chart 3">
            <a:extLst>
              <a:ext uri="{FF2B5EF4-FFF2-40B4-BE49-F238E27FC236}">
                <a16:creationId xmlns:a16="http://schemas.microsoft.com/office/drawing/2014/main" id="{1EAE9445-B6E4-67C7-4C29-F8FFD1B934DC}"/>
              </a:ext>
            </a:extLst>
          </p:cNvPr>
          <p:cNvGraphicFramePr/>
          <p:nvPr>
            <p:custDataLst>
              <p:tags r:id="rId2"/>
            </p:custDataLst>
            <p:extLst>
              <p:ext uri="{D42A27DB-BD31-4B8C-83A1-F6EECF244321}">
                <p14:modId xmlns:p14="http://schemas.microsoft.com/office/powerpoint/2010/main" val="2308807068"/>
              </p:ext>
            </p:extLst>
          </p:nvPr>
        </p:nvGraphicFramePr>
        <p:xfrm>
          <a:off x="17463" y="2066925"/>
          <a:ext cx="2913062" cy="4106863"/>
        </p:xfrm>
        <a:graphic>
          <a:graphicData uri="http://schemas.openxmlformats.org/drawingml/2006/chart">
            <c:chart xmlns:c="http://schemas.openxmlformats.org/drawingml/2006/chart" xmlns:r="http://schemas.openxmlformats.org/officeDocument/2006/relationships" r:id="rId17"/>
          </a:graphicData>
        </a:graphic>
      </p:graphicFrame>
      <p:cxnSp>
        <p:nvCxnSpPr>
          <p:cNvPr id="58" name="直線コネクタ 57">
            <a:extLst>
              <a:ext uri="{FF2B5EF4-FFF2-40B4-BE49-F238E27FC236}">
                <a16:creationId xmlns:a16="http://schemas.microsoft.com/office/drawing/2014/main" id="{5FAEA3D9-B4E5-E2AE-60FD-590942D96BC5}"/>
              </a:ext>
            </a:extLst>
          </p:cNvPr>
          <p:cNvCxnSpPr/>
          <p:nvPr>
            <p:custDataLst>
              <p:tags r:id="rId3"/>
            </p:custDataLst>
          </p:nvPr>
        </p:nvCxnSpPr>
        <p:spPr bwMode="auto">
          <a:xfrm flipH="1" flipV="1">
            <a:off x="2517775" y="2716214"/>
            <a:ext cx="58738" cy="163513"/>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テキスト プレースホルダー 2">
            <a:extLst>
              <a:ext uri="{FF2B5EF4-FFF2-40B4-BE49-F238E27FC236}">
                <a16:creationId xmlns:a16="http://schemas.microsoft.com/office/drawing/2014/main" id="{27CA5CB8-70E3-CE13-3662-49658D0CA28D}"/>
              </a:ext>
            </a:extLst>
          </p:cNvPr>
          <p:cNvSpPr>
            <a:spLocks noGrp="1"/>
          </p:cNvSpPr>
          <p:nvPr>
            <p:custDataLst>
              <p:tags r:id="rId4"/>
            </p:custDataLst>
          </p:nvPr>
        </p:nvSpPr>
        <p:spPr bwMode="auto">
          <a:xfrm>
            <a:off x="258764" y="5957888"/>
            <a:ext cx="1133475"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42D463E8-B196-4861-AB97-8365160B0BEB}" type="datetime'''現''''''''''''''状（2''0''''''''''x''''x年''''''''''''）'''''">
              <a:rPr lang="ja-JP" altLang="en-US" sz="1200" smtClean="0">
                <a:latin typeface="Meiryo UI" panose="020B0604030504040204" pitchFamily="50" charset="-128"/>
                <a:ea typeface="Meiryo UI" panose="020B0604030504040204" pitchFamily="50" charset="-128"/>
              </a:rPr>
              <a:pPr marL="0" lvl="0" indent="0" algn="ctr">
                <a:spcBef>
                  <a:spcPct val="0"/>
                </a:spcBef>
                <a:spcAft>
                  <a:spcPct val="0"/>
                </a:spcAft>
                <a:buNone/>
              </a:pPr>
              <a:t>現状（20xx年）</a:t>
            </a:fld>
            <a:endParaRPr kumimoji="1" lang="ja-JP" altLang="en-US" sz="1200">
              <a:latin typeface="Meiryo UI" panose="020B0604030504040204" pitchFamily="50" charset="-128"/>
              <a:ea typeface="Meiryo UI" panose="020B0604030504040204" pitchFamily="50" charset="-128"/>
            </a:endParaRPr>
          </a:p>
        </p:txBody>
      </p:sp>
      <p:sp>
        <p:nvSpPr>
          <p:cNvPr id="18" name="テキスト プレースホルダー 2">
            <a:extLst>
              <a:ext uri="{FF2B5EF4-FFF2-40B4-BE49-F238E27FC236}">
                <a16:creationId xmlns:a16="http://schemas.microsoft.com/office/drawing/2014/main" id="{64A30614-247C-E72B-0534-EDAEACB24D75}"/>
              </a:ext>
            </a:extLst>
          </p:cNvPr>
          <p:cNvSpPr>
            <a:spLocks noGrp="1"/>
          </p:cNvSpPr>
          <p:nvPr>
            <p:custDataLst>
              <p:tags r:id="rId5"/>
            </p:custDataLst>
          </p:nvPr>
        </p:nvSpPr>
        <p:spPr bwMode="auto">
          <a:xfrm>
            <a:off x="1638300" y="5957888"/>
            <a:ext cx="962025"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3D92D60E-0FCD-4A23-8064-46170FD92246}" type="datetime'目標''''''''(20x''''x''''年'')'''''''''''''''''">
              <a:rPr lang="ja-JP" altLang="en-US" sz="1200" smtClean="0">
                <a:latin typeface="Meiryo UI" panose="020B0604030504040204" pitchFamily="50" charset="-128"/>
                <a:ea typeface="Meiryo UI" panose="020B0604030504040204" pitchFamily="50" charset="-128"/>
              </a:rPr>
              <a:pPr marL="0" lvl="0" indent="0" algn="ctr">
                <a:spcBef>
                  <a:spcPct val="0"/>
                </a:spcBef>
                <a:spcAft>
                  <a:spcPct val="0"/>
                </a:spcAft>
                <a:buNone/>
              </a:pPr>
              <a:t>目標(20xx年)</a:t>
            </a:fld>
            <a:endParaRPr kumimoji="1" lang="ja-JP" altLang="en-US" sz="1200">
              <a:latin typeface="Meiryo UI" panose="020B0604030504040204" pitchFamily="50" charset="-128"/>
              <a:ea typeface="Meiryo UI" panose="020B0604030504040204" pitchFamily="50" charset="-128"/>
            </a:endParaRPr>
          </a:p>
        </p:txBody>
      </p:sp>
      <p:sp>
        <p:nvSpPr>
          <p:cNvPr id="19" name="テキスト プレースホルダー 2">
            <a:extLst>
              <a:ext uri="{FF2B5EF4-FFF2-40B4-BE49-F238E27FC236}">
                <a16:creationId xmlns:a16="http://schemas.microsoft.com/office/drawing/2014/main" id="{FEB78E07-05B7-3631-127C-373E0A81C82A}"/>
              </a:ext>
            </a:extLst>
          </p:cNvPr>
          <p:cNvSpPr>
            <a:spLocks noGrp="1"/>
          </p:cNvSpPr>
          <p:nvPr>
            <p:custDataLst>
              <p:tags r:id="rId6"/>
            </p:custDataLst>
          </p:nvPr>
        </p:nvSpPr>
        <p:spPr bwMode="auto">
          <a:xfrm>
            <a:off x="2601913" y="2333625"/>
            <a:ext cx="1511300" cy="3302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F8EADC6C-DA90-425D-91AB-045CA46FB100}" type="datetime'D事''''''''''''業&#10;（グ''リ''ー''''ン''''''''事業''''''：''''''''新''規）'''">
              <a:rPr lang="en-US" altLang="en-US" sz="1200" smtClean="0">
                <a:latin typeface="Meiryo UI" panose="020B0604030504040204" pitchFamily="50" charset="-128"/>
                <a:ea typeface="Meiryo UI" panose="020B0604030504040204" pitchFamily="50" charset="-128"/>
              </a:rPr>
              <a:pPr/>
              <a:t>D事業
（グリーン事業：新規）</a:t>
            </a:fld>
            <a:endParaRPr kumimoji="1" lang="ja-JP" altLang="en-US" sz="1200">
              <a:latin typeface="Meiryo UI" panose="020B0604030504040204" pitchFamily="50" charset="-128"/>
              <a:ea typeface="Meiryo UI" panose="020B0604030504040204" pitchFamily="50" charset="-128"/>
            </a:endParaRPr>
          </a:p>
        </p:txBody>
      </p:sp>
      <p:sp>
        <p:nvSpPr>
          <p:cNvPr id="24" name="テキスト プレースホルダー 2">
            <a:extLst>
              <a:ext uri="{FF2B5EF4-FFF2-40B4-BE49-F238E27FC236}">
                <a16:creationId xmlns:a16="http://schemas.microsoft.com/office/drawing/2014/main" id="{B1C37BF2-80C3-A9F3-5A14-0BC1459F3C9B}"/>
              </a:ext>
            </a:extLst>
          </p:cNvPr>
          <p:cNvSpPr>
            <a:spLocks noGrp="1"/>
          </p:cNvSpPr>
          <p:nvPr>
            <p:custDataLst>
              <p:tags r:id="rId7"/>
            </p:custDataLst>
          </p:nvPr>
        </p:nvSpPr>
        <p:spPr bwMode="auto">
          <a:xfrm>
            <a:off x="2601913" y="2714625"/>
            <a:ext cx="1939925" cy="3302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7337224B-19D7-4D46-8B53-1B4EF6639645}" type="datetime'''''''''C事''''業''''&#10;''''（グリー''''''''ン''事業：''既存''の''一''''部）'">
              <a:rPr lang="en-US" altLang="en-US" sz="1200" smtClean="0">
                <a:latin typeface="Meiryo UI" panose="020B0604030504040204" pitchFamily="50" charset="-128"/>
                <a:ea typeface="Meiryo UI" panose="020B0604030504040204" pitchFamily="50" charset="-128"/>
              </a:rPr>
              <a:pPr/>
              <a:t>C事業
（グリーン事業：既存の一部）</a:t>
            </a:fld>
            <a:endParaRPr kumimoji="1" lang="ja-JP" altLang="en-US" sz="1200">
              <a:latin typeface="Meiryo UI" panose="020B0604030504040204" pitchFamily="50" charset="-128"/>
              <a:ea typeface="Meiryo UI" panose="020B0604030504040204" pitchFamily="50" charset="-128"/>
            </a:endParaRPr>
          </a:p>
        </p:txBody>
      </p:sp>
      <p:sp>
        <p:nvSpPr>
          <p:cNvPr id="29" name="テキスト プレースホルダー 2">
            <a:extLst>
              <a:ext uri="{FF2B5EF4-FFF2-40B4-BE49-F238E27FC236}">
                <a16:creationId xmlns:a16="http://schemas.microsoft.com/office/drawing/2014/main" id="{3331F068-7EEA-AEC1-BB37-5FB6665D033E}"/>
              </a:ext>
            </a:extLst>
          </p:cNvPr>
          <p:cNvSpPr>
            <a:spLocks noGrp="1"/>
          </p:cNvSpPr>
          <p:nvPr>
            <p:custDataLst>
              <p:tags r:id="rId8"/>
            </p:custDataLst>
          </p:nvPr>
        </p:nvSpPr>
        <p:spPr bwMode="auto">
          <a:xfrm>
            <a:off x="2601913" y="3095625"/>
            <a:ext cx="10175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D7FF97E9-7176-4E31-94CB-8FF5BA48E69F}" type="datetime'''''C''事''''''''''''''業''''''''''''（既''''''''''''''''''存）'">
              <a:rPr lang="en-US" altLang="en-US" sz="1200" smtClean="0">
                <a:latin typeface="Meiryo UI" panose="020B0604030504040204" pitchFamily="50" charset="-128"/>
                <a:ea typeface="Meiryo UI" panose="020B0604030504040204" pitchFamily="50" charset="-128"/>
              </a:rPr>
              <a:pPr/>
              <a:t>C事業（既存）</a:t>
            </a:fld>
            <a:endParaRPr kumimoji="1" lang="ja-JP" altLang="en-US" sz="1200">
              <a:latin typeface="Meiryo UI" panose="020B0604030504040204" pitchFamily="50" charset="-128"/>
              <a:ea typeface="Meiryo UI" panose="020B0604030504040204" pitchFamily="50" charset="-128"/>
            </a:endParaRPr>
          </a:p>
        </p:txBody>
      </p:sp>
      <p:sp>
        <p:nvSpPr>
          <p:cNvPr id="30" name="テキスト プレースホルダー 2">
            <a:extLst>
              <a:ext uri="{FF2B5EF4-FFF2-40B4-BE49-F238E27FC236}">
                <a16:creationId xmlns:a16="http://schemas.microsoft.com/office/drawing/2014/main" id="{200364B3-FDD5-9E15-3D2E-7AE1D5437B1B}"/>
              </a:ext>
            </a:extLst>
          </p:cNvPr>
          <p:cNvSpPr>
            <a:spLocks noGrp="1"/>
          </p:cNvSpPr>
          <p:nvPr>
            <p:custDataLst>
              <p:tags r:id="rId9"/>
            </p:custDataLst>
          </p:nvPr>
        </p:nvSpPr>
        <p:spPr bwMode="auto">
          <a:xfrm>
            <a:off x="2601913" y="5313363"/>
            <a:ext cx="4079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B37EDB33-E470-43DA-ADBA-4061A2762FA4}" type="datetime'''''A事''業'''''''''''''''''">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A事業</a:t>
            </a:fld>
            <a:endParaRPr kumimoji="1" lang="ja-JP" altLang="en-US" sz="1200">
              <a:latin typeface="Meiryo UI" panose="020B0604030504040204" pitchFamily="50" charset="-128"/>
              <a:ea typeface="Meiryo UI" panose="020B0604030504040204" pitchFamily="50" charset="-128"/>
            </a:endParaRPr>
          </a:p>
        </p:txBody>
      </p:sp>
      <p:sp>
        <p:nvSpPr>
          <p:cNvPr id="31" name="テキスト プレースホルダー 2">
            <a:extLst>
              <a:ext uri="{FF2B5EF4-FFF2-40B4-BE49-F238E27FC236}">
                <a16:creationId xmlns:a16="http://schemas.microsoft.com/office/drawing/2014/main" id="{926BAE6A-83B4-3254-A691-3B90C83FE35A}"/>
              </a:ext>
            </a:extLst>
          </p:cNvPr>
          <p:cNvSpPr>
            <a:spLocks noGrp="1"/>
          </p:cNvSpPr>
          <p:nvPr>
            <p:custDataLst>
              <p:tags r:id="rId10"/>
            </p:custDataLst>
          </p:nvPr>
        </p:nvSpPr>
        <p:spPr bwMode="gray">
          <a:xfrm>
            <a:off x="585788" y="3657600"/>
            <a:ext cx="479425" cy="1825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2225" tIns="0" rIns="22225" bIns="0" rtlCol="0" anchor="b">
            <a:noAutofit/>
          </a:bodyPr>
          <a:lst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lvl="0" algn="ctr">
              <a:spcBef>
                <a:spcPct val="0"/>
              </a:spcBef>
              <a:spcAft>
                <a:spcPct val="0"/>
              </a:spcAft>
            </a:pPr>
            <a:fld id="{334AEC57-2414-4620-BD6D-C7192E78F207}" type="datetime'4'',''''''''''''''0''''''''00'">
              <a:rPr lang="ja-JP" altLang="en-US" sz="1200" smtClean="0"/>
              <a:pPr/>
              <a:t>4,000</a:t>
            </a:fld>
            <a:endParaRPr kumimoji="1" lang="ja-JP" altLang="en-US" sz="1200"/>
          </a:p>
        </p:txBody>
      </p:sp>
      <p:sp>
        <p:nvSpPr>
          <p:cNvPr id="32" name="テキスト プレースホルダー 2">
            <a:extLst>
              <a:ext uri="{FF2B5EF4-FFF2-40B4-BE49-F238E27FC236}">
                <a16:creationId xmlns:a16="http://schemas.microsoft.com/office/drawing/2014/main" id="{D18DDD2B-5771-AA7C-3034-6A19E49309BD}"/>
              </a:ext>
            </a:extLst>
          </p:cNvPr>
          <p:cNvSpPr>
            <a:spLocks noGrp="1"/>
          </p:cNvSpPr>
          <p:nvPr>
            <p:custDataLst>
              <p:tags r:id="rId11"/>
            </p:custDataLst>
          </p:nvPr>
        </p:nvSpPr>
        <p:spPr bwMode="gray">
          <a:xfrm>
            <a:off x="1879600" y="2125663"/>
            <a:ext cx="479425" cy="1825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2225" tIns="0" rIns="22225" bIns="0" rtlCol="0" anchor="b">
            <a:noAutofit/>
          </a:bodyPr>
          <a:lst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lvl="0" algn="ctr">
              <a:spcBef>
                <a:spcPct val="0"/>
              </a:spcBef>
              <a:spcAft>
                <a:spcPct val="0"/>
              </a:spcAft>
            </a:pPr>
            <a:fld id="{74372D8B-8A71-4716-9498-5F1440C3EF3A}" type="datetime'''''''7'''''''''''',0''''''''0''''''''''''''''''''0'">
              <a:rPr lang="ja-JP" altLang="en-US" sz="1200" smtClean="0"/>
              <a:pPr/>
              <a:t>7,000</a:t>
            </a:fld>
            <a:endParaRPr kumimoji="1" lang="ja-JP" altLang="en-US" sz="1200"/>
          </a:p>
        </p:txBody>
      </p:sp>
      <p:sp>
        <p:nvSpPr>
          <p:cNvPr id="47" name="テキスト プレースホルダー 2">
            <a:extLst>
              <a:ext uri="{FF2B5EF4-FFF2-40B4-BE49-F238E27FC236}">
                <a16:creationId xmlns:a16="http://schemas.microsoft.com/office/drawing/2014/main" id="{7DC1A08D-80A2-F6C5-645C-9026DCB1F62D}"/>
              </a:ext>
            </a:extLst>
          </p:cNvPr>
          <p:cNvSpPr>
            <a:spLocks noGrp="1"/>
          </p:cNvSpPr>
          <p:nvPr>
            <p:custDataLst>
              <p:tags r:id="rId12"/>
            </p:custDataLst>
          </p:nvPr>
        </p:nvSpPr>
        <p:spPr bwMode="auto">
          <a:xfrm>
            <a:off x="2601913" y="4037013"/>
            <a:ext cx="4079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AF9EF1DB-9911-443E-815E-43F9BF1C943B}" type="datetime'''''''B''''''''''''''''''''''''''''''''''''''''事''''業'''''''">
              <a:rPr lang="en-US" altLang="en-US" sz="1200" smtClean="0">
                <a:latin typeface="Meiryo UI" panose="020B0604030504040204" pitchFamily="50" charset="-128"/>
                <a:ea typeface="Meiryo UI" panose="020B0604030504040204" pitchFamily="50" charset="-128"/>
              </a:rPr>
              <a:pPr/>
              <a:t>B事業</a:t>
            </a:fld>
            <a:endParaRPr kumimoji="1" lang="ja-JP" altLang="en-US" sz="1200">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B3E20ED0-1FB6-5175-98FA-06D298DE0465}"/>
              </a:ext>
            </a:extLst>
          </p:cNvPr>
          <p:cNvSpPr/>
          <p:nvPr/>
        </p:nvSpPr>
        <p:spPr>
          <a:xfrm>
            <a:off x="1421848" y="1225723"/>
            <a:ext cx="9348304" cy="440655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自社における全事業（製品）の現状売上・目標売上</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→以下に留意すること</a:t>
            </a:r>
            <a:r>
              <a:rPr kumimoji="1" lang="ja-JP" altLang="en-US" sz="1400" dirty="0">
                <a:solidFill>
                  <a:srgbClr val="FF0000"/>
                </a:solidFill>
                <a:latin typeface="Meiryo UI" panose="020B0604030504040204" pitchFamily="50" charset="-128"/>
                <a:ea typeface="Meiryo UI" panose="020B0604030504040204" pitchFamily="50" charset="-128"/>
              </a:rPr>
              <a:t>。</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申請企業の全事業（グリーンプレミアムを訴求しない既存事業も含めて）を記載すること。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燃料転換の場合は、燃料転換による低・脱炭素化）によって、獲得を目指すグリーン事業（製品）の売上高を明記すること。なお、グリーン事業（製品）の内、新たに立ち上げる新規事業（製品）がある場合は、既存事業と分けて記載すること。</a:t>
            </a: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例示の</a:t>
            </a: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事業は、既存事業（製品）の内、一部の製品について低・脱炭素化によってグリーンプレミアムを訴求する事業があるもの。</a:t>
            </a:r>
            <a:r>
              <a:rPr lang="en-US" altLang="ja-JP" sz="1400" dirty="0">
                <a:solidFill>
                  <a:srgbClr val="FF0000"/>
                </a:solidFill>
                <a:latin typeface="Meiryo UI" panose="020B0604030504040204" pitchFamily="50" charset="-128"/>
                <a:ea typeface="Meiryo UI" panose="020B0604030504040204" pitchFamily="50" charset="-128"/>
              </a:rPr>
              <a:t>D</a:t>
            </a:r>
            <a:r>
              <a:rPr lang="ja-JP" altLang="en-US" sz="1400" dirty="0">
                <a:solidFill>
                  <a:srgbClr val="FF0000"/>
                </a:solidFill>
                <a:latin typeface="Meiryo UI" panose="020B0604030504040204" pitchFamily="50" charset="-128"/>
                <a:ea typeface="Meiryo UI" panose="020B0604030504040204" pitchFamily="50" charset="-128"/>
              </a:rPr>
              <a:t>事業は、新規に立ち上げるグリーンプレミアムを訴求する事業（製品）を示す。</a:t>
            </a:r>
          </a:p>
          <a:p>
            <a:pPr lvl="1"/>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自社における全事業（製品）の概要・今後の戦略方針</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→以下に留意すること。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各事業の概要、及び今後の事業戦略、特に全社における当該事業の位置づけを踏まえた戦略を記載すること。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グリーンプレミアム事業については、戦略方針の中で、グリーンプレミアムの訴求方法について記載すること。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53104CAF-52E2-6665-DEB9-8C104A78DA9A}"/>
              </a:ext>
            </a:extLst>
          </p:cNvPr>
          <p:cNvSpPr/>
          <p:nvPr/>
        </p:nvSpPr>
        <p:spPr bwMode="gray">
          <a:xfrm>
            <a:off x="8467382" y="31216"/>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幹事会社記載ページ</a:t>
            </a:r>
            <a:endParaRPr kumimoji="0" lang="en-US"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24963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82868-A840-A50F-20EF-A1D01F6A77AF}"/>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AB45CE90-0F36-7F09-53BB-54DF272C93E9}"/>
              </a:ext>
            </a:extLst>
          </p:cNvPr>
          <p:cNvGraphicFramePr>
            <a:graphicFrameLocks noChangeAspect="1"/>
          </p:cNvGraphicFramePr>
          <p:nvPr>
            <p:custDataLst>
              <p:tags r:id="rId1"/>
            </p:custDataLst>
            <p:extLst>
              <p:ext uri="{D42A27DB-BD31-4B8C-83A1-F6EECF244321}">
                <p14:modId xmlns:p14="http://schemas.microsoft.com/office/powerpoint/2010/main" val="29081897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0" imgW="561" imgH="561" progId="TCLayout.ActiveDocument.1">
                  <p:embed/>
                </p:oleObj>
              </mc:Choice>
              <mc:Fallback>
                <p:oleObj name="think-cellスライド" r:id="rId10" imgW="561" imgH="561" progId="TCLayout.ActiveDocument.1">
                  <p:embed/>
                  <p:pic>
                    <p:nvPicPr>
                      <p:cNvPr id="38" name="think-cell data - do not delete" hidden="1">
                        <a:extLst>
                          <a:ext uri="{FF2B5EF4-FFF2-40B4-BE49-F238E27FC236}">
                            <a16:creationId xmlns:a16="http://schemas.microsoft.com/office/drawing/2014/main" id="{AB45CE90-0F36-7F09-53BB-54DF272C93E9}"/>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11FB0420-10C6-43A1-235C-6BC78E2BAB1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F91D8215-C455-FC16-AA32-48A57777DAF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製品</a:t>
            </a:r>
            <a:r>
              <a:rPr lang="en-US" altLang="ja-JP">
                <a:solidFill>
                  <a:schemeClr val="tx1"/>
                </a:solidFill>
              </a:rPr>
              <a:t>】</a:t>
            </a:r>
            <a:r>
              <a:rPr lang="ja-JP" altLang="en-US">
                <a:solidFill>
                  <a:schemeClr val="tx1"/>
                </a:solidFill>
              </a:rPr>
              <a:t>　</a:t>
            </a:r>
            <a:r>
              <a:rPr lang="en-US" altLang="ja-JP">
                <a:solidFill>
                  <a:schemeClr val="tx1"/>
                </a:solidFill>
              </a:rPr>
              <a:t>xx</a:t>
            </a:r>
            <a:r>
              <a:rPr lang="ja-JP" altLang="en-US">
                <a:solidFill>
                  <a:schemeClr val="tx1"/>
                </a:solidFill>
              </a:rPr>
              <a:t>によって市場成長が見込める</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BB3CA569-E2A0-8D78-98CE-666F6EED3FE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C5E7443D-1050-AD14-6354-46C73958172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5" name="グループ化 4">
            <a:extLst>
              <a:ext uri="{FF2B5EF4-FFF2-40B4-BE49-F238E27FC236}">
                <a16:creationId xmlns:a16="http://schemas.microsoft.com/office/drawing/2014/main" id="{32CC05D8-EA55-9E31-CC8E-843DDCDFAD51}"/>
              </a:ext>
            </a:extLst>
          </p:cNvPr>
          <p:cNvGrpSpPr/>
          <p:nvPr/>
        </p:nvGrpSpPr>
        <p:grpSpPr>
          <a:xfrm>
            <a:off x="180000" y="1659077"/>
            <a:ext cx="5239039" cy="360000"/>
            <a:chOff x="543578" y="1377175"/>
            <a:chExt cx="5239039" cy="360000"/>
          </a:xfrm>
        </p:grpSpPr>
        <p:cxnSp>
          <p:nvCxnSpPr>
            <p:cNvPr id="7" name="Straight Connector 18">
              <a:extLst>
                <a:ext uri="{FF2B5EF4-FFF2-40B4-BE49-F238E27FC236}">
                  <a16:creationId xmlns:a16="http://schemas.microsoft.com/office/drawing/2014/main" id="{BA8DCD0C-1E9B-59BB-6166-DC12861936A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23">
              <a:extLst>
                <a:ext uri="{FF2B5EF4-FFF2-40B4-BE49-F238E27FC236}">
                  <a16:creationId xmlns:a16="http://schemas.microsoft.com/office/drawing/2014/main" id="{14FBE450-19FA-4501-438E-23087B457950}"/>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グリーン市場（</a:t>
              </a:r>
              <a:r>
                <a:rPr lang="en-US" altLang="ja-JP">
                  <a:solidFill>
                    <a:schemeClr val="tx1"/>
                  </a:solidFill>
                </a:rPr>
                <a:t>xx</a:t>
              </a:r>
              <a:r>
                <a:rPr lang="ja-JP" altLang="en-US">
                  <a:solidFill>
                    <a:schemeClr val="tx1"/>
                  </a:solidFill>
                </a:rPr>
                <a:t>製品）の市場予測（億円）</a:t>
              </a:r>
              <a:endParaRPr lang="en-US" altLang="ja-JP">
                <a:solidFill>
                  <a:schemeClr val="tx1"/>
                </a:solidFill>
              </a:endParaRPr>
            </a:p>
          </p:txBody>
        </p:sp>
      </p:grpSp>
      <p:grpSp>
        <p:nvGrpSpPr>
          <p:cNvPr id="13" name="グループ化 12">
            <a:extLst>
              <a:ext uri="{FF2B5EF4-FFF2-40B4-BE49-F238E27FC236}">
                <a16:creationId xmlns:a16="http://schemas.microsoft.com/office/drawing/2014/main" id="{5A74FAB7-3F3C-25F6-D61E-C4086FCC45DF}"/>
              </a:ext>
            </a:extLst>
          </p:cNvPr>
          <p:cNvGrpSpPr/>
          <p:nvPr/>
        </p:nvGrpSpPr>
        <p:grpSpPr>
          <a:xfrm>
            <a:off x="6092684" y="1659077"/>
            <a:ext cx="5943316" cy="360000"/>
            <a:chOff x="543578" y="1377175"/>
            <a:chExt cx="5239039" cy="360000"/>
          </a:xfrm>
        </p:grpSpPr>
        <p:cxnSp>
          <p:nvCxnSpPr>
            <p:cNvPr id="15" name="Straight Connector 18">
              <a:extLst>
                <a:ext uri="{FF2B5EF4-FFF2-40B4-BE49-F238E27FC236}">
                  <a16:creationId xmlns:a16="http://schemas.microsoft.com/office/drawing/2014/main" id="{CA56A420-6FCF-08F0-DA05-7973CAACF54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23">
              <a:extLst>
                <a:ext uri="{FF2B5EF4-FFF2-40B4-BE49-F238E27FC236}">
                  <a16:creationId xmlns:a16="http://schemas.microsoft.com/office/drawing/2014/main" id="{CC371482-6AA7-AEEA-880A-27EECAE6DBC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左記の根拠及び将来的な市場成長が見込める根拠</a:t>
              </a:r>
            </a:p>
          </p:txBody>
        </p:sp>
      </p:grpSp>
      <p:sp>
        <p:nvSpPr>
          <p:cNvPr id="18" name="正方形/長方形 17">
            <a:extLst>
              <a:ext uri="{FF2B5EF4-FFF2-40B4-BE49-F238E27FC236}">
                <a16:creationId xmlns:a16="http://schemas.microsoft.com/office/drawing/2014/main" id="{A10B54F4-E02E-8F01-C3F9-D3E5922C0850}"/>
              </a:ext>
            </a:extLst>
          </p:cNvPr>
          <p:cNvSpPr/>
          <p:nvPr/>
        </p:nvSpPr>
        <p:spPr>
          <a:xfrm>
            <a:off x="6111722" y="2132897"/>
            <a:ext cx="5921715" cy="391384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64155ECB-BB89-B8BD-51EC-3F77E3D522E2}"/>
              </a:ext>
            </a:extLst>
          </p:cNvPr>
          <p:cNvSpPr/>
          <p:nvPr/>
        </p:nvSpPr>
        <p:spPr bwMode="gray">
          <a:xfrm>
            <a:off x="199039" y="2132896"/>
            <a:ext cx="428886" cy="2330820"/>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市場規模</a:t>
            </a:r>
            <a:endParaRPr kumimoji="0" lang="ja-JP" altLang="en-US" sz="1400" baseline="30000">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443167FB-4A01-3FAF-3750-D0F5B5117DA1}"/>
              </a:ext>
            </a:extLst>
          </p:cNvPr>
          <p:cNvSpPr/>
          <p:nvPr/>
        </p:nvSpPr>
        <p:spPr bwMode="gray">
          <a:xfrm>
            <a:off x="199039" y="4830140"/>
            <a:ext cx="428886" cy="1570257"/>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市場シェア</a:t>
            </a:r>
            <a:endParaRPr kumimoji="0" lang="ja-JP" altLang="en-US" sz="1400" baseline="3000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0311EEAC-B0CD-5DCD-C816-4B322D91CEF1}"/>
              </a:ext>
            </a:extLst>
          </p:cNvPr>
          <p:cNvSpPr/>
          <p:nvPr/>
        </p:nvSpPr>
        <p:spPr bwMode="gray">
          <a:xfrm>
            <a:off x="810814" y="4830140"/>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自社</a:t>
            </a:r>
            <a:endParaRPr kumimoji="0" lang="en-US" altLang="ja-JP" sz="140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2B6E944B-9257-C323-F56D-134A7A319931}"/>
              </a:ext>
            </a:extLst>
          </p:cNvPr>
          <p:cNvSpPr/>
          <p:nvPr/>
        </p:nvSpPr>
        <p:spPr bwMode="gray">
          <a:xfrm>
            <a:off x="810814" y="5379122"/>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主要競合</a:t>
            </a:r>
            <a:r>
              <a:rPr kumimoji="0" lang="en-US" altLang="ja-JP" sz="1400">
                <a:latin typeface="Meiryo UI" panose="020B0604030504040204" pitchFamily="50" charset="-128"/>
                <a:ea typeface="Meiryo UI" panose="020B0604030504040204" pitchFamily="50" charset="-128"/>
              </a:rPr>
              <a:t>A</a:t>
            </a:r>
          </a:p>
        </p:txBody>
      </p:sp>
      <p:sp>
        <p:nvSpPr>
          <p:cNvPr id="8" name="正方形/長方形 7">
            <a:extLst>
              <a:ext uri="{FF2B5EF4-FFF2-40B4-BE49-F238E27FC236}">
                <a16:creationId xmlns:a16="http://schemas.microsoft.com/office/drawing/2014/main" id="{E3AED9D0-B1A8-45DF-9E5F-2CFBA6807C8A}"/>
              </a:ext>
            </a:extLst>
          </p:cNvPr>
          <p:cNvSpPr/>
          <p:nvPr/>
        </p:nvSpPr>
        <p:spPr bwMode="gray">
          <a:xfrm>
            <a:off x="810814" y="5928105"/>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主要競合</a:t>
            </a:r>
            <a:r>
              <a:rPr kumimoji="0" lang="en-US" altLang="ja-JP" sz="1400">
                <a:latin typeface="Meiryo UI" panose="020B0604030504040204" pitchFamily="50" charset="-128"/>
                <a:ea typeface="Meiryo UI" panose="020B0604030504040204" pitchFamily="50" charset="-128"/>
              </a:rPr>
              <a:t>B</a:t>
            </a:r>
          </a:p>
        </p:txBody>
      </p:sp>
      <p:sp>
        <p:nvSpPr>
          <p:cNvPr id="9" name="正方形/長方形 8">
            <a:extLst>
              <a:ext uri="{FF2B5EF4-FFF2-40B4-BE49-F238E27FC236}">
                <a16:creationId xmlns:a16="http://schemas.microsoft.com/office/drawing/2014/main" id="{F5207F24-4163-239C-B2B1-CB2312C09D3A}"/>
              </a:ext>
            </a:extLst>
          </p:cNvPr>
          <p:cNvSpPr/>
          <p:nvPr/>
        </p:nvSpPr>
        <p:spPr bwMode="gray">
          <a:xfrm>
            <a:off x="2606810" y="4830140"/>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E73C8ACF-6024-E56C-36AD-546333B24D5D}"/>
              </a:ext>
            </a:extLst>
          </p:cNvPr>
          <p:cNvSpPr/>
          <p:nvPr/>
        </p:nvSpPr>
        <p:spPr bwMode="gray">
          <a:xfrm>
            <a:off x="2606810" y="5379122"/>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03125673-686B-0740-5C78-D185604D9D09}"/>
              </a:ext>
            </a:extLst>
          </p:cNvPr>
          <p:cNvSpPr/>
          <p:nvPr/>
        </p:nvSpPr>
        <p:spPr bwMode="gray">
          <a:xfrm>
            <a:off x="2606810" y="5928105"/>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graphicFrame>
        <p:nvGraphicFramePr>
          <p:cNvPr id="48" name="Chart 3">
            <a:extLst>
              <a:ext uri="{FF2B5EF4-FFF2-40B4-BE49-F238E27FC236}">
                <a16:creationId xmlns:a16="http://schemas.microsoft.com/office/drawing/2014/main" id="{3E44E4AC-70E0-28D5-5258-7BFB26FD75B1}"/>
              </a:ext>
            </a:extLst>
          </p:cNvPr>
          <p:cNvGraphicFramePr/>
          <p:nvPr>
            <p:custDataLst>
              <p:tags r:id="rId2"/>
            </p:custDataLst>
            <p:extLst>
              <p:ext uri="{D42A27DB-BD31-4B8C-83A1-F6EECF244321}">
                <p14:modId xmlns:p14="http://schemas.microsoft.com/office/powerpoint/2010/main" val="2068127942"/>
              </p:ext>
            </p:extLst>
          </p:nvPr>
        </p:nvGraphicFramePr>
        <p:xfrm>
          <a:off x="703263" y="1841500"/>
          <a:ext cx="4935537" cy="2649538"/>
        </p:xfrm>
        <a:graphic>
          <a:graphicData uri="http://schemas.openxmlformats.org/drawingml/2006/chart">
            <c:chart xmlns:c="http://schemas.openxmlformats.org/drawingml/2006/chart" xmlns:r="http://schemas.openxmlformats.org/officeDocument/2006/relationships" r:id="rId12"/>
          </a:graphicData>
        </a:graphic>
      </p:graphicFrame>
      <p:sp>
        <p:nvSpPr>
          <p:cNvPr id="17" name="テキスト プレースホルダー 2">
            <a:extLst>
              <a:ext uri="{FF2B5EF4-FFF2-40B4-BE49-F238E27FC236}">
                <a16:creationId xmlns:a16="http://schemas.microsoft.com/office/drawing/2014/main" id="{AFAA194E-956B-8CA4-6748-DC27AB33CE38}"/>
              </a:ext>
            </a:extLst>
          </p:cNvPr>
          <p:cNvSpPr>
            <a:spLocks noGrp="1"/>
          </p:cNvSpPr>
          <p:nvPr>
            <p:custDataLst>
              <p:tags r:id="rId3"/>
            </p:custDataLst>
          </p:nvPr>
        </p:nvSpPr>
        <p:spPr bwMode="auto">
          <a:xfrm>
            <a:off x="1058863"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785B72F9-3EB2-419A-9185-ACB9234EB068}"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0" name="テキスト プレースホルダー 2">
            <a:extLst>
              <a:ext uri="{FF2B5EF4-FFF2-40B4-BE49-F238E27FC236}">
                <a16:creationId xmlns:a16="http://schemas.microsoft.com/office/drawing/2014/main" id="{8695150F-10F3-EAD3-1509-FEF7FD256ACD}"/>
              </a:ext>
            </a:extLst>
          </p:cNvPr>
          <p:cNvSpPr>
            <a:spLocks noGrp="1"/>
          </p:cNvSpPr>
          <p:nvPr>
            <p:custDataLst>
              <p:tags r:id="rId4"/>
            </p:custDataLst>
          </p:nvPr>
        </p:nvSpPr>
        <p:spPr bwMode="auto">
          <a:xfrm>
            <a:off x="2012950"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77EB3A70-2E21-4C37-8F16-EACCC416215F}"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2" name="テキスト プレースホルダー 2">
            <a:extLst>
              <a:ext uri="{FF2B5EF4-FFF2-40B4-BE49-F238E27FC236}">
                <a16:creationId xmlns:a16="http://schemas.microsoft.com/office/drawing/2014/main" id="{67E5C438-538A-85E1-54E2-44E4207BA9B0}"/>
              </a:ext>
            </a:extLst>
          </p:cNvPr>
          <p:cNvSpPr>
            <a:spLocks noGrp="1"/>
          </p:cNvSpPr>
          <p:nvPr>
            <p:custDataLst>
              <p:tags r:id="rId5"/>
            </p:custDataLst>
          </p:nvPr>
        </p:nvSpPr>
        <p:spPr bwMode="auto">
          <a:xfrm>
            <a:off x="2967038"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F4328CF5-BE36-4DFF-931C-CB9C915F5BBF}"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3" name="テキスト プレースホルダー 2">
            <a:extLst>
              <a:ext uri="{FF2B5EF4-FFF2-40B4-BE49-F238E27FC236}">
                <a16:creationId xmlns:a16="http://schemas.microsoft.com/office/drawing/2014/main" id="{AF01A6B9-0595-9A92-C3FB-906C157C5FA9}"/>
              </a:ext>
            </a:extLst>
          </p:cNvPr>
          <p:cNvSpPr>
            <a:spLocks noGrp="1"/>
          </p:cNvSpPr>
          <p:nvPr>
            <p:custDataLst>
              <p:tags r:id="rId6"/>
            </p:custDataLst>
          </p:nvPr>
        </p:nvSpPr>
        <p:spPr bwMode="auto">
          <a:xfrm>
            <a:off x="3921125"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4CD07E41-B5CE-4DC7-88B4-D5A914FA184A}"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9" name="テキスト プレースホルダー 2">
            <a:extLst>
              <a:ext uri="{FF2B5EF4-FFF2-40B4-BE49-F238E27FC236}">
                <a16:creationId xmlns:a16="http://schemas.microsoft.com/office/drawing/2014/main" id="{711766DF-3650-A8DF-DE23-D73A2D5FB78F}"/>
              </a:ext>
            </a:extLst>
          </p:cNvPr>
          <p:cNvSpPr>
            <a:spLocks noGrp="1"/>
          </p:cNvSpPr>
          <p:nvPr>
            <p:custDataLst>
              <p:tags r:id="rId7"/>
            </p:custDataLst>
          </p:nvPr>
        </p:nvSpPr>
        <p:spPr bwMode="auto">
          <a:xfrm>
            <a:off x="4875213"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CCAC8C82-6F9A-49A5-8D74-1E76A4CF3794}"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cxnSp>
        <p:nvCxnSpPr>
          <p:cNvPr id="34" name="直線コネクタ 33">
            <a:extLst>
              <a:ext uri="{FF2B5EF4-FFF2-40B4-BE49-F238E27FC236}">
                <a16:creationId xmlns:a16="http://schemas.microsoft.com/office/drawing/2014/main" id="{59D063A0-E8E1-D167-1216-AFA9B6140E7F}"/>
              </a:ext>
            </a:extLst>
          </p:cNvPr>
          <p:cNvCxnSpPr>
            <a:cxnSpLocks/>
          </p:cNvCxnSpPr>
          <p:nvPr/>
        </p:nvCxnSpPr>
        <p:spPr>
          <a:xfrm>
            <a:off x="155999" y="4664257"/>
            <a:ext cx="5400000" cy="0"/>
          </a:xfrm>
          <a:prstGeom prst="line">
            <a:avLst/>
          </a:prstGeom>
          <a:ln w="9525">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A4C86070-462E-5A73-CC9B-780C39582444}"/>
              </a:ext>
            </a:extLst>
          </p:cNvPr>
          <p:cNvGrpSpPr/>
          <p:nvPr/>
        </p:nvGrpSpPr>
        <p:grpSpPr>
          <a:xfrm>
            <a:off x="5647861" y="2092789"/>
            <a:ext cx="216000" cy="4371988"/>
            <a:chOff x="6120034" y="2188198"/>
            <a:chExt cx="216000" cy="4371988"/>
          </a:xfrm>
        </p:grpSpPr>
        <p:cxnSp>
          <p:nvCxnSpPr>
            <p:cNvPr id="37" name="Straight Connector 40">
              <a:extLst>
                <a:ext uri="{FF2B5EF4-FFF2-40B4-BE49-F238E27FC236}">
                  <a16:creationId xmlns:a16="http://schemas.microsoft.com/office/drawing/2014/main" id="{908A3875-9505-A63E-92E8-1DC643EA3E14}"/>
                </a:ext>
              </a:extLst>
            </p:cNvPr>
            <p:cNvCxnSpPr>
              <a:cxnSpLocks/>
            </p:cNvCxnSpPr>
            <p:nvPr/>
          </p:nvCxnSpPr>
          <p:spPr>
            <a:xfrm flipV="1">
              <a:off x="6228033" y="2188198"/>
              <a:ext cx="0" cy="437198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9" name="Freeform 94">
              <a:extLst>
                <a:ext uri="{FF2B5EF4-FFF2-40B4-BE49-F238E27FC236}">
                  <a16:creationId xmlns:a16="http://schemas.microsoft.com/office/drawing/2014/main" id="{02E8E935-A89A-1156-234A-7284B58AB155}"/>
                </a:ext>
              </a:extLst>
            </p:cNvPr>
            <p:cNvSpPr>
              <a:spLocks/>
            </p:cNvSpPr>
            <p:nvPr/>
          </p:nvSpPr>
          <p:spPr bwMode="gray">
            <a:xfrm rot="10800000" flipH="1">
              <a:off x="6120034" y="426619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1" name="正方形/長方形 20">
            <a:extLst>
              <a:ext uri="{FF2B5EF4-FFF2-40B4-BE49-F238E27FC236}">
                <a16:creationId xmlns:a16="http://schemas.microsoft.com/office/drawing/2014/main" id="{A6FDAFF4-5D78-1A5F-2D8A-F49354F1BA69}"/>
              </a:ext>
            </a:extLst>
          </p:cNvPr>
          <p:cNvSpPr/>
          <p:nvPr/>
        </p:nvSpPr>
        <p:spPr>
          <a:xfrm>
            <a:off x="2161953" y="1743647"/>
            <a:ext cx="7868093" cy="33707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180975" indent="-180975">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グリーン市場（</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製品）の市場予測</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→市場規模については、適宜表やグラフを用いて、金額・数量のどちらかデータ取得が可能な過去</a:t>
            </a:r>
            <a:r>
              <a:rPr lang="en-US" altLang="ja-JP" sz="1400" dirty="0">
                <a:solidFill>
                  <a:srgbClr val="FF0000"/>
                </a:solidFill>
                <a:latin typeface="Meiryo UI" panose="020B0604030504040204" pitchFamily="50" charset="-128"/>
                <a:ea typeface="Meiryo UI" panose="020B0604030504040204" pitchFamily="50" charset="-128"/>
              </a:rPr>
              <a:t>5</a:t>
            </a:r>
            <a:r>
              <a:rPr lang="ja-JP" altLang="en-US" sz="1400" dirty="0">
                <a:solidFill>
                  <a:srgbClr val="FF0000"/>
                </a:solidFill>
                <a:latin typeface="Meiryo UI" panose="020B0604030504040204" pitchFamily="50" charset="-128"/>
                <a:ea typeface="Meiryo UI" panose="020B0604030504040204" pitchFamily="50" charset="-128"/>
              </a:rPr>
              <a:t>年程度の実績と、将来見込みを記載すること。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また、市場シェアについては、適宜表やグラフを用いて、数量シェア・金額シェアのどちらであるか、いつ時点のシェアであるかを記載すること。また、足元のシェアも記載すること。その際に、主要な競合他社のシェアも可能な限り記載すること（推測値でも可）。</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左記の根拠及び将来的な市場成長が見込める根拠</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前頁に記載したグリーン事業（製品）毎に本頁を作成すること。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C85B909A-53B7-DCD0-0414-CB620ADFB9E8}"/>
              </a:ext>
            </a:extLst>
          </p:cNvPr>
          <p:cNvSpPr/>
          <p:nvPr/>
        </p:nvSpPr>
        <p:spPr bwMode="gray">
          <a:xfrm>
            <a:off x="8467382" y="31216"/>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549626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BDC4C-9545-FC74-2AAC-3FF127F2A43F}"/>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F5524CEC-E118-892C-7A09-7D19B5675B76}"/>
              </a:ext>
            </a:extLst>
          </p:cNvPr>
          <p:cNvGraphicFramePr>
            <a:graphicFrameLocks noChangeAspect="1"/>
          </p:cNvGraphicFramePr>
          <p:nvPr>
            <p:custDataLst>
              <p:tags r:id="rId1"/>
            </p:custDataLst>
            <p:extLst>
              <p:ext uri="{D42A27DB-BD31-4B8C-83A1-F6EECF244321}">
                <p14:modId xmlns:p14="http://schemas.microsoft.com/office/powerpoint/2010/main" val="33313009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F5524CEC-E118-892C-7A09-7D19B5675B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34AA3D3B-3A24-1F99-D9F5-E839E575899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FE90E65C-2766-121D-5145-C70C941ACB2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（参考）</a:t>
            </a:r>
            <a:r>
              <a:rPr lang="en-US" altLang="ja-JP">
                <a:solidFill>
                  <a:schemeClr val="tx1"/>
                </a:solidFill>
              </a:rPr>
              <a:t>xx</a:t>
            </a:r>
            <a:r>
              <a:rPr lang="ja-JP" altLang="en-US">
                <a:solidFill>
                  <a:schemeClr val="tx1"/>
                </a:solidFill>
              </a:rPr>
              <a:t>という理由で</a:t>
            </a:r>
            <a:r>
              <a:rPr lang="en-US" altLang="ja-JP">
                <a:solidFill>
                  <a:schemeClr val="tx1"/>
                </a:solidFill>
              </a:rPr>
              <a:t>xx</a:t>
            </a:r>
            <a:r>
              <a:rPr lang="ja-JP" altLang="en-US">
                <a:solidFill>
                  <a:schemeClr val="tx1"/>
                </a:solidFill>
              </a:rPr>
              <a:t>事業所を選定する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33001307-59F4-8581-870A-52C209E3684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A3D8BAAE-A70D-FC3F-DBAF-75E65B57129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10" name="グループ化 9">
            <a:extLst>
              <a:ext uri="{FF2B5EF4-FFF2-40B4-BE49-F238E27FC236}">
                <a16:creationId xmlns:a16="http://schemas.microsoft.com/office/drawing/2014/main" id="{B716A87E-662C-F8C7-3411-254DE4D39840}"/>
              </a:ext>
            </a:extLst>
          </p:cNvPr>
          <p:cNvGrpSpPr/>
          <p:nvPr/>
        </p:nvGrpSpPr>
        <p:grpSpPr>
          <a:xfrm>
            <a:off x="180000" y="1732958"/>
            <a:ext cx="5702400" cy="288000"/>
            <a:chOff x="156000" y="1879963"/>
            <a:chExt cx="5760000" cy="288000"/>
          </a:xfrm>
        </p:grpSpPr>
        <p:sp>
          <p:nvSpPr>
            <p:cNvPr id="11" name="正方形/長方形 10">
              <a:extLst>
                <a:ext uri="{FF2B5EF4-FFF2-40B4-BE49-F238E27FC236}">
                  <a16:creationId xmlns:a16="http://schemas.microsoft.com/office/drawing/2014/main" id="{BCB54AE6-0377-ABAA-9179-EB0CBCE2B64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a:t>
              </a:r>
              <a:r>
                <a:rPr lang="ja-JP" altLang="en-US" sz="1400">
                  <a:solidFill>
                    <a:schemeClr val="tx1"/>
                  </a:solidFill>
                  <a:latin typeface="Meiryo UI" panose="020B0604030504040204" pitchFamily="50" charset="-128"/>
                  <a:ea typeface="Meiryo UI" panose="020B0604030504040204" pitchFamily="50" charset="-128"/>
                </a:rPr>
                <a:t>を実施する</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事業所の位置付け</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4" name="直線コネクタ 13">
              <a:extLst>
                <a:ext uri="{FF2B5EF4-FFF2-40B4-BE49-F238E27FC236}">
                  <a16:creationId xmlns:a16="http://schemas.microsoft.com/office/drawing/2014/main" id="{68A3A81E-64C8-7888-695B-8E83272CDE0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2A47793A-577B-BD9F-358E-2DF4C546A808}"/>
              </a:ext>
            </a:extLst>
          </p:cNvPr>
          <p:cNvGrpSpPr/>
          <p:nvPr/>
        </p:nvGrpSpPr>
        <p:grpSpPr>
          <a:xfrm>
            <a:off x="6333600" y="1732958"/>
            <a:ext cx="5702400" cy="288000"/>
            <a:chOff x="156000" y="1879963"/>
            <a:chExt cx="5760000" cy="288000"/>
          </a:xfrm>
        </p:grpSpPr>
        <p:sp>
          <p:nvSpPr>
            <p:cNvPr id="16" name="正方形/長方形 15">
              <a:extLst>
                <a:ext uri="{FF2B5EF4-FFF2-40B4-BE49-F238E27FC236}">
                  <a16:creationId xmlns:a16="http://schemas.microsoft.com/office/drawing/2014/main" id="{3C3AD709-3ED5-3D45-31B6-347D636DCC5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事業所の選定理由</a:t>
              </a:r>
            </a:p>
          </p:txBody>
        </p:sp>
        <p:cxnSp>
          <p:nvCxnSpPr>
            <p:cNvPr id="18" name="直線コネクタ 17">
              <a:extLst>
                <a:ext uri="{FF2B5EF4-FFF2-40B4-BE49-F238E27FC236}">
                  <a16:creationId xmlns:a16="http://schemas.microsoft.com/office/drawing/2014/main" id="{85BE9E46-3102-3F00-2753-93AB91CF04D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pic>
        <p:nvPicPr>
          <p:cNvPr id="6" name="図 5">
            <a:extLst>
              <a:ext uri="{FF2B5EF4-FFF2-40B4-BE49-F238E27FC236}">
                <a16:creationId xmlns:a16="http://schemas.microsoft.com/office/drawing/2014/main" id="{252664D1-3D9C-D90B-A4EF-356B9D376740}"/>
              </a:ext>
            </a:extLst>
          </p:cNvPr>
          <p:cNvPicPr>
            <a:picLocks noChangeAspect="1"/>
          </p:cNvPicPr>
          <p:nvPr/>
        </p:nvPicPr>
        <p:blipFill>
          <a:blip r:embed="rId6"/>
          <a:srcRect/>
          <a:stretch>
            <a:fillRect/>
          </a:stretch>
        </p:blipFill>
        <p:spPr>
          <a:xfrm>
            <a:off x="1641538" y="2028540"/>
            <a:ext cx="3965918" cy="4282664"/>
          </a:xfrm>
          <a:custGeom>
            <a:avLst/>
            <a:gdLst>
              <a:gd name="connsiteX0" fmla="*/ 0 w 5725324"/>
              <a:gd name="connsiteY0" fmla="*/ 0 h 6182588"/>
              <a:gd name="connsiteX1" fmla="*/ 5725324 w 5725324"/>
              <a:gd name="connsiteY1" fmla="*/ 0 h 6182588"/>
              <a:gd name="connsiteX2" fmla="*/ 5725324 w 5725324"/>
              <a:gd name="connsiteY2" fmla="*/ 4089451 h 6182588"/>
              <a:gd name="connsiteX3" fmla="*/ 4056019 w 5725324"/>
              <a:gd name="connsiteY3" fmla="*/ 4089451 h 6182588"/>
              <a:gd name="connsiteX4" fmla="*/ 4056019 w 5725324"/>
              <a:gd name="connsiteY4" fmla="*/ 6182588 h 6182588"/>
              <a:gd name="connsiteX5" fmla="*/ 0 w 5725324"/>
              <a:gd name="connsiteY5" fmla="*/ 6182588 h 618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25324" h="6182588">
                <a:moveTo>
                  <a:pt x="0" y="0"/>
                </a:moveTo>
                <a:lnTo>
                  <a:pt x="5725324" y="0"/>
                </a:lnTo>
                <a:lnTo>
                  <a:pt x="5725324" y="4089451"/>
                </a:lnTo>
                <a:lnTo>
                  <a:pt x="4056019" y="4089451"/>
                </a:lnTo>
                <a:lnTo>
                  <a:pt x="4056019" y="6182588"/>
                </a:lnTo>
                <a:lnTo>
                  <a:pt x="0" y="6182588"/>
                </a:lnTo>
                <a:close/>
              </a:path>
            </a:pathLst>
          </a:custGeom>
        </p:spPr>
      </p:pic>
      <p:sp>
        <p:nvSpPr>
          <p:cNvPr id="48" name="正方形/長方形 47">
            <a:extLst>
              <a:ext uri="{FF2B5EF4-FFF2-40B4-BE49-F238E27FC236}">
                <a16:creationId xmlns:a16="http://schemas.microsoft.com/office/drawing/2014/main" id="{07097FEE-AB44-A726-FD25-E967DB7E7F34}"/>
              </a:ext>
            </a:extLst>
          </p:cNvPr>
          <p:cNvSpPr/>
          <p:nvPr/>
        </p:nvSpPr>
        <p:spPr bwMode="auto">
          <a:xfrm>
            <a:off x="261998" y="2090940"/>
            <a:ext cx="3163614" cy="1080000"/>
          </a:xfrm>
          <a:prstGeom prst="rect">
            <a:avLst/>
          </a:prstGeom>
          <a:solidFill>
            <a:schemeClr val="bg1"/>
          </a:solidFill>
          <a:ln w="9525">
            <a:solidFill>
              <a:schemeClr val="accent6">
                <a:lumMod val="25000"/>
              </a:schemeClr>
            </a:solidFill>
            <a:miter lim="800000"/>
            <a:headEnd/>
            <a:tailEnd/>
          </a:ln>
          <a:effectLst/>
        </p:spPr>
        <p:txBody>
          <a:bodyPr wrap="square" rtlCol="0" anchor="t"/>
          <a:lstStyle/>
          <a:p>
            <a:pPr algn="l"/>
            <a:r>
              <a:rPr kumimoji="0" lang="ja-JP" altLang="en-US" sz="1200">
                <a:latin typeface="Meiryo UI" panose="020B0604030504040204" pitchFamily="50" charset="-128"/>
                <a:ea typeface="Meiryo UI" panose="020B0604030504040204" pitchFamily="50" charset="-128"/>
              </a:rPr>
              <a:t>（参考）</a:t>
            </a:r>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49" name="正方形/長方形 48">
            <a:extLst>
              <a:ext uri="{FF2B5EF4-FFF2-40B4-BE49-F238E27FC236}">
                <a16:creationId xmlns:a16="http://schemas.microsoft.com/office/drawing/2014/main" id="{BCC6E96F-F065-219A-8E98-4BC1F817136D}"/>
              </a:ext>
            </a:extLst>
          </p:cNvPr>
          <p:cNvSpPr/>
          <p:nvPr/>
        </p:nvSpPr>
        <p:spPr bwMode="auto">
          <a:xfrm>
            <a:off x="2067855" y="2132838"/>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a:solidFill>
                  <a:schemeClr val="bg1"/>
                </a:solidFill>
                <a:latin typeface="Meiryo UI" panose="020B0604030504040204" pitchFamily="50" charset="-128"/>
                <a:ea typeface="Meiryo UI" panose="020B0604030504040204" pitchFamily="50" charset="-128"/>
              </a:rPr>
              <a:t>R&amp;D</a:t>
            </a:r>
            <a:endParaRPr kumimoji="0" lang="ja-JP" altLang="en-US" sz="1200">
              <a:solidFill>
                <a:schemeClr val="bg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685AECF1-6842-44F7-EBB9-BC166A2C6E17}"/>
              </a:ext>
            </a:extLst>
          </p:cNvPr>
          <p:cNvSpPr/>
          <p:nvPr/>
        </p:nvSpPr>
        <p:spPr bwMode="auto">
          <a:xfrm>
            <a:off x="2775516" y="2132838"/>
            <a:ext cx="588328" cy="288000"/>
          </a:xfrm>
          <a:prstGeom prst="rect">
            <a:avLst/>
          </a:prstGeom>
          <a:solidFill>
            <a:schemeClr val="bg1">
              <a:lumMod val="95000"/>
            </a:schemeClr>
          </a:solidFill>
          <a:ln w="9525">
            <a:noFill/>
            <a:miter lim="800000"/>
            <a:headEnd/>
            <a:tailEnd/>
          </a:ln>
          <a:effectLst/>
        </p:spPr>
        <p:txBody>
          <a:bodyPr wrap="square" rtlCol="0" anchor="ctr"/>
          <a:lstStyle/>
          <a:p>
            <a:pPr algn="ctr"/>
            <a:r>
              <a:rPr kumimoji="0" lang="ja-JP" altLang="en-US" sz="1200">
                <a:solidFill>
                  <a:schemeClr val="tx1">
                    <a:lumMod val="50000"/>
                    <a:lumOff val="50000"/>
                  </a:schemeClr>
                </a:solidFill>
                <a:latin typeface="Meiryo UI" panose="020B0604030504040204" pitchFamily="50" charset="-128"/>
                <a:ea typeface="Meiryo UI" panose="020B0604030504040204" pitchFamily="50" charset="-128"/>
              </a:rPr>
              <a:t>生産</a:t>
            </a:r>
          </a:p>
        </p:txBody>
      </p:sp>
      <p:sp>
        <p:nvSpPr>
          <p:cNvPr id="52" name="正方形/長方形 51">
            <a:extLst>
              <a:ext uri="{FF2B5EF4-FFF2-40B4-BE49-F238E27FC236}">
                <a16:creationId xmlns:a16="http://schemas.microsoft.com/office/drawing/2014/main" id="{7E15DCD5-F61A-F787-F8DE-766C2E2846DE}"/>
              </a:ext>
            </a:extLst>
          </p:cNvPr>
          <p:cNvSpPr/>
          <p:nvPr/>
        </p:nvSpPr>
        <p:spPr bwMode="auto">
          <a:xfrm>
            <a:off x="377079" y="2838081"/>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53" name="正方形/長方形 52">
            <a:extLst>
              <a:ext uri="{FF2B5EF4-FFF2-40B4-BE49-F238E27FC236}">
                <a16:creationId xmlns:a16="http://schemas.microsoft.com/office/drawing/2014/main" id="{F617C80D-2688-08FB-78F8-B2F9EC81D682}"/>
              </a:ext>
            </a:extLst>
          </p:cNvPr>
          <p:cNvSpPr/>
          <p:nvPr/>
        </p:nvSpPr>
        <p:spPr bwMode="auto">
          <a:xfrm>
            <a:off x="377079" y="2484998"/>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54" name="正方形/長方形 53">
            <a:extLst>
              <a:ext uri="{FF2B5EF4-FFF2-40B4-BE49-F238E27FC236}">
                <a16:creationId xmlns:a16="http://schemas.microsoft.com/office/drawing/2014/main" id="{75ED847A-C07C-D427-75B2-B57296A13CDE}"/>
              </a:ext>
            </a:extLst>
          </p:cNvPr>
          <p:cNvSpPr/>
          <p:nvPr/>
        </p:nvSpPr>
        <p:spPr bwMode="auto">
          <a:xfrm>
            <a:off x="1369264" y="2838081"/>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55" name="正方形/長方形 54">
            <a:extLst>
              <a:ext uri="{FF2B5EF4-FFF2-40B4-BE49-F238E27FC236}">
                <a16:creationId xmlns:a16="http://schemas.microsoft.com/office/drawing/2014/main" id="{84B4DA78-7685-B0E4-2AED-4D940FF3DF5D}"/>
              </a:ext>
            </a:extLst>
          </p:cNvPr>
          <p:cNvSpPr/>
          <p:nvPr/>
        </p:nvSpPr>
        <p:spPr bwMode="auto">
          <a:xfrm>
            <a:off x="1369264" y="2484998"/>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30t</a:t>
            </a:r>
            <a:endParaRPr kumimoji="0" lang="ja-JP" altLang="en-US" sz="1200">
              <a:latin typeface="Meiryo UI" panose="020B0604030504040204" pitchFamily="50" charset="-128"/>
              <a:ea typeface="Meiryo UI" panose="020B0604030504040204" pitchFamily="50" charset="-128"/>
            </a:endParaRPr>
          </a:p>
        </p:txBody>
      </p:sp>
      <p:sp>
        <p:nvSpPr>
          <p:cNvPr id="56" name="正方形/長方形 55">
            <a:extLst>
              <a:ext uri="{FF2B5EF4-FFF2-40B4-BE49-F238E27FC236}">
                <a16:creationId xmlns:a16="http://schemas.microsoft.com/office/drawing/2014/main" id="{7941C4E0-1104-93D5-E0C6-B47AA8B602D4}"/>
              </a:ext>
            </a:extLst>
          </p:cNvPr>
          <p:cNvSpPr/>
          <p:nvPr/>
        </p:nvSpPr>
        <p:spPr bwMode="auto">
          <a:xfrm>
            <a:off x="1950178" y="2838081"/>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57" name="正方形/長方形 56">
            <a:extLst>
              <a:ext uri="{FF2B5EF4-FFF2-40B4-BE49-F238E27FC236}">
                <a16:creationId xmlns:a16="http://schemas.microsoft.com/office/drawing/2014/main" id="{2C904A5A-4C6F-C6BE-5E61-9F6867F24015}"/>
              </a:ext>
            </a:extLst>
          </p:cNvPr>
          <p:cNvSpPr/>
          <p:nvPr/>
        </p:nvSpPr>
        <p:spPr bwMode="auto">
          <a:xfrm>
            <a:off x="1950178" y="2484998"/>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cxnSp>
        <p:nvCxnSpPr>
          <p:cNvPr id="9" name="コネクタ: カギ線 8">
            <a:extLst>
              <a:ext uri="{FF2B5EF4-FFF2-40B4-BE49-F238E27FC236}">
                <a16:creationId xmlns:a16="http://schemas.microsoft.com/office/drawing/2014/main" id="{678B7F9F-CA5F-0D22-32C1-D926DA0A5370}"/>
              </a:ext>
            </a:extLst>
          </p:cNvPr>
          <p:cNvCxnSpPr>
            <a:cxnSpLocks/>
            <a:stCxn id="50" idx="3"/>
            <a:endCxn id="12" idx="0"/>
          </p:cNvCxnSpPr>
          <p:nvPr/>
        </p:nvCxnSpPr>
        <p:spPr>
          <a:xfrm>
            <a:off x="3363844" y="2276838"/>
            <a:ext cx="1476475" cy="563857"/>
          </a:xfrm>
          <a:prstGeom prst="bentConnector2">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12" name="楕円 11">
            <a:extLst>
              <a:ext uri="{FF2B5EF4-FFF2-40B4-BE49-F238E27FC236}">
                <a16:creationId xmlns:a16="http://schemas.microsoft.com/office/drawing/2014/main" id="{92E5C291-234D-9352-AB03-23E3CAE83CC9}"/>
              </a:ext>
            </a:extLst>
          </p:cNvPr>
          <p:cNvSpPr/>
          <p:nvPr/>
        </p:nvSpPr>
        <p:spPr bwMode="gray">
          <a:xfrm>
            <a:off x="4799327" y="2840695"/>
            <a:ext cx="81984" cy="69101"/>
          </a:xfrm>
          <a:prstGeom prst="ellipse">
            <a:avLst/>
          </a:prstGeom>
          <a:solidFill>
            <a:srgbClr val="0070C0"/>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600">
              <a:latin typeface="Meiryo UI" panose="020B0604030504040204" pitchFamily="50" charset="-128"/>
              <a:ea typeface="Meiryo UI" panose="020B0604030504040204" pitchFamily="50" charset="-128"/>
            </a:endParaRPr>
          </a:p>
        </p:txBody>
      </p:sp>
      <p:cxnSp>
        <p:nvCxnSpPr>
          <p:cNvPr id="17" name="コネクタ: カギ線 16">
            <a:extLst>
              <a:ext uri="{FF2B5EF4-FFF2-40B4-BE49-F238E27FC236}">
                <a16:creationId xmlns:a16="http://schemas.microsoft.com/office/drawing/2014/main" id="{5A33E28C-C6E4-0EB3-A21C-426499BCE0CD}"/>
              </a:ext>
            </a:extLst>
          </p:cNvPr>
          <p:cNvCxnSpPr>
            <a:cxnSpLocks/>
          </p:cNvCxnSpPr>
          <p:nvPr/>
        </p:nvCxnSpPr>
        <p:spPr>
          <a:xfrm rot="16200000" flipH="1">
            <a:off x="3297173" y="3912300"/>
            <a:ext cx="558568" cy="301693"/>
          </a:xfrm>
          <a:prstGeom prst="bentConnector3">
            <a:avLst>
              <a:gd name="adj1" fmla="val 50000"/>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20" name="楕円 19">
            <a:extLst>
              <a:ext uri="{FF2B5EF4-FFF2-40B4-BE49-F238E27FC236}">
                <a16:creationId xmlns:a16="http://schemas.microsoft.com/office/drawing/2014/main" id="{589192E6-86A7-2F21-348B-2FCAB44F79CB}"/>
              </a:ext>
            </a:extLst>
          </p:cNvPr>
          <p:cNvSpPr/>
          <p:nvPr/>
        </p:nvSpPr>
        <p:spPr bwMode="gray">
          <a:xfrm>
            <a:off x="3708966" y="4303760"/>
            <a:ext cx="81984" cy="69101"/>
          </a:xfrm>
          <a:prstGeom prst="ellipse">
            <a:avLst/>
          </a:prstGeom>
          <a:solidFill>
            <a:srgbClr val="0070C0"/>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600">
              <a:latin typeface="Meiryo UI" panose="020B0604030504040204" pitchFamily="50" charset="-128"/>
              <a:ea typeface="Meiryo UI" panose="020B0604030504040204" pitchFamily="50" charset="-128"/>
            </a:endParaRPr>
          </a:p>
        </p:txBody>
      </p:sp>
      <p:cxnSp>
        <p:nvCxnSpPr>
          <p:cNvPr id="22" name="コネクタ: カギ線 21">
            <a:extLst>
              <a:ext uri="{FF2B5EF4-FFF2-40B4-BE49-F238E27FC236}">
                <a16:creationId xmlns:a16="http://schemas.microsoft.com/office/drawing/2014/main" id="{ED00F995-55CF-0D75-B4B5-7B08A6040271}"/>
              </a:ext>
            </a:extLst>
          </p:cNvPr>
          <p:cNvCxnSpPr>
            <a:cxnSpLocks/>
          </p:cNvCxnSpPr>
          <p:nvPr/>
        </p:nvCxnSpPr>
        <p:spPr>
          <a:xfrm>
            <a:off x="3727304" y="5170993"/>
            <a:ext cx="595447" cy="292446"/>
          </a:xfrm>
          <a:prstGeom prst="bentConnector2">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8CEC2A12-7D87-723C-C87A-A1172DEDBB0D}"/>
              </a:ext>
            </a:extLst>
          </p:cNvPr>
          <p:cNvSpPr txBox="1"/>
          <p:nvPr/>
        </p:nvSpPr>
        <p:spPr>
          <a:xfrm>
            <a:off x="3501217" y="4953786"/>
            <a:ext cx="415498" cy="369332"/>
          </a:xfrm>
          <a:prstGeom prst="rect">
            <a:avLst/>
          </a:prstGeom>
          <a:noFill/>
        </p:spPr>
        <p:txBody>
          <a:bodyPr wrap="none" rtlCol="0">
            <a:spAutoFit/>
          </a:bodyPr>
          <a:lstStyle/>
          <a:p>
            <a:r>
              <a:rPr kumimoji="1" lang="ja-JP" altLang="en-US">
                <a:solidFill>
                  <a:srgbClr val="FF0000"/>
                </a:solidFill>
              </a:rPr>
              <a:t>★</a:t>
            </a:r>
          </a:p>
        </p:txBody>
      </p:sp>
      <p:sp>
        <p:nvSpPr>
          <p:cNvPr id="100" name="正方形/長方形 99">
            <a:extLst>
              <a:ext uri="{FF2B5EF4-FFF2-40B4-BE49-F238E27FC236}">
                <a16:creationId xmlns:a16="http://schemas.microsoft.com/office/drawing/2014/main" id="{4BBE5B98-716B-3B39-DA92-FE707B167E69}"/>
              </a:ext>
            </a:extLst>
          </p:cNvPr>
          <p:cNvSpPr/>
          <p:nvPr/>
        </p:nvSpPr>
        <p:spPr>
          <a:xfrm>
            <a:off x="7339796" y="3245646"/>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4C79A86F-0C82-CCE8-E6F6-D150EBDCF408}"/>
              </a:ext>
            </a:extLst>
          </p:cNvPr>
          <p:cNvSpPr/>
          <p:nvPr/>
        </p:nvSpPr>
        <p:spPr>
          <a:xfrm>
            <a:off x="6333600" y="3245646"/>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脱炭素化による</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競争力の</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獲得可能性</a:t>
            </a:r>
          </a:p>
        </p:txBody>
      </p:sp>
      <p:sp>
        <p:nvSpPr>
          <p:cNvPr id="103" name="正方形/長方形 102">
            <a:extLst>
              <a:ext uri="{FF2B5EF4-FFF2-40B4-BE49-F238E27FC236}">
                <a16:creationId xmlns:a16="http://schemas.microsoft.com/office/drawing/2014/main" id="{C4372FF6-6BEB-0454-95A9-C7F0A2C8289D}"/>
              </a:ext>
            </a:extLst>
          </p:cNvPr>
          <p:cNvSpPr/>
          <p:nvPr/>
        </p:nvSpPr>
        <p:spPr>
          <a:xfrm>
            <a:off x="7339796" y="4365459"/>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7067C3A3-0C0A-0883-9A6D-D3E3F2B7B938}"/>
              </a:ext>
            </a:extLst>
          </p:cNvPr>
          <p:cNvSpPr/>
          <p:nvPr/>
        </p:nvSpPr>
        <p:spPr>
          <a:xfrm>
            <a:off x="6333600" y="4365459"/>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rgbClr val="00B0F0"/>
                </a:solidFill>
                <a:latin typeface="Meiryo UI" panose="020B0604030504040204" pitchFamily="50" charset="-128"/>
                <a:ea typeface="Meiryo UI" panose="020B0604030504040204" pitchFamily="50" charset="-128"/>
              </a:rPr>
              <a:t>燃料・</a:t>
            </a:r>
            <a:r>
              <a:rPr kumimoji="1" lang="ja-JP" altLang="en-US" sz="1200">
                <a:solidFill>
                  <a:schemeClr val="tx1"/>
                </a:solidFill>
                <a:latin typeface="Meiryo UI" panose="020B0604030504040204" pitchFamily="50" charset="-128"/>
                <a:ea typeface="Meiryo UI" panose="020B0604030504040204" pitchFamily="50" charset="-128"/>
              </a:rPr>
              <a:t>原料調達の安定性</a:t>
            </a:r>
          </a:p>
        </p:txBody>
      </p:sp>
      <p:sp>
        <p:nvSpPr>
          <p:cNvPr id="106" name="正方形/長方形 105">
            <a:extLst>
              <a:ext uri="{FF2B5EF4-FFF2-40B4-BE49-F238E27FC236}">
                <a16:creationId xmlns:a16="http://schemas.microsoft.com/office/drawing/2014/main" id="{ED125E6C-3F4D-4D61-926F-7F0EC4B69F13}"/>
              </a:ext>
            </a:extLst>
          </p:cNvPr>
          <p:cNvSpPr/>
          <p:nvPr/>
        </p:nvSpPr>
        <p:spPr>
          <a:xfrm>
            <a:off x="7339796" y="5485272"/>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9135E2CA-DA94-AFE6-A36F-46719A132D4C}"/>
              </a:ext>
            </a:extLst>
          </p:cNvPr>
          <p:cNvSpPr/>
          <p:nvPr/>
        </p:nvSpPr>
        <p:spPr>
          <a:xfrm>
            <a:off x="6333600" y="5485272"/>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その他</a:t>
            </a:r>
          </a:p>
        </p:txBody>
      </p:sp>
      <p:sp>
        <p:nvSpPr>
          <p:cNvPr id="109" name="正方形/長方形 108">
            <a:extLst>
              <a:ext uri="{FF2B5EF4-FFF2-40B4-BE49-F238E27FC236}">
                <a16:creationId xmlns:a16="http://schemas.microsoft.com/office/drawing/2014/main" id="{80E0721D-FA09-8F99-3A6D-ACE38E02A72D}"/>
              </a:ext>
            </a:extLst>
          </p:cNvPr>
          <p:cNvSpPr/>
          <p:nvPr/>
        </p:nvSpPr>
        <p:spPr>
          <a:xfrm>
            <a:off x="7339796" y="2125833"/>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C49A660A-96B1-794C-9C3D-B2E4BB287933}"/>
              </a:ext>
            </a:extLst>
          </p:cNvPr>
          <p:cNvSpPr/>
          <p:nvPr/>
        </p:nvSpPr>
        <p:spPr>
          <a:xfrm>
            <a:off x="6333600" y="2125833"/>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CO2</a:t>
            </a:r>
          </a:p>
          <a:p>
            <a:r>
              <a:rPr kumimoji="1" lang="ja-JP" altLang="en-US" sz="1200">
                <a:solidFill>
                  <a:schemeClr val="tx1"/>
                </a:solidFill>
                <a:latin typeface="Meiryo UI" panose="020B0604030504040204" pitchFamily="50" charset="-128"/>
                <a:ea typeface="Meiryo UI" panose="020B0604030504040204" pitchFamily="50" charset="-128"/>
              </a:rPr>
              <a:t>排出量の</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削減余地</a:t>
            </a:r>
          </a:p>
        </p:txBody>
      </p:sp>
      <p:sp>
        <p:nvSpPr>
          <p:cNvPr id="37" name="正方形/長方形 36">
            <a:extLst>
              <a:ext uri="{FF2B5EF4-FFF2-40B4-BE49-F238E27FC236}">
                <a16:creationId xmlns:a16="http://schemas.microsoft.com/office/drawing/2014/main" id="{A5FCB591-0025-CEF0-34F2-6B25E8DDA878}"/>
              </a:ext>
            </a:extLst>
          </p:cNvPr>
          <p:cNvSpPr/>
          <p:nvPr/>
        </p:nvSpPr>
        <p:spPr bwMode="auto">
          <a:xfrm>
            <a:off x="261998" y="3388269"/>
            <a:ext cx="3163614" cy="1080000"/>
          </a:xfrm>
          <a:prstGeom prst="rect">
            <a:avLst/>
          </a:prstGeom>
          <a:solidFill>
            <a:schemeClr val="bg1"/>
          </a:solidFill>
          <a:ln w="9525">
            <a:solidFill>
              <a:schemeClr val="accent6">
                <a:lumMod val="25000"/>
              </a:schemeClr>
            </a:solidFill>
            <a:miter lim="800000"/>
            <a:headEnd/>
            <a:tailEnd/>
          </a:ln>
          <a:effectLst/>
        </p:spPr>
        <p:txBody>
          <a:bodyPr wrap="square" rtlCol="0" anchor="t"/>
          <a:lstStyle/>
          <a:p>
            <a:pPr algn="l"/>
            <a:r>
              <a:rPr kumimoji="0" lang="ja-JP" altLang="en-US" sz="1200">
                <a:latin typeface="Meiryo UI" panose="020B0604030504040204" pitchFamily="50" charset="-128"/>
                <a:ea typeface="Meiryo UI" panose="020B0604030504040204" pitchFamily="50" charset="-128"/>
              </a:rPr>
              <a:t>（参考）</a:t>
            </a:r>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39" name="正方形/長方形 38">
            <a:extLst>
              <a:ext uri="{FF2B5EF4-FFF2-40B4-BE49-F238E27FC236}">
                <a16:creationId xmlns:a16="http://schemas.microsoft.com/office/drawing/2014/main" id="{918F9C8F-8FE2-475C-3DEF-C2C4D0DA4CE9}"/>
              </a:ext>
            </a:extLst>
          </p:cNvPr>
          <p:cNvSpPr/>
          <p:nvPr/>
        </p:nvSpPr>
        <p:spPr bwMode="auto">
          <a:xfrm>
            <a:off x="2067855" y="3430167"/>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a:solidFill>
                  <a:schemeClr val="bg1"/>
                </a:solidFill>
                <a:latin typeface="Meiryo UI" panose="020B0604030504040204" pitchFamily="50" charset="-128"/>
                <a:ea typeface="Meiryo UI" panose="020B0604030504040204" pitchFamily="50" charset="-128"/>
              </a:rPr>
              <a:t>R&amp;D</a:t>
            </a:r>
            <a:endParaRPr kumimoji="0" lang="ja-JP" altLang="en-US" sz="1200">
              <a:solidFill>
                <a:schemeClr val="bg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3F803C81-ECD5-1791-9D37-54593CC09B87}"/>
              </a:ext>
            </a:extLst>
          </p:cNvPr>
          <p:cNvSpPr/>
          <p:nvPr/>
        </p:nvSpPr>
        <p:spPr bwMode="auto">
          <a:xfrm>
            <a:off x="377079" y="4135410"/>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43" name="正方形/長方形 42">
            <a:extLst>
              <a:ext uri="{FF2B5EF4-FFF2-40B4-BE49-F238E27FC236}">
                <a16:creationId xmlns:a16="http://schemas.microsoft.com/office/drawing/2014/main" id="{5F0F3F93-4B77-DD17-B7BC-3D21E3A4D909}"/>
              </a:ext>
            </a:extLst>
          </p:cNvPr>
          <p:cNvSpPr/>
          <p:nvPr/>
        </p:nvSpPr>
        <p:spPr bwMode="auto">
          <a:xfrm>
            <a:off x="377079" y="3782327"/>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44" name="正方形/長方形 43">
            <a:extLst>
              <a:ext uri="{FF2B5EF4-FFF2-40B4-BE49-F238E27FC236}">
                <a16:creationId xmlns:a16="http://schemas.microsoft.com/office/drawing/2014/main" id="{84EDF18A-6A54-9204-7D59-105E2B212D83}"/>
              </a:ext>
            </a:extLst>
          </p:cNvPr>
          <p:cNvSpPr/>
          <p:nvPr/>
        </p:nvSpPr>
        <p:spPr bwMode="auto">
          <a:xfrm>
            <a:off x="1369264" y="4135410"/>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BC240392-CE07-D6E4-330F-037C7F8EB43C}"/>
              </a:ext>
            </a:extLst>
          </p:cNvPr>
          <p:cNvSpPr/>
          <p:nvPr/>
        </p:nvSpPr>
        <p:spPr bwMode="auto">
          <a:xfrm>
            <a:off x="1369264" y="3782327"/>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5t</a:t>
            </a:r>
            <a:endParaRPr kumimoji="0" lang="ja-JP" altLang="en-US" sz="1200">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81AAE394-04AB-0AA2-2B92-04713B374273}"/>
              </a:ext>
            </a:extLst>
          </p:cNvPr>
          <p:cNvSpPr/>
          <p:nvPr/>
        </p:nvSpPr>
        <p:spPr bwMode="auto">
          <a:xfrm>
            <a:off x="1950178" y="4135410"/>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47" name="正方形/長方形 46">
            <a:extLst>
              <a:ext uri="{FF2B5EF4-FFF2-40B4-BE49-F238E27FC236}">
                <a16:creationId xmlns:a16="http://schemas.microsoft.com/office/drawing/2014/main" id="{3FCA09BB-3F82-7691-31CE-07623522981F}"/>
              </a:ext>
            </a:extLst>
          </p:cNvPr>
          <p:cNvSpPr/>
          <p:nvPr/>
        </p:nvSpPr>
        <p:spPr bwMode="auto">
          <a:xfrm>
            <a:off x="1950178" y="3782327"/>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12" name="正方形/長方形 111">
            <a:extLst>
              <a:ext uri="{FF2B5EF4-FFF2-40B4-BE49-F238E27FC236}">
                <a16:creationId xmlns:a16="http://schemas.microsoft.com/office/drawing/2014/main" id="{92114840-18DD-06FF-E487-D01BED87E7F3}"/>
              </a:ext>
            </a:extLst>
          </p:cNvPr>
          <p:cNvSpPr/>
          <p:nvPr/>
        </p:nvSpPr>
        <p:spPr bwMode="auto">
          <a:xfrm>
            <a:off x="2784339" y="3429244"/>
            <a:ext cx="588328" cy="288000"/>
          </a:xfrm>
          <a:prstGeom prst="rect">
            <a:avLst/>
          </a:prstGeom>
          <a:solidFill>
            <a:schemeClr val="bg1">
              <a:lumMod val="95000"/>
            </a:schemeClr>
          </a:solidFill>
          <a:ln w="9525">
            <a:noFill/>
            <a:miter lim="800000"/>
            <a:headEnd/>
            <a:tailEnd/>
          </a:ln>
          <a:effectLst/>
        </p:spPr>
        <p:txBody>
          <a:bodyPr wrap="square" rtlCol="0" anchor="ctr"/>
          <a:lstStyle/>
          <a:p>
            <a:pPr algn="ctr"/>
            <a:r>
              <a:rPr kumimoji="0" lang="ja-JP" altLang="en-US" sz="1200">
                <a:solidFill>
                  <a:schemeClr val="tx1">
                    <a:lumMod val="50000"/>
                    <a:lumOff val="50000"/>
                  </a:schemeClr>
                </a:solidFill>
                <a:latin typeface="Meiryo UI" panose="020B0604030504040204" pitchFamily="50" charset="-128"/>
                <a:ea typeface="Meiryo UI" panose="020B0604030504040204" pitchFamily="50" charset="-128"/>
              </a:rPr>
              <a:t>生産</a:t>
            </a:r>
          </a:p>
        </p:txBody>
      </p:sp>
      <p:sp>
        <p:nvSpPr>
          <p:cNvPr id="127" name="正方形/長方形 126">
            <a:extLst>
              <a:ext uri="{FF2B5EF4-FFF2-40B4-BE49-F238E27FC236}">
                <a16:creationId xmlns:a16="http://schemas.microsoft.com/office/drawing/2014/main" id="{814E0027-A652-DEED-6450-AD5E3686FD0B}"/>
              </a:ext>
            </a:extLst>
          </p:cNvPr>
          <p:cNvSpPr/>
          <p:nvPr/>
        </p:nvSpPr>
        <p:spPr bwMode="auto">
          <a:xfrm>
            <a:off x="2740944" y="5462846"/>
            <a:ext cx="3163614" cy="1080000"/>
          </a:xfrm>
          <a:prstGeom prst="rect">
            <a:avLst/>
          </a:prstGeom>
          <a:solidFill>
            <a:schemeClr val="bg1"/>
          </a:solidFill>
          <a:ln w="38100">
            <a:solidFill>
              <a:srgbClr val="C00000"/>
            </a:solidFill>
            <a:miter lim="800000"/>
            <a:headEnd/>
            <a:tailEnd/>
          </a:ln>
          <a:effectLst/>
        </p:spPr>
        <p:txBody>
          <a:bodyPr wrap="square" rtlCol="0" anchor="t"/>
          <a:lstStyle/>
          <a:p>
            <a:pPr algn="l"/>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128" name="正方形/長方形 127">
            <a:extLst>
              <a:ext uri="{FF2B5EF4-FFF2-40B4-BE49-F238E27FC236}">
                <a16:creationId xmlns:a16="http://schemas.microsoft.com/office/drawing/2014/main" id="{5DD630D1-85A5-D99D-AD7F-A43435AB2AF2}"/>
              </a:ext>
            </a:extLst>
          </p:cNvPr>
          <p:cNvSpPr/>
          <p:nvPr/>
        </p:nvSpPr>
        <p:spPr bwMode="auto">
          <a:xfrm>
            <a:off x="4546801" y="5504744"/>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a:solidFill>
                  <a:schemeClr val="bg1"/>
                </a:solidFill>
                <a:latin typeface="Meiryo UI" panose="020B0604030504040204" pitchFamily="50" charset="-128"/>
                <a:ea typeface="Meiryo UI" panose="020B0604030504040204" pitchFamily="50" charset="-128"/>
              </a:rPr>
              <a:t>R&amp;D</a:t>
            </a:r>
            <a:endParaRPr kumimoji="0" lang="ja-JP" altLang="en-US" sz="1200">
              <a:solidFill>
                <a:schemeClr val="bg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E26CC22E-C6B3-9086-8248-B095AA4B306C}"/>
              </a:ext>
            </a:extLst>
          </p:cNvPr>
          <p:cNvSpPr/>
          <p:nvPr/>
        </p:nvSpPr>
        <p:spPr bwMode="auto">
          <a:xfrm>
            <a:off x="2856025" y="6209987"/>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131" name="正方形/長方形 130">
            <a:extLst>
              <a:ext uri="{FF2B5EF4-FFF2-40B4-BE49-F238E27FC236}">
                <a16:creationId xmlns:a16="http://schemas.microsoft.com/office/drawing/2014/main" id="{94F1B866-40B5-B67F-AE01-CA1CBEDB47EB}"/>
              </a:ext>
            </a:extLst>
          </p:cNvPr>
          <p:cNvSpPr/>
          <p:nvPr/>
        </p:nvSpPr>
        <p:spPr bwMode="auto">
          <a:xfrm>
            <a:off x="2856025" y="5856904"/>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132" name="正方形/長方形 131">
            <a:extLst>
              <a:ext uri="{FF2B5EF4-FFF2-40B4-BE49-F238E27FC236}">
                <a16:creationId xmlns:a16="http://schemas.microsoft.com/office/drawing/2014/main" id="{F10D4FD0-E2E0-5269-DD49-91AFB4B2FD7E}"/>
              </a:ext>
            </a:extLst>
          </p:cNvPr>
          <p:cNvSpPr/>
          <p:nvPr/>
        </p:nvSpPr>
        <p:spPr bwMode="auto">
          <a:xfrm>
            <a:off x="3848210" y="6209987"/>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133" name="正方形/長方形 132">
            <a:extLst>
              <a:ext uri="{FF2B5EF4-FFF2-40B4-BE49-F238E27FC236}">
                <a16:creationId xmlns:a16="http://schemas.microsoft.com/office/drawing/2014/main" id="{DCB3F4A9-1D3A-3376-049C-7B5E81EB4B86}"/>
              </a:ext>
            </a:extLst>
          </p:cNvPr>
          <p:cNvSpPr/>
          <p:nvPr/>
        </p:nvSpPr>
        <p:spPr bwMode="auto">
          <a:xfrm>
            <a:off x="3848210" y="5856904"/>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5t</a:t>
            </a:r>
            <a:endParaRPr kumimoji="0" lang="ja-JP" altLang="en-US" sz="1200">
              <a:latin typeface="Meiryo UI" panose="020B0604030504040204" pitchFamily="50" charset="-128"/>
              <a:ea typeface="Meiryo UI" panose="020B0604030504040204" pitchFamily="50" charset="-128"/>
            </a:endParaRPr>
          </a:p>
        </p:txBody>
      </p:sp>
      <p:sp>
        <p:nvSpPr>
          <p:cNvPr id="134" name="正方形/長方形 133">
            <a:extLst>
              <a:ext uri="{FF2B5EF4-FFF2-40B4-BE49-F238E27FC236}">
                <a16:creationId xmlns:a16="http://schemas.microsoft.com/office/drawing/2014/main" id="{B63354F6-4073-B6A3-3AD7-E75517878CF7}"/>
              </a:ext>
            </a:extLst>
          </p:cNvPr>
          <p:cNvSpPr/>
          <p:nvPr/>
        </p:nvSpPr>
        <p:spPr bwMode="auto">
          <a:xfrm>
            <a:off x="4429124" y="6209987"/>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35" name="正方形/長方形 134">
            <a:extLst>
              <a:ext uri="{FF2B5EF4-FFF2-40B4-BE49-F238E27FC236}">
                <a16:creationId xmlns:a16="http://schemas.microsoft.com/office/drawing/2014/main" id="{E9D3E560-C7E2-0C6A-6DC4-3539E33A416B}"/>
              </a:ext>
            </a:extLst>
          </p:cNvPr>
          <p:cNvSpPr/>
          <p:nvPr/>
        </p:nvSpPr>
        <p:spPr bwMode="auto">
          <a:xfrm>
            <a:off x="4429124" y="5856904"/>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26" name="正方形/長方形 125">
            <a:extLst>
              <a:ext uri="{FF2B5EF4-FFF2-40B4-BE49-F238E27FC236}">
                <a16:creationId xmlns:a16="http://schemas.microsoft.com/office/drawing/2014/main" id="{430206E1-7310-8C57-8A11-95D2364B97BE}"/>
              </a:ext>
            </a:extLst>
          </p:cNvPr>
          <p:cNvSpPr/>
          <p:nvPr/>
        </p:nvSpPr>
        <p:spPr bwMode="auto">
          <a:xfrm>
            <a:off x="5263285" y="5503821"/>
            <a:ext cx="588328" cy="288000"/>
          </a:xfrm>
          <a:prstGeom prst="rect">
            <a:avLst/>
          </a:prstGeom>
          <a:solidFill>
            <a:schemeClr val="accent1"/>
          </a:solidFill>
          <a:ln w="9525">
            <a:noFill/>
            <a:miter lim="800000"/>
            <a:headEnd/>
            <a:tailEnd/>
          </a:ln>
          <a:effectLst/>
        </p:spPr>
        <p:txBody>
          <a:bodyPr wrap="square" rtlCol="0" anchor="ctr"/>
          <a:lstStyle/>
          <a:p>
            <a:pPr algn="ctr"/>
            <a:r>
              <a:rPr kumimoji="0" lang="ja-JP" altLang="en-US" sz="1200">
                <a:solidFill>
                  <a:schemeClr val="bg1"/>
                </a:solidFill>
                <a:latin typeface="Meiryo UI" panose="020B0604030504040204" pitchFamily="50" charset="-128"/>
                <a:ea typeface="Meiryo UI" panose="020B0604030504040204" pitchFamily="50" charset="-128"/>
              </a:rPr>
              <a:t>生産</a:t>
            </a:r>
          </a:p>
        </p:txBody>
      </p:sp>
      <p:sp>
        <p:nvSpPr>
          <p:cNvPr id="7" name="正方形/長方形 6">
            <a:extLst>
              <a:ext uri="{FF2B5EF4-FFF2-40B4-BE49-F238E27FC236}">
                <a16:creationId xmlns:a16="http://schemas.microsoft.com/office/drawing/2014/main" id="{ABA9D31E-2032-1BE9-4B4A-7A8F5FC33B24}"/>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間接補助事業を実施する</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事業所の位置付け</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→他の事業所も参考情報として言及したうえで、間接補助事業を実施する事業所の位置付けを記載すること。その際、各事業所が</a:t>
            </a:r>
            <a:r>
              <a:rPr lang="en-US" altLang="ja-JP" sz="1400" dirty="0">
                <a:solidFill>
                  <a:srgbClr val="FF0000"/>
                </a:solidFill>
                <a:latin typeface="Meiryo UI" panose="020B0604030504040204" pitchFamily="50" charset="-128"/>
                <a:ea typeface="Meiryo UI" panose="020B0604030504040204" pitchFamily="50" charset="-128"/>
              </a:rPr>
              <a:t>R&amp;D</a:t>
            </a:r>
            <a:r>
              <a:rPr lang="ja-JP" altLang="en-US" sz="1400" dirty="0">
                <a:solidFill>
                  <a:srgbClr val="FF0000"/>
                </a:solidFill>
                <a:latin typeface="Meiryo UI" panose="020B0604030504040204" pitchFamily="50" charset="-128"/>
                <a:ea typeface="Meiryo UI" panose="020B0604030504040204" pitchFamily="50" charset="-128"/>
              </a:rPr>
              <a:t>や生産の機能を持つか否かについても記載すること。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事業所の選定理由</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→本頁に記載している項目（</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排出量の削減余地等）は必ずしも網羅する必要はないが、選定の視点、事業実施場所を選定した理由が必要十分であるように記載すること。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A3B65D70-A192-B177-77BD-DF548504DF58}"/>
              </a:ext>
            </a:extLst>
          </p:cNvPr>
          <p:cNvSpPr/>
          <p:nvPr/>
        </p:nvSpPr>
        <p:spPr bwMode="gray">
          <a:xfrm>
            <a:off x="8467382" y="31216"/>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幹事会社記載ページ</a:t>
            </a:r>
            <a:endParaRPr kumimoji="0" lang="en-US"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975350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09050-CFE6-A3A9-9240-AFA5463387E5}"/>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25C30C7-461E-0AD1-5DCB-803F78917A0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4" name="Title 1">
            <a:extLst>
              <a:ext uri="{FF2B5EF4-FFF2-40B4-BE49-F238E27FC236}">
                <a16:creationId xmlns:a16="http://schemas.microsoft.com/office/drawing/2014/main" id="{AF5BF8CF-0CDB-93C6-EFE0-C8997D405E0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間接補助事業の遂行において、経営層は</a:t>
            </a:r>
            <a:r>
              <a:rPr lang="en-US" altLang="ja-JP">
                <a:solidFill>
                  <a:schemeClr val="tx1"/>
                </a:solidFill>
              </a:rPr>
              <a:t>xx</a:t>
            </a:r>
            <a:r>
              <a:rPr lang="ja-JP" altLang="en-US">
                <a:solidFill>
                  <a:schemeClr val="tx1"/>
                </a:solidFill>
              </a:rPr>
              <a:t>の役割を担う</a:t>
            </a:r>
            <a:endParaRPr kumimoji="1" lang="en-US" altLang="ja-JP">
              <a:solidFill>
                <a:schemeClr val="tx1"/>
              </a:solidFill>
            </a:endParaRPr>
          </a:p>
        </p:txBody>
      </p:sp>
      <p:cxnSp>
        <p:nvCxnSpPr>
          <p:cNvPr id="5" name="直線コネクタ 4">
            <a:extLst>
              <a:ext uri="{FF2B5EF4-FFF2-40B4-BE49-F238E27FC236}">
                <a16:creationId xmlns:a16="http://schemas.microsoft.com/office/drawing/2014/main" id="{AF08BCEE-F804-964C-31D1-2F659CD7041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5">
            <a:extLst>
              <a:ext uri="{FF2B5EF4-FFF2-40B4-BE49-F238E27FC236}">
                <a16:creationId xmlns:a16="http://schemas.microsoft.com/office/drawing/2014/main" id="{D5653C1B-B82C-427F-371C-FE378B1C0AD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4" name="ee4pContent3">
            <a:extLst>
              <a:ext uri="{FF2B5EF4-FFF2-40B4-BE49-F238E27FC236}">
                <a16:creationId xmlns:a16="http://schemas.microsoft.com/office/drawing/2014/main" id="{CA9D5A5B-BE50-B2A5-D2B1-A663149B17EB}"/>
              </a:ext>
            </a:extLst>
          </p:cNvPr>
          <p:cNvSpPr txBox="1"/>
          <p:nvPr/>
        </p:nvSpPr>
        <p:spPr>
          <a:xfrm>
            <a:off x="6239439" y="2004348"/>
            <a:ext cx="5183998" cy="405987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a:latin typeface="Meiryo UI" panose="020B0604030504040204" pitchFamily="50" charset="-128"/>
                <a:ea typeface="Meiryo UI" panose="020B0604030504040204" pitchFamily="50" charset="-128"/>
              </a:rPr>
              <a:t>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責任者と担当部署</a:t>
            </a:r>
            <a:endParaRPr lang="en-US" altLang="ja-JP" sz="1400">
              <a:latin typeface="Meiryo UI" panose="020B0604030504040204" pitchFamily="50" charset="-128"/>
              <a:ea typeface="Meiryo UI" panose="020B0604030504040204" pitchFamily="50" charset="-128"/>
            </a:endParaRPr>
          </a:p>
          <a:p>
            <a:pPr lvl="1">
              <a:buSzPct val="100000"/>
            </a:pPr>
            <a:r>
              <a:rPr lang="ja-JP" altLang="en-US" sz="1400">
                <a:latin typeface="Meiryo UI" panose="020B0604030504040204" pitchFamily="50" charset="-128"/>
                <a:ea typeface="Meiryo UI" panose="020B0604030504040204" pitchFamily="50" charset="-128"/>
              </a:rPr>
              <a:t>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責任者</a:t>
            </a:r>
            <a:endParaRPr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E</a:t>
            </a:r>
            <a:r>
              <a:rPr kumimoji="1" lang="ja-JP" altLang="en-US" sz="1400">
                <a:latin typeface="Meiryo UI" panose="020B0604030504040204" pitchFamily="50" charset="-128"/>
                <a:ea typeface="Meiryo UI" panose="020B0604030504040204" pitchFamily="50" charset="-128"/>
              </a:rPr>
              <a:t>本部長：</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を担当</a:t>
            </a:r>
            <a:endParaRPr kumimoji="1" lang="en-US" altLang="ja-JP" sz="1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担当チーム</a:t>
            </a:r>
            <a:endParaRPr kumimoji="1" lang="en-US" altLang="ja-JP" sz="1400">
              <a:latin typeface="Meiryo UI" panose="020B0604030504040204" pitchFamily="50" charset="-128"/>
              <a:ea typeface="Meiryo UI" panose="020B0604030504040204" pitchFamily="50" charset="-128"/>
            </a:endParaRPr>
          </a:p>
          <a:p>
            <a:pPr lvl="2">
              <a:buSzPct val="100000"/>
              <a:buFont typeface="Trebuchet MS" panose="020B0603020202020204" pitchFamily="34" charset="0"/>
              <a:buChar char="–"/>
            </a:pPr>
            <a:r>
              <a:rPr kumimoji="1" lang="ja-JP" altLang="en-US" sz="1400">
                <a:latin typeface="Meiryo UI" panose="020B0604030504040204" pitchFamily="50" charset="-128"/>
                <a:ea typeface="Meiryo UI" panose="020B0604030504040204" pitchFamily="50" charset="-128"/>
              </a:rPr>
              <a:t>チーム</a:t>
            </a:r>
            <a:r>
              <a:rPr kumimoji="1" lang="en-US" altLang="ja-JP" sz="1400">
                <a:latin typeface="Meiryo UI" panose="020B0604030504040204" pitchFamily="50" charset="-128"/>
                <a:ea typeface="Meiryo UI" panose="020B0604030504040204" pitchFamily="50" charset="-128"/>
              </a:rPr>
              <a:t>A</a:t>
            </a:r>
            <a:r>
              <a:rPr kumimoji="1" lang="ja-JP" altLang="en-US" sz="1400">
                <a:latin typeface="Meiryo UI" panose="020B0604030504040204" pitchFamily="50" charset="-128"/>
                <a:ea typeface="Meiryo UI" panose="020B0604030504040204" pitchFamily="50" charset="-128"/>
              </a:rPr>
              <a:t>：①</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a:t>
            </a: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：③</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a:t>
            </a:r>
            <a:r>
              <a:rPr lang="en-US" altLang="ja-JP" sz="1400">
                <a:latin typeface="Meiryo UI" panose="020B0604030504040204" pitchFamily="50" charset="-128"/>
                <a:ea typeface="Meiryo UI" panose="020B0604030504040204" pitchFamily="50" charset="-128"/>
              </a:rPr>
              <a:t>C</a:t>
            </a:r>
            <a:r>
              <a:rPr lang="ja-JP" altLang="en-US" sz="1400">
                <a:latin typeface="Meiryo UI" panose="020B0604030504040204" pitchFamily="50" charset="-128"/>
                <a:ea typeface="Meiryo UI" panose="020B0604030504040204" pitchFamily="50" charset="-128"/>
              </a:rPr>
              <a:t>：④</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D</a:t>
            </a:r>
            <a:r>
              <a:rPr lang="ja-JP" altLang="en-US" sz="1400">
                <a:latin typeface="Meiryo UI" panose="020B0604030504040204" pitchFamily="50" charset="-128"/>
                <a:ea typeface="Meiryo UI" panose="020B0604030504040204" pitchFamily="50" charset="-128"/>
              </a:rPr>
              <a:t>部（</a:t>
            </a:r>
            <a:r>
              <a:rPr lang="en-US" altLang="ja-JP" sz="1400">
                <a:latin typeface="Meiryo UI" panose="020B0604030504040204" pitchFamily="50" charset="-128"/>
                <a:ea typeface="Meiryo UI" panose="020B0604030504040204" pitchFamily="50" charset="-128"/>
              </a:rPr>
              <a:t>F</a:t>
            </a:r>
            <a:r>
              <a:rPr lang="ja-JP" altLang="en-US" sz="1400">
                <a:latin typeface="Meiryo UI" panose="020B0604030504040204" pitchFamily="50" charset="-128"/>
                <a:ea typeface="Meiryo UI" panose="020B0604030504040204" pitchFamily="50" charset="-128"/>
              </a:rPr>
              <a:t>部長）：</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marL="358775" lvl="2" indent="-274638">
              <a:buSzPct val="100000"/>
              <a:buFont typeface="Arial" panose="020B0604020202020204" pitchFamily="34" charset="0"/>
              <a:buChar char="•"/>
            </a:pPr>
            <a:r>
              <a:rPr kumimoji="1" lang="ja-JP" altLang="en-US" sz="1400">
                <a:latin typeface="Meiryo UI" panose="020B0604030504040204" pitchFamily="50" charset="-128"/>
                <a:ea typeface="Meiryo UI" panose="020B0604030504040204" pitchFamily="50" charset="-128"/>
              </a:rPr>
              <a:t>チームリーダー</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チームリーダー</a:t>
            </a:r>
            <a:r>
              <a:rPr kumimoji="1" lang="en-US" altLang="ja-JP" sz="1400">
                <a:latin typeface="Meiryo UI" panose="020B0604030504040204" pitchFamily="50" charset="-128"/>
                <a:ea typeface="Meiryo UI" panose="020B0604030504040204" pitchFamily="50" charset="-128"/>
              </a:rPr>
              <a:t>G</a:t>
            </a:r>
            <a:r>
              <a:rPr kumimoji="1" lang="ja-JP" altLang="en-US" sz="1400">
                <a:latin typeface="Meiryo UI" panose="020B0604030504040204" pitchFamily="50" charset="-128"/>
                <a:ea typeface="Meiryo UI" panose="020B0604030504040204" pitchFamily="50" charset="-128"/>
              </a:rPr>
              <a:t>：</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等の実績</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チームリーダー</a:t>
            </a:r>
            <a:r>
              <a:rPr lang="en-US" altLang="ja-JP" sz="1400">
                <a:latin typeface="Meiryo UI" panose="020B0604030504040204" pitchFamily="50" charset="-128"/>
                <a:ea typeface="Meiryo UI" panose="020B0604030504040204" pitchFamily="50" charset="-128"/>
              </a:rPr>
              <a:t>H</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等の実績</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チームリーダー</a:t>
            </a:r>
            <a:r>
              <a:rPr lang="en-US" altLang="ja-JP" sz="1400">
                <a:latin typeface="Meiryo UI" panose="020B0604030504040204" pitchFamily="50" charset="-128"/>
                <a:ea typeface="Meiryo UI" panose="020B0604030504040204" pitchFamily="50" charset="-128"/>
              </a:rPr>
              <a:t>I</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等の実績</a:t>
            </a:r>
            <a:br>
              <a:rPr kumimoji="1" lang="en-US" altLang="ja-JP" sz="1400">
                <a:latin typeface="Meiryo UI" panose="020B0604030504040204" pitchFamily="50" charset="-128"/>
                <a:ea typeface="Meiryo UI" panose="020B0604030504040204" pitchFamily="50" charset="-128"/>
              </a:rPr>
            </a:br>
            <a:endParaRPr lang="en-US" altLang="ja-JP" sz="1400">
              <a:latin typeface="Meiryo UI" panose="020B0604030504040204" pitchFamily="50" charset="-128"/>
              <a:ea typeface="Meiryo UI" panose="020B0604030504040204" pitchFamily="50" charset="-128"/>
            </a:endParaRPr>
          </a:p>
          <a:p>
            <a:pPr marL="108000" lvl="1" indent="0">
              <a:buSzPct val="100000"/>
              <a:buNone/>
            </a:pPr>
            <a:r>
              <a:rPr lang="ja-JP" altLang="en-US" sz="1400">
                <a:latin typeface="Meiryo UI" panose="020B0604030504040204" pitchFamily="50" charset="-128"/>
                <a:ea typeface="Meiryo UI" panose="020B0604030504040204" pitchFamily="50" charset="-128"/>
              </a:rPr>
              <a:t>部門間の連携方法</a:t>
            </a:r>
            <a:endParaRPr lang="en-US" altLang="ja-JP" sz="1400">
              <a:latin typeface="Meiryo UI" panose="020B0604030504040204" pitchFamily="50" charset="-128"/>
              <a:ea typeface="Meiryo UI" panose="020B0604030504040204" pitchFamily="50" charset="-128"/>
            </a:endParaRPr>
          </a:p>
          <a:p>
            <a:pPr lvl="1">
              <a:buSzPct val="100000"/>
            </a:pPr>
            <a:r>
              <a:rPr lang="en-US" altLang="ja-JP" sz="1400">
                <a:latin typeface="Meiryo UI" panose="020B0604030504040204" pitchFamily="50" charset="-128"/>
                <a:ea typeface="Meiryo UI" panose="020B0604030504040204" pitchFamily="50" charset="-128"/>
              </a:rPr>
              <a:t>XXX</a:t>
            </a:r>
          </a:p>
          <a:p>
            <a:pPr lvl="1">
              <a:buSzPct val="100000"/>
            </a:pPr>
            <a:r>
              <a:rPr lang="en-US" altLang="ja-JP" sz="1400">
                <a:latin typeface="Meiryo UI" panose="020B0604030504040204" pitchFamily="50" charset="-128"/>
                <a:ea typeface="Meiryo UI" panose="020B0604030504040204" pitchFamily="50" charset="-128"/>
              </a:rPr>
              <a:t>XXX</a:t>
            </a:r>
          </a:p>
        </p:txBody>
      </p:sp>
      <p:grpSp>
        <p:nvGrpSpPr>
          <p:cNvPr id="45" name="グループ化 44">
            <a:extLst>
              <a:ext uri="{FF2B5EF4-FFF2-40B4-BE49-F238E27FC236}">
                <a16:creationId xmlns:a16="http://schemas.microsoft.com/office/drawing/2014/main" id="{25368E8A-4639-B41A-4B2A-79258F214DF0}"/>
              </a:ext>
            </a:extLst>
          </p:cNvPr>
          <p:cNvGrpSpPr/>
          <p:nvPr/>
        </p:nvGrpSpPr>
        <p:grpSpPr>
          <a:xfrm>
            <a:off x="765598" y="2025848"/>
            <a:ext cx="5184000" cy="3332263"/>
            <a:chOff x="355247" y="2647690"/>
            <a:chExt cx="5701993" cy="3936437"/>
          </a:xfrm>
        </p:grpSpPr>
        <p:sp>
          <p:nvSpPr>
            <p:cNvPr id="46" name="Rectangle 56">
              <a:extLst>
                <a:ext uri="{FF2B5EF4-FFF2-40B4-BE49-F238E27FC236}">
                  <a16:creationId xmlns:a16="http://schemas.microsoft.com/office/drawing/2014/main" id="{76F502B7-EE32-E05D-CBAC-7CF72215A484}"/>
                </a:ext>
              </a:extLst>
            </p:cNvPr>
            <p:cNvSpPr/>
            <p:nvPr/>
          </p:nvSpPr>
          <p:spPr>
            <a:xfrm>
              <a:off x="1606653"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A</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G</a:t>
              </a:r>
            </a:p>
          </p:txBody>
        </p:sp>
        <p:sp>
          <p:nvSpPr>
            <p:cNvPr id="47" name="Rectangle 57">
              <a:extLst>
                <a:ext uri="{FF2B5EF4-FFF2-40B4-BE49-F238E27FC236}">
                  <a16:creationId xmlns:a16="http://schemas.microsoft.com/office/drawing/2014/main" id="{45DADFE6-C40A-BE44-9FCE-0957ACDF76A1}"/>
                </a:ext>
              </a:extLst>
            </p:cNvPr>
            <p:cNvSpPr/>
            <p:nvPr/>
          </p:nvSpPr>
          <p:spPr>
            <a:xfrm>
              <a:off x="2796019" y="5236819"/>
              <a:ext cx="1146357" cy="1347308"/>
            </a:xfrm>
            <a:prstGeom prst="rect">
              <a:avLst/>
            </a:prstGeom>
            <a:noFill/>
            <a:ln w="6350"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B</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H</a:t>
              </a:r>
            </a:p>
          </p:txBody>
        </p:sp>
        <p:sp>
          <p:nvSpPr>
            <p:cNvPr id="48" name="Rectangle 58">
              <a:extLst>
                <a:ext uri="{FF2B5EF4-FFF2-40B4-BE49-F238E27FC236}">
                  <a16:creationId xmlns:a16="http://schemas.microsoft.com/office/drawing/2014/main" id="{2F99600D-106D-ABEF-3846-1AD614B05B8D}"/>
                </a:ext>
              </a:extLst>
            </p:cNvPr>
            <p:cNvSpPr/>
            <p:nvPr/>
          </p:nvSpPr>
          <p:spPr>
            <a:xfrm>
              <a:off x="3988262"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C</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I</a:t>
              </a:r>
            </a:p>
          </p:txBody>
        </p:sp>
        <p:cxnSp>
          <p:nvCxnSpPr>
            <p:cNvPr id="49" name="Connector: Elbow 59">
              <a:extLst>
                <a:ext uri="{FF2B5EF4-FFF2-40B4-BE49-F238E27FC236}">
                  <a16:creationId xmlns:a16="http://schemas.microsoft.com/office/drawing/2014/main" id="{A80649B9-601E-89E4-ECFE-9C8235F7DB82}"/>
                </a:ext>
              </a:extLst>
            </p:cNvPr>
            <p:cNvCxnSpPr>
              <a:cxnSpLocks/>
            </p:cNvCxnSpPr>
            <p:nvPr/>
          </p:nvCxnSpPr>
          <p:spPr>
            <a:xfrm rot="10800000" flipV="1">
              <a:off x="947451" y="3530858"/>
              <a:ext cx="2421746" cy="221397"/>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0" name="Rectangle 62">
              <a:extLst>
                <a:ext uri="{FF2B5EF4-FFF2-40B4-BE49-F238E27FC236}">
                  <a16:creationId xmlns:a16="http://schemas.microsoft.com/office/drawing/2014/main" id="{8AF524DA-E84A-C726-A6B8-2834ED4D655D}"/>
                </a:ext>
              </a:extLst>
            </p:cNvPr>
            <p:cNvSpPr>
              <a:spLocks noChangeArrowheads="1"/>
            </p:cNvSpPr>
            <p:nvPr/>
          </p:nvSpPr>
          <p:spPr bwMode="gray">
            <a:xfrm>
              <a:off x="1349512" y="2647690"/>
              <a:ext cx="3256466" cy="641438"/>
            </a:xfrm>
            <a:prstGeom prst="rect">
              <a:avLst/>
            </a:prstGeom>
            <a:noFill/>
            <a:ln w="2857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Lst>
          </p:spPr>
          <p:txBody>
            <a:bodyPr tIns="91440" bIns="9144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ja-JP" altLang="en-US" sz="1400">
                  <a:latin typeface="Meiryo UI" panose="020B0604030504040204" pitchFamily="50" charset="-128"/>
                  <a:ea typeface="Meiryo UI" panose="020B0604030504040204" pitchFamily="50" charset="-128"/>
                </a:rPr>
                <a:t>代表取締役社長</a:t>
              </a:r>
              <a:r>
                <a:rPr lang="en-US" altLang="ja-JP" sz="1400">
                  <a:latin typeface="Meiryo UI" panose="020B0604030504040204" pitchFamily="50" charset="-128"/>
                  <a:ea typeface="Meiryo UI" panose="020B0604030504040204" pitchFamily="50" charset="-128"/>
                </a:rPr>
                <a:t> aa aa</a:t>
              </a:r>
            </a:p>
            <a:p>
              <a:pPr algn="ctr"/>
              <a:r>
                <a:rPr lang="ja-JP" altLang="en-US" sz="1050">
                  <a:latin typeface="Meiryo UI" panose="020B0604030504040204" pitchFamily="50" charset="-128"/>
                  <a:ea typeface="Meiryo UI" panose="020B0604030504040204" pitchFamily="50" charset="-128"/>
                </a:rPr>
                <a:t>（事業にコミットする経営者）</a:t>
              </a:r>
              <a:endParaRPr lang="en-US" altLang="ja-JP" sz="1050">
                <a:latin typeface="Meiryo UI" panose="020B0604030504040204" pitchFamily="50" charset="-128"/>
                <a:ea typeface="Meiryo UI" panose="020B0604030504040204" pitchFamily="50" charset="-128"/>
              </a:endParaRPr>
            </a:p>
          </p:txBody>
        </p:sp>
        <p:sp>
          <p:nvSpPr>
            <p:cNvPr id="51" name="Rectangle 63">
              <a:extLst>
                <a:ext uri="{FF2B5EF4-FFF2-40B4-BE49-F238E27FC236}">
                  <a16:creationId xmlns:a16="http://schemas.microsoft.com/office/drawing/2014/main" id="{2EBCEB6A-5C78-59D9-B7EF-34B79346FCDB}"/>
                </a:ext>
              </a:extLst>
            </p:cNvPr>
            <p:cNvSpPr>
              <a:spLocks noChangeArrowheads="1"/>
            </p:cNvSpPr>
            <p:nvPr/>
          </p:nvSpPr>
          <p:spPr bwMode="gray">
            <a:xfrm>
              <a:off x="2599481" y="3753915"/>
              <a:ext cx="1539432"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本部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E</a:t>
              </a:r>
              <a:r>
                <a:rPr lang="ja-JP" altLang="en-US" sz="1400">
                  <a:latin typeface="Meiryo UI" panose="020B0604030504040204" pitchFamily="50" charset="-128"/>
                  <a:ea typeface="Meiryo UI" panose="020B0604030504040204" pitchFamily="50" charset="-128"/>
                </a:rPr>
                <a:t>本部長</a:t>
              </a:r>
              <a:br>
                <a:rPr lang="en-US" altLang="ja-JP" sz="1400">
                  <a:latin typeface="Meiryo UI" panose="020B0604030504040204" pitchFamily="50" charset="-128"/>
                  <a:ea typeface="Meiryo UI" panose="020B0604030504040204" pitchFamily="50" charset="-128"/>
                </a:rPr>
              </a:br>
              <a:r>
                <a:rPr lang="en-US" altLang="ja-JP" sz="1050">
                  <a:latin typeface="Meiryo UI" panose="020B0604030504040204" pitchFamily="50" charset="-128"/>
                  <a:ea typeface="Meiryo UI" panose="020B0604030504040204" pitchFamily="50" charset="-128"/>
                </a:rPr>
                <a:t>(</a:t>
              </a:r>
              <a:r>
                <a:rPr lang="zh-TW" altLang="en-US" sz="1050">
                  <a:latin typeface="Meiryo UI" panose="020B0604030504040204" pitchFamily="50" charset="-128"/>
                  <a:ea typeface="Meiryo UI" panose="020B0604030504040204" pitchFamily="50" charset="-128"/>
                </a:rPr>
                <a:t>本事業</a:t>
              </a:r>
              <a:r>
                <a:rPr lang="ja-JP" altLang="en-US" sz="1050">
                  <a:latin typeface="Meiryo UI" panose="020B0604030504040204" pitchFamily="50" charset="-128"/>
                  <a:ea typeface="Meiryo UI" panose="020B0604030504040204" pitchFamily="50" charset="-128"/>
                </a:rPr>
                <a:t>責任者</a:t>
              </a:r>
              <a:r>
                <a:rPr lang="en-US" altLang="ja-JP" sz="1050">
                  <a:latin typeface="Meiryo UI" panose="020B0604030504040204" pitchFamily="50" charset="-128"/>
                  <a:ea typeface="Meiryo UI" panose="020B0604030504040204" pitchFamily="50" charset="-128"/>
                </a:rPr>
                <a:t>)</a:t>
              </a:r>
            </a:p>
          </p:txBody>
        </p:sp>
        <p:sp>
          <p:nvSpPr>
            <p:cNvPr id="52" name="Rectangle 64">
              <a:extLst>
                <a:ext uri="{FF2B5EF4-FFF2-40B4-BE49-F238E27FC236}">
                  <a16:creationId xmlns:a16="http://schemas.microsoft.com/office/drawing/2014/main" id="{933389CD-5D9E-1082-734D-A5024D030902}"/>
                </a:ext>
              </a:extLst>
            </p:cNvPr>
            <p:cNvSpPr>
              <a:spLocks noChangeArrowheads="1"/>
            </p:cNvSpPr>
            <p:nvPr/>
          </p:nvSpPr>
          <p:spPr bwMode="gray">
            <a:xfrm>
              <a:off x="355247" y="3753915"/>
              <a:ext cx="1182092" cy="828000"/>
            </a:xfrm>
            <a:prstGeom prst="rect">
              <a:avLst/>
            </a:prstGeom>
            <a:noFill/>
            <a:ln w="952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br>
                <a:rPr lang="en-US" altLang="ja-JP" sz="1400">
                  <a:latin typeface="Meiryo UI" panose="020B0604030504040204" pitchFamily="50" charset="-128"/>
                  <a:ea typeface="Meiryo UI" panose="020B0604030504040204" pitchFamily="50" charset="-128"/>
                </a:rPr>
              </a:br>
              <a:r>
                <a:rPr lang="en-US" altLang="ja-JP" sz="1400">
                  <a:latin typeface="Meiryo UI" panose="020B0604030504040204" pitchFamily="50" charset="-128"/>
                  <a:ea typeface="Meiryo UI" panose="020B0604030504040204" pitchFamily="50" charset="-128"/>
                </a:rPr>
                <a:t>F</a:t>
              </a:r>
              <a:r>
                <a:rPr lang="ja-JP" altLang="en-US" sz="1400">
                  <a:latin typeface="Meiryo UI" panose="020B0604030504040204" pitchFamily="50" charset="-128"/>
                  <a:ea typeface="Meiryo UI" panose="020B0604030504040204" pitchFamily="50" charset="-128"/>
                </a:rPr>
                <a:t>部長</a:t>
              </a:r>
              <a:endParaRPr lang="en-US" altLang="ja-JP" sz="1400">
                <a:latin typeface="Meiryo UI" panose="020B0604030504040204" pitchFamily="50" charset="-128"/>
                <a:ea typeface="Meiryo UI" panose="020B0604030504040204" pitchFamily="50" charset="-128"/>
              </a:endParaRPr>
            </a:p>
          </p:txBody>
        </p:sp>
        <p:cxnSp>
          <p:nvCxnSpPr>
            <p:cNvPr id="53" name="Connector: Elbow 66">
              <a:extLst>
                <a:ext uri="{FF2B5EF4-FFF2-40B4-BE49-F238E27FC236}">
                  <a16:creationId xmlns:a16="http://schemas.microsoft.com/office/drawing/2014/main" id="{2C18A78D-8269-DD19-BAA4-38CCDBAB86AE}"/>
                </a:ext>
              </a:extLst>
            </p:cNvPr>
            <p:cNvCxnSpPr>
              <a:cxnSpLocks/>
            </p:cNvCxnSpPr>
            <p:nvPr/>
          </p:nvCxnSpPr>
          <p:spPr>
            <a:xfrm rot="5400000">
              <a:off x="3147803" y="3532517"/>
              <a:ext cx="442793" cy="3"/>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4" name="Straight Arrow Connector 67">
              <a:extLst>
                <a:ext uri="{FF2B5EF4-FFF2-40B4-BE49-F238E27FC236}">
                  <a16:creationId xmlns:a16="http://schemas.microsoft.com/office/drawing/2014/main" id="{B9B2D3C2-6E96-596F-690A-AC60AD8208B3}"/>
                </a:ext>
              </a:extLst>
            </p:cNvPr>
            <p:cNvCxnSpPr>
              <a:cxnSpLocks/>
            </p:cNvCxnSpPr>
            <p:nvPr/>
          </p:nvCxnSpPr>
          <p:spPr>
            <a:xfrm>
              <a:off x="1650455" y="4063477"/>
              <a:ext cx="844697" cy="3319"/>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55" name="Straight Connector 71">
              <a:extLst>
                <a:ext uri="{FF2B5EF4-FFF2-40B4-BE49-F238E27FC236}">
                  <a16:creationId xmlns:a16="http://schemas.microsoft.com/office/drawing/2014/main" id="{5097C8CF-2633-2062-41E7-BF086008D6FE}"/>
                </a:ext>
              </a:extLst>
            </p:cNvPr>
            <p:cNvCxnSpPr>
              <a:cxnSpLocks/>
              <a:endCxn id="47" idx="0"/>
            </p:cNvCxnSpPr>
            <p:nvPr/>
          </p:nvCxnSpPr>
          <p:spPr>
            <a:xfrm>
              <a:off x="3369197"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6" name="Straight Connector 73">
              <a:extLst>
                <a:ext uri="{FF2B5EF4-FFF2-40B4-BE49-F238E27FC236}">
                  <a16:creationId xmlns:a16="http://schemas.microsoft.com/office/drawing/2014/main" id="{213E6FA0-A783-C31D-8269-F2BCC5C18284}"/>
                </a:ext>
              </a:extLst>
            </p:cNvPr>
            <p:cNvCxnSpPr>
              <a:cxnSpLocks/>
              <a:endCxn id="47" idx="0"/>
            </p:cNvCxnSpPr>
            <p:nvPr/>
          </p:nvCxnSpPr>
          <p:spPr>
            <a:xfrm flipH="1">
              <a:off x="3369198" y="4957983"/>
              <a:ext cx="1439" cy="27883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Connector: Elbow 76">
              <a:extLst>
                <a:ext uri="{FF2B5EF4-FFF2-40B4-BE49-F238E27FC236}">
                  <a16:creationId xmlns:a16="http://schemas.microsoft.com/office/drawing/2014/main" id="{DA444572-5B42-F459-F278-484B8BEA5E38}"/>
                </a:ext>
              </a:extLst>
            </p:cNvPr>
            <p:cNvCxnSpPr>
              <a:cxnSpLocks/>
              <a:stCxn id="46" idx="0"/>
            </p:cNvCxnSpPr>
            <p:nvPr/>
          </p:nvCxnSpPr>
          <p:spPr>
            <a:xfrm rot="5400000" flipH="1" flipV="1">
              <a:off x="2447062" y="4314685"/>
              <a:ext cx="654904" cy="1189365"/>
            </a:xfrm>
            <a:prstGeom prst="bentConnector3">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8" name="Connector: Elbow 77">
              <a:extLst>
                <a:ext uri="{FF2B5EF4-FFF2-40B4-BE49-F238E27FC236}">
                  <a16:creationId xmlns:a16="http://schemas.microsoft.com/office/drawing/2014/main" id="{CF1759AD-6CA1-7584-E59E-0A791E15555F}"/>
                </a:ext>
              </a:extLst>
            </p:cNvPr>
            <p:cNvCxnSpPr>
              <a:cxnSpLocks/>
              <a:stCxn id="48" idx="0"/>
            </p:cNvCxnSpPr>
            <p:nvPr/>
          </p:nvCxnSpPr>
          <p:spPr>
            <a:xfrm rot="16200000" flipV="1">
              <a:off x="3637867" y="4313245"/>
              <a:ext cx="654904" cy="1192244"/>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9" name="テキスト ボックス 58">
              <a:extLst>
                <a:ext uri="{FF2B5EF4-FFF2-40B4-BE49-F238E27FC236}">
                  <a16:creationId xmlns:a16="http://schemas.microsoft.com/office/drawing/2014/main" id="{4575DFC2-F01F-C174-184F-BB88472E75B8}"/>
                </a:ext>
              </a:extLst>
            </p:cNvPr>
            <p:cNvSpPr txBox="1"/>
            <p:nvPr/>
          </p:nvSpPr>
          <p:spPr>
            <a:xfrm>
              <a:off x="1787811" y="3872477"/>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0" name="Rectangle 56">
              <a:extLst>
                <a:ext uri="{FF2B5EF4-FFF2-40B4-BE49-F238E27FC236}">
                  <a16:creationId xmlns:a16="http://schemas.microsoft.com/office/drawing/2014/main" id="{5940F789-1DED-5486-CE21-F8EFC19D5E43}"/>
                </a:ext>
              </a:extLst>
            </p:cNvPr>
            <p:cNvSpPr/>
            <p:nvPr/>
          </p:nvSpPr>
          <p:spPr>
            <a:xfrm>
              <a:off x="373115"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D</a:t>
              </a: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部</a:t>
              </a:r>
              <a:endPar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61" name="直線コネクタ 60">
              <a:extLst>
                <a:ext uri="{FF2B5EF4-FFF2-40B4-BE49-F238E27FC236}">
                  <a16:creationId xmlns:a16="http://schemas.microsoft.com/office/drawing/2014/main" id="{17E8A6C7-2545-1ACA-17E7-1A060FC36319}"/>
                </a:ext>
              </a:extLst>
            </p:cNvPr>
            <p:cNvCxnSpPr>
              <a:cxnSpLocks/>
              <a:endCxn id="60" idx="0"/>
            </p:cNvCxnSpPr>
            <p:nvPr/>
          </p:nvCxnSpPr>
          <p:spPr>
            <a:xfrm>
              <a:off x="946293"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2" name="Straight Arrow Connector 67">
              <a:extLst>
                <a:ext uri="{FF2B5EF4-FFF2-40B4-BE49-F238E27FC236}">
                  <a16:creationId xmlns:a16="http://schemas.microsoft.com/office/drawing/2014/main" id="{D084DFDC-9632-D977-0908-F0E75D4F1798}"/>
                </a:ext>
              </a:extLst>
            </p:cNvPr>
            <p:cNvCxnSpPr>
              <a:cxnSpLocks/>
            </p:cNvCxnSpPr>
            <p:nvPr/>
          </p:nvCxnSpPr>
          <p:spPr>
            <a:xfrm>
              <a:off x="1930537" y="6395686"/>
              <a:ext cx="2675441" cy="0"/>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3" name="テキスト ボックス 62">
              <a:extLst>
                <a:ext uri="{FF2B5EF4-FFF2-40B4-BE49-F238E27FC236}">
                  <a16:creationId xmlns:a16="http://schemas.microsoft.com/office/drawing/2014/main" id="{3DC77E7A-4401-D698-304F-F68976F38412}"/>
                </a:ext>
              </a:extLst>
            </p:cNvPr>
            <p:cNvSpPr txBox="1"/>
            <p:nvPr/>
          </p:nvSpPr>
          <p:spPr>
            <a:xfrm>
              <a:off x="3067876" y="6213083"/>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4" name="Rectangle 63">
              <a:extLst>
                <a:ext uri="{FF2B5EF4-FFF2-40B4-BE49-F238E27FC236}">
                  <a16:creationId xmlns:a16="http://schemas.microsoft.com/office/drawing/2014/main" id="{6AA25AF1-82A6-0684-0EA7-230B754CBA5E}"/>
                </a:ext>
              </a:extLst>
            </p:cNvPr>
            <p:cNvSpPr>
              <a:spLocks noChangeArrowheads="1"/>
            </p:cNvSpPr>
            <p:nvPr/>
          </p:nvSpPr>
          <p:spPr bwMode="gray">
            <a:xfrm>
              <a:off x="4617240" y="3757234"/>
              <a:ext cx="1440000"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S</a:t>
              </a:r>
              <a:r>
                <a:rPr lang="ja-JP" altLang="en-US" sz="1400">
                  <a:latin typeface="Meiryo UI" panose="020B0604030504040204" pitchFamily="50" charset="-128"/>
                  <a:ea typeface="Meiryo UI" panose="020B0604030504040204" pitchFamily="50" charset="-128"/>
                </a:rPr>
                <a:t>部長</a:t>
              </a:r>
              <a:endParaRPr lang="en-US" altLang="ja-JP" sz="1050">
                <a:highlight>
                  <a:srgbClr val="00FF00"/>
                </a:highlight>
                <a:latin typeface="Meiryo UI" panose="020B0604030504040204" pitchFamily="50" charset="-128"/>
                <a:ea typeface="Meiryo UI" panose="020B0604030504040204" pitchFamily="50" charset="-128"/>
              </a:endParaRPr>
            </a:p>
          </p:txBody>
        </p:sp>
        <p:cxnSp>
          <p:nvCxnSpPr>
            <p:cNvPr id="65" name="Connector: Elbow 66">
              <a:extLst>
                <a:ext uri="{FF2B5EF4-FFF2-40B4-BE49-F238E27FC236}">
                  <a16:creationId xmlns:a16="http://schemas.microsoft.com/office/drawing/2014/main" id="{9F145718-272A-B7F7-88E9-CB9CA6E94954}"/>
                </a:ext>
              </a:extLst>
            </p:cNvPr>
            <p:cNvCxnSpPr>
              <a:cxnSpLocks/>
            </p:cNvCxnSpPr>
            <p:nvPr/>
          </p:nvCxnSpPr>
          <p:spPr>
            <a:xfrm>
              <a:off x="3380459" y="3530858"/>
              <a:ext cx="1956781" cy="223200"/>
            </a:xfrm>
            <a:prstGeom prst="bentConnector2">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66" name="Straight Arrow Connector 67">
              <a:extLst>
                <a:ext uri="{FF2B5EF4-FFF2-40B4-BE49-F238E27FC236}">
                  <a16:creationId xmlns:a16="http://schemas.microsoft.com/office/drawing/2014/main" id="{76E94583-2EC8-AD5B-1D8C-F726FCA1F899}"/>
                </a:ext>
              </a:extLst>
            </p:cNvPr>
            <p:cNvCxnSpPr>
              <a:cxnSpLocks/>
            </p:cNvCxnSpPr>
            <p:nvPr/>
          </p:nvCxnSpPr>
          <p:spPr>
            <a:xfrm>
              <a:off x="4167475" y="4066949"/>
              <a:ext cx="438503" cy="2687"/>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7" name="テキスト ボックス 66">
              <a:extLst>
                <a:ext uri="{FF2B5EF4-FFF2-40B4-BE49-F238E27FC236}">
                  <a16:creationId xmlns:a16="http://schemas.microsoft.com/office/drawing/2014/main" id="{16C689EB-9705-2F15-E336-842078D5FE14}"/>
                </a:ext>
              </a:extLst>
            </p:cNvPr>
            <p:cNvSpPr txBox="1"/>
            <p:nvPr/>
          </p:nvSpPr>
          <p:spPr>
            <a:xfrm>
              <a:off x="4075317" y="3847225"/>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grpSp>
      <p:grpSp>
        <p:nvGrpSpPr>
          <p:cNvPr id="68" name="グループ化 67">
            <a:extLst>
              <a:ext uri="{FF2B5EF4-FFF2-40B4-BE49-F238E27FC236}">
                <a16:creationId xmlns:a16="http://schemas.microsoft.com/office/drawing/2014/main" id="{65B8A989-D3F4-2AC3-AE99-D69F64CAAAD7}"/>
              </a:ext>
            </a:extLst>
          </p:cNvPr>
          <p:cNvGrpSpPr/>
          <p:nvPr/>
        </p:nvGrpSpPr>
        <p:grpSpPr>
          <a:xfrm>
            <a:off x="765598" y="1555423"/>
            <a:ext cx="5184000" cy="288000"/>
            <a:chOff x="156000" y="1879963"/>
            <a:chExt cx="5760000" cy="288000"/>
          </a:xfrm>
        </p:grpSpPr>
        <p:sp>
          <p:nvSpPr>
            <p:cNvPr id="69" name="正方形/長方形 68">
              <a:extLst>
                <a:ext uri="{FF2B5EF4-FFF2-40B4-BE49-F238E27FC236}">
                  <a16:creationId xmlns:a16="http://schemas.microsoft.com/office/drawing/2014/main" id="{DC6117BD-B06B-CEBD-3328-CEAFA63501E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a:solidFill>
                    <a:schemeClr val="tx1"/>
                  </a:solidFill>
                  <a:latin typeface="Meiryo UI" panose="020B0604030504040204" pitchFamily="50" charset="-128"/>
                  <a:ea typeface="Meiryo UI" panose="020B0604030504040204" pitchFamily="50" charset="-128"/>
                </a:rPr>
                <a:t>組織内体制図</a:t>
              </a:r>
            </a:p>
          </p:txBody>
        </p:sp>
        <p:cxnSp>
          <p:nvCxnSpPr>
            <p:cNvPr id="70" name="直線コネクタ 69">
              <a:extLst>
                <a:ext uri="{FF2B5EF4-FFF2-40B4-BE49-F238E27FC236}">
                  <a16:creationId xmlns:a16="http://schemas.microsoft.com/office/drawing/2014/main" id="{26C0E836-ADB7-D877-04E8-014A0609323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71" name="グループ化 70">
            <a:extLst>
              <a:ext uri="{FF2B5EF4-FFF2-40B4-BE49-F238E27FC236}">
                <a16:creationId xmlns:a16="http://schemas.microsoft.com/office/drawing/2014/main" id="{D22D5D3A-4F55-79D5-B3BB-556C30A92A6A}"/>
              </a:ext>
            </a:extLst>
          </p:cNvPr>
          <p:cNvGrpSpPr/>
          <p:nvPr/>
        </p:nvGrpSpPr>
        <p:grpSpPr>
          <a:xfrm>
            <a:off x="6239438" y="1555423"/>
            <a:ext cx="5184000" cy="288000"/>
            <a:chOff x="156000" y="1879963"/>
            <a:chExt cx="5760000" cy="288000"/>
          </a:xfrm>
        </p:grpSpPr>
        <p:sp>
          <p:nvSpPr>
            <p:cNvPr id="72" name="正方形/長方形 71">
              <a:extLst>
                <a:ext uri="{FF2B5EF4-FFF2-40B4-BE49-F238E27FC236}">
                  <a16:creationId xmlns:a16="http://schemas.microsoft.com/office/drawing/2014/main" id="{A0C83EC8-BB22-1BF3-C090-330D50BE23C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組織内の役割分担</a:t>
              </a:r>
            </a:p>
          </p:txBody>
        </p:sp>
        <p:cxnSp>
          <p:nvCxnSpPr>
            <p:cNvPr id="73" name="直線コネクタ 72">
              <a:extLst>
                <a:ext uri="{FF2B5EF4-FFF2-40B4-BE49-F238E27FC236}">
                  <a16:creationId xmlns:a16="http://schemas.microsoft.com/office/drawing/2014/main" id="{A0766AD6-F690-B142-2FD0-351831E4715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74" name="正方形/長方形 73">
            <a:extLst>
              <a:ext uri="{FF2B5EF4-FFF2-40B4-BE49-F238E27FC236}">
                <a16:creationId xmlns:a16="http://schemas.microsoft.com/office/drawing/2014/main" id="{4961E299-2DA3-4C19-CB1C-130F01121D49}"/>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組織内体制図、組織内の役割分担</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→以下に留意の上、記載すること。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経営者以下の体制と役割分担を網羅的に記載すること。（関与する専任・併任の人員規模の想定も併せて記載すること）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確実な燃料転換・製造プロセス転換・構造転換を実現する上で、各担当部門と連携した実施体制を構築し、体制図に記載すること。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部門間の連携を図るための具体的な方策（定期的に部長レベルで相互の進捗報告を行う、経営者直轄の専門組織を設置する等）を記載すること。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事業の競争力強化や成長に向けた事業体制（ 例：マーケティング部門など）も構築していれば記載すること。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1429EA94-CDC5-B260-384F-8747B758EEAE}"/>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3181151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g17U_bHVVKZvQJFvBXNSR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JbboekozS5vU.OtXIJn12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T0r_flENtEabzxgGtXkqH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QWSqJQjObwlc0rU4ATzo3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m2C8InYntj14G8eTSjoDn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gZqzbsspur1zI6_ojtUZc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Yan7L4Tm7TqaKuH0jwKrJ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Lf8P5qOBBRIBSi3G4HHCK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oVjVV_if61P76xSOSv_Fe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R1wNO0WRan8zWZE4_de2f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zimyVBWnhab62KflOEr8J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WNC1B8M9BbNp5uQt..mMQ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7XaJiAai8Hv3yYNyalWrg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R60bfuS1XhcC7npZ34Kob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3hZ8L78MbKE.qoLmTn_rL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sfj_saLa.unfWeTfvj.Et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3.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30.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36.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48.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49.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5.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50.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5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54.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55.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56.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KeqyzHlhknrXaxwoxPdhYg"/>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tx1">
            <a:lumMod val="50000"/>
            <a:lumOff val="50000"/>
          </a:schemeClr>
        </a:solidFill>
        <a:ln>
          <a:solidFill>
            <a:schemeClr val="tx1">
              <a:lumMod val="50000"/>
              <a:lumOff val="50000"/>
            </a:schemeClr>
          </a:solidFill>
        </a:ln>
      </a:spPr>
      <a:bodyPr vert="horz" wrap="square" lIns="88641" tIns="44321" rIns="88641" bIns="44321" numCol="1" anchor="ctr" anchorCtr="0" compatLnSpc="1">
        <a:prstTxWarp prst="textNoShape">
          <a:avLst/>
        </a:prstTxWarp>
      </a:bodyPr>
      <a:lstStyle>
        <a:defPPr marL="0" marR="0" indent="0" algn="ctr" defTabSz="914400" rtl="0" eaLnBrk="1" fontAlgn="auto" latinLnBrk="0" hangingPunct="1">
          <a:lnSpc>
            <a:spcPct val="100000"/>
          </a:lnSpc>
          <a:spcBef>
            <a:spcPts val="0"/>
          </a:spcBef>
          <a:spcAft>
            <a:spcPts val="0"/>
          </a:spcAft>
          <a:buClrTx/>
          <a:buSzTx/>
          <a:buFontTx/>
          <a:buNone/>
          <a:tabLst/>
          <a:defRPr kumimoji="0" sz="1400" dirty="0">
            <a:solidFill>
              <a:schemeClr val="bg1"/>
            </a:solidFill>
            <a:latin typeface="Meiryo UI" panose="020B0604030504040204" pitchFamily="50" charset="-128"/>
            <a:ea typeface="Meiryo UI" panose="020B0604030504040204" pitchFamily="50" charset="-128"/>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9DF57D23044AC4687214F2021396141" ma:contentTypeVersion="11" ma:contentTypeDescription="Create a new document." ma:contentTypeScope="" ma:versionID="4fa1cb3ba35eb30489e74e34814df683">
  <xsd:schema xmlns:xsd="http://www.w3.org/2001/XMLSchema" xmlns:xs="http://www.w3.org/2001/XMLSchema" xmlns:p="http://schemas.microsoft.com/office/2006/metadata/properties" xmlns:ns2="48802280-5938-457c-ad2b-432e4cfd7f58" xmlns:ns3="b028acd1-99c9-4eb8-b06d-44d202728ed9" targetNamespace="http://schemas.microsoft.com/office/2006/metadata/properties" ma:root="true" ma:fieldsID="8d0d8cbfcc508e53d435bb5bd3d26b3f" ns2:_="" ns3:_="">
    <xsd:import namespace="48802280-5938-457c-ad2b-432e4cfd7f58"/>
    <xsd:import namespace="b028acd1-99c9-4eb8-b06d-44d202728ed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802280-5938-457c-ad2b-432e4cfd7f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798d900d-0589-4081-96eb-513de833a50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028acd1-99c9-4eb8-b06d-44d202728ed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26a2d85-a73d-4176-8128-989dc82450a6}" ma:internalName="TaxCatchAll" ma:showField="CatchAllData" ma:web="b028acd1-99c9-4eb8-b06d-44d202728ed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8802280-5938-457c-ad2b-432e4cfd7f58">
      <Terms xmlns="http://schemas.microsoft.com/office/infopath/2007/PartnerControls"/>
    </lcf76f155ced4ddcb4097134ff3c332f>
    <TaxCatchAll xmlns="b028acd1-99c9-4eb8-b06d-44d202728ed9" xsi:nil="true"/>
  </documentManagement>
</p:properties>
</file>

<file path=customXml/itemProps1.xml><?xml version="1.0" encoding="utf-8"?>
<ds:datastoreItem xmlns:ds="http://schemas.openxmlformats.org/officeDocument/2006/customXml" ds:itemID="{2685EFC6-1295-4032-B2AB-1EA2D1951DF2}"/>
</file>

<file path=customXml/itemProps2.xml><?xml version="1.0" encoding="utf-8"?>
<ds:datastoreItem xmlns:ds="http://schemas.openxmlformats.org/officeDocument/2006/customXml" ds:itemID="{8238C649-AC88-4B5B-8D9B-B1579FAFA787}"/>
</file>

<file path=customXml/itemProps3.xml><?xml version="1.0" encoding="utf-8"?>
<ds:datastoreItem xmlns:ds="http://schemas.openxmlformats.org/officeDocument/2006/customXml" ds:itemID="{6F2A12F7-150E-41DF-8175-8E9C6594AE31}"/>
</file>

<file path=docMetadata/LabelInfo.xml><?xml version="1.0" encoding="utf-8"?>
<clbl:labelList xmlns:clbl="http://schemas.microsoft.com/office/2020/mipLabelMetadata">
  <clbl:label id="{ea60d57e-af5b-4752-ac57-3e4f28ca11dc}" enabled="1" method="Standard" siteId="{36da45f1-dd2c-4d1f-af13-5abe46b99921}" removed="0"/>
</clbl:labelList>
</file>

<file path=docProps/app.xml><?xml version="1.0" encoding="utf-8"?>
<Properties xmlns="http://schemas.openxmlformats.org/officeDocument/2006/extended-properties" xmlns:vt="http://schemas.openxmlformats.org/officeDocument/2006/docPropsVTypes">
  <TotalTime>0</TotalTime>
  <Words>10438</Words>
  <Application>Microsoft Office PowerPoint</Application>
  <PresentationFormat>ワイド画面</PresentationFormat>
  <Paragraphs>1251</Paragraphs>
  <Slides>40</Slides>
  <Notes>23</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40</vt:i4>
      </vt:variant>
    </vt:vector>
  </HeadingPairs>
  <TitlesOfParts>
    <vt:vector size="48" baseType="lpstr">
      <vt:lpstr>Meiryo UI</vt:lpstr>
      <vt:lpstr>游ゴシック</vt:lpstr>
      <vt:lpstr>游ゴシック Light</vt:lpstr>
      <vt:lpstr>Arial</vt:lpstr>
      <vt:lpstr>Trebuchet MS</vt:lpstr>
      <vt:lpstr>Wingdings</vt:lpstr>
      <vt:lpstr>Office テーマ</vt:lpstr>
      <vt:lpstr>think-cellスライド</vt:lpstr>
      <vt:lpstr>＠＠＠（間接補助事業の名称）</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2026-06-05T07:12:11Z</dcterms:created>
  <dcterms:modified xsi:type="dcterms:W3CDTF">2026-06-05T07:21:05Z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0x010100F9DF57D23044AC4687214F2021396141</vt:lpwstr>
  </property>
</Properties>
</file>