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2.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tags/tag45.xml" ContentType="application/vnd.openxmlformats-officedocument.presentationml.tags+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1.xml" ContentType="application/vnd.openxmlformats-officedocument.presentationml.tags+xml"/>
  <Override PartName="/ppt/notesSlides/notesSlide29.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30.xml" ContentType="application/vnd.openxmlformats-officedocument.presentationml.notesSlide+xml"/>
  <Override PartName="/ppt/tags/tag55.xml" ContentType="application/vnd.openxmlformats-officedocument.presentationml.tags+xml"/>
  <Override PartName="/ppt/notesSlides/notesSlide31.xml" ContentType="application/vnd.openxmlformats-officedocument.presentationml.notesSlide+xml"/>
  <Override PartName="/ppt/tags/tag56.xml" ContentType="application/vnd.openxmlformats-officedocument.presentationml.tags+xml"/>
  <Override PartName="/ppt/notesSlides/notesSlide32.xml" ContentType="application/vnd.openxmlformats-officedocument.presentationml.notesSlide+xml"/>
  <Override PartName="/ppt/tags/tag57.xml" ContentType="application/vnd.openxmlformats-officedocument.presentationml.tags+xml"/>
  <Override PartName="/ppt/notesSlides/notesSlide33.xml" ContentType="application/vnd.openxmlformats-officedocument.presentationml.notesSlide+xml"/>
  <Override PartName="/ppt/tags/tag58.xml" ContentType="application/vnd.openxmlformats-officedocument.presentationml.tags+xml"/>
  <Override PartName="/ppt/notesSlides/notesSlide34.xml" ContentType="application/vnd.openxmlformats-officedocument.presentationml.notesSlide+xml"/>
  <Override PartName="/ppt/tags/tag59.xml" ContentType="application/vnd.openxmlformats-officedocument.presentationml.tags+xml"/>
  <Override PartName="/ppt/notesSlides/notesSlide35.xml" ContentType="application/vnd.openxmlformats-officedocument.presentationml.notesSlide+xml"/>
  <Override PartName="/ppt/tags/tag60.xml" ContentType="application/vnd.openxmlformats-officedocument.presentationml.tags+xml"/>
  <Override PartName="/ppt/notesSlides/notesSlide36.xml" ContentType="application/vnd.openxmlformats-officedocument.presentationml.notesSlide+xml"/>
  <Override PartName="/ppt/tags/tag61.xml" ContentType="application/vnd.openxmlformats-officedocument.presentationml.tags+xml"/>
  <Override PartName="/ppt/notesSlides/notesSlide37.xml" ContentType="application/vnd.openxmlformats-officedocument.presentationml.notesSlide+xml"/>
  <Override PartName="/ppt/tags/tag62.xml" ContentType="application/vnd.openxmlformats-officedocument.presentationml.tags+xml"/>
  <Override PartName="/ppt/notesSlides/notesSlide38.xml" ContentType="application/vnd.openxmlformats-officedocument.presentationml.notesSlide+xml"/>
  <Override PartName="/ppt/tags/tag63.xml" ContentType="application/vnd.openxmlformats-officedocument.presentationml.tags+xml"/>
  <Override PartName="/ppt/notesSlides/notesSlide39.xml" ContentType="application/vnd.openxmlformats-officedocument.presentationml.notesSlide+xml"/>
  <Override PartName="/ppt/tags/tag64.xml" ContentType="application/vnd.openxmlformats-officedocument.presentationml.tags+xml"/>
  <Override PartName="/ppt/notesSlides/notesSlide40.xml" ContentType="application/vnd.openxmlformats-officedocument.presentationml.notesSlide+xml"/>
  <Override PartName="/ppt/tags/tag65.xml" ContentType="application/vnd.openxmlformats-officedocument.presentationml.tags+xml"/>
  <Override PartName="/ppt/notesSlides/notesSlide41.xml" ContentType="application/vnd.openxmlformats-officedocument.presentationml.notesSlide+xml"/>
  <Override PartName="/ppt/tags/tag66.xml" ContentType="application/vnd.openxmlformats-officedocument.presentationml.tags+xml"/>
  <Override PartName="/ppt/notesSlides/notesSlide42.xml" ContentType="application/vnd.openxmlformats-officedocument.presentationml.notesSlide+xml"/>
  <Override PartName="/ppt/tags/tag67.xml" ContentType="application/vnd.openxmlformats-officedocument.presentationml.tags+xml"/>
  <Override PartName="/ppt/notesSlides/notesSlide43.xml" ContentType="application/vnd.openxmlformats-officedocument.presentationml.notesSlide+xml"/>
  <Override PartName="/ppt/tags/tag68.xml" ContentType="application/vnd.openxmlformats-officedocument.presentationml.tags+xml"/>
  <Override PartName="/ppt/notesSlides/notesSlide44.xml" ContentType="application/vnd.openxmlformats-officedocument.presentationml.notesSlide+xml"/>
  <Override PartName="/ppt/tags/tag69.xml" ContentType="application/vnd.openxmlformats-officedocument.presentationml.tags+xml"/>
  <Override PartName="/ppt/notesSlides/notesSlide45.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46.xml" ContentType="application/vnd.openxmlformats-officedocument.presentationml.notesSlide+xml"/>
  <Override PartName="/ppt/tags/tag72.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49.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50.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53.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75"/>
  </p:notesMasterIdLst>
  <p:sldIdLst>
    <p:sldId id="2145705059" r:id="rId5"/>
    <p:sldId id="2145705333" r:id="rId6"/>
    <p:sldId id="2147483285" r:id="rId7"/>
    <p:sldId id="267" r:id="rId8"/>
    <p:sldId id="2145705125" r:id="rId9"/>
    <p:sldId id="2147483286" r:id="rId10"/>
    <p:sldId id="2147483327" r:id="rId11"/>
    <p:sldId id="2147483328" r:id="rId12"/>
    <p:sldId id="2145705308" r:id="rId13"/>
    <p:sldId id="2147483323" r:id="rId14"/>
    <p:sldId id="2147483313" r:id="rId15"/>
    <p:sldId id="2147483336" r:id="rId16"/>
    <p:sldId id="2147483337" r:id="rId17"/>
    <p:sldId id="2147483320" r:id="rId18"/>
    <p:sldId id="2147483321" r:id="rId19"/>
    <p:sldId id="2147483322" r:id="rId20"/>
    <p:sldId id="2147483315" r:id="rId21"/>
    <p:sldId id="2147483338" r:id="rId22"/>
    <p:sldId id="2147483290" r:id="rId23"/>
    <p:sldId id="2147483291" r:id="rId24"/>
    <p:sldId id="2147483293" r:id="rId25"/>
    <p:sldId id="2147483346" r:id="rId26"/>
    <p:sldId id="2145705326" r:id="rId27"/>
    <p:sldId id="2145705146" r:id="rId28"/>
    <p:sldId id="2147483271" r:id="rId29"/>
    <p:sldId id="2147483292" r:id="rId30"/>
    <p:sldId id="2147483335" r:id="rId31"/>
    <p:sldId id="2147483279" r:id="rId32"/>
    <p:sldId id="2147483257" r:id="rId33"/>
    <p:sldId id="2147483339" r:id="rId34"/>
    <p:sldId id="2147483300" r:id="rId35"/>
    <p:sldId id="2147483340" r:id="rId36"/>
    <p:sldId id="2145705311" r:id="rId37"/>
    <p:sldId id="2147483347" r:id="rId38"/>
    <p:sldId id="2147483330" r:id="rId39"/>
    <p:sldId id="2145705269" r:id="rId40"/>
    <p:sldId id="2147483348" r:id="rId41"/>
    <p:sldId id="2147483268" r:id="rId42"/>
    <p:sldId id="2147483280" r:id="rId43"/>
    <p:sldId id="2145705310" r:id="rId44"/>
    <p:sldId id="2147483349" r:id="rId45"/>
    <p:sldId id="2147483307" r:id="rId46"/>
    <p:sldId id="2147483262" r:id="rId47"/>
    <p:sldId id="2147483275" r:id="rId48"/>
    <p:sldId id="2147483308" r:id="rId49"/>
    <p:sldId id="2147483324" r:id="rId50"/>
    <p:sldId id="2147483333" r:id="rId51"/>
    <p:sldId id="2147483341" r:id="rId52"/>
    <p:sldId id="2147483342" r:id="rId53"/>
    <p:sldId id="2147483343" r:id="rId54"/>
    <p:sldId id="2147483350" r:id="rId55"/>
    <p:sldId id="2147483269" r:id="rId56"/>
    <p:sldId id="2147483306" r:id="rId57"/>
    <p:sldId id="2147483294" r:id="rId58"/>
    <p:sldId id="2145705278" r:id="rId59"/>
    <p:sldId id="2147483278" r:id="rId60"/>
    <p:sldId id="2147483344" r:id="rId61"/>
    <p:sldId id="2147483345" r:id="rId62"/>
    <p:sldId id="2147483351" r:id="rId63"/>
    <p:sldId id="2145705281" r:id="rId64"/>
    <p:sldId id="2145705318" r:id="rId65"/>
    <p:sldId id="2147483326" r:id="rId66"/>
    <p:sldId id="2145705319" r:id="rId67"/>
    <p:sldId id="2147483302" r:id="rId68"/>
    <p:sldId id="2145705321" r:id="rId69"/>
    <p:sldId id="2147483296" r:id="rId70"/>
    <p:sldId id="2147483297" r:id="rId71"/>
    <p:sldId id="2147483298" r:id="rId72"/>
    <p:sldId id="2147483299" r:id="rId73"/>
    <p:sldId id="2147483267" r:id="rId74"/>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9" d="100"/>
          <a:sy n="89" d="100"/>
        </p:scale>
        <p:origin x="90" y="79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3107"/>
        <p:guide pos="212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7AB0-4D37-B976-50DF10A00B6B}"/>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0.05</c:v>
                </c:pt>
              </c:numCache>
            </c:numRef>
          </c:val>
          <c:extLst>
            <c:ext xmlns:c16="http://schemas.microsoft.com/office/drawing/2014/chart" uri="{C3380CC4-5D6E-409C-BE32-E72D297353CC}">
              <c16:uniqueId val="{00000001-7AB0-4D37-B976-50DF10A00B6B}"/>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7AB0-4D37-B976-50DF10A00B6B}"/>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0.75</c:v>
                </c:pt>
              </c:numCache>
            </c:numRef>
          </c:val>
          <c:extLst>
            <c:ext xmlns:c16="http://schemas.microsoft.com/office/drawing/2014/chart" uri="{C3380CC4-5D6E-409C-BE32-E72D297353CC}">
              <c16:uniqueId val="{00000003-7AB0-4D37-B976-50DF10A00B6B}"/>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7AB0-4D37-B976-50DF10A00B6B}"/>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C783-4549-8A39-56029978C596}"/>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0.05</c:v>
                </c:pt>
              </c:numCache>
            </c:numRef>
          </c:val>
          <c:extLst>
            <c:ext xmlns:c16="http://schemas.microsoft.com/office/drawing/2014/chart" uri="{C3380CC4-5D6E-409C-BE32-E72D297353CC}">
              <c16:uniqueId val="{00000001-C783-4549-8A39-56029978C596}"/>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C783-4549-8A39-56029978C596}"/>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0.75</c:v>
                </c:pt>
              </c:numCache>
            </c:numRef>
          </c:val>
          <c:extLst>
            <c:ext xmlns:c16="http://schemas.microsoft.com/office/drawing/2014/chart" uri="{C3380CC4-5D6E-409C-BE32-E72D297353CC}">
              <c16:uniqueId val="{00000003-C783-4549-8A39-56029978C596}"/>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C783-4549-8A39-56029978C596}"/>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12013694366636E-2"/>
          <c:y val="3.759942154736081E-2"/>
          <c:w val="0.84375972611266725"/>
          <c:h val="0.73101952277657267"/>
        </c:manualLayout>
      </c:layout>
      <c:scatterChart>
        <c:scatterStyle val="lineMarker"/>
        <c:varyColors val="0"/>
        <c:ser>
          <c:idx val="0"/>
          <c:order val="0"/>
          <c:spPr>
            <a:ln w="28575" cmpd="sng" algn="ctr">
              <a:solidFill>
                <a:schemeClr val="accent1"/>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Sheet1!$A$2:$I$2</c:f>
              <c:numCache>
                <c:formatCode>General</c:formatCode>
                <c:ptCount val="9"/>
                <c:pt idx="0">
                  <c:v>15.1</c:v>
                </c:pt>
                <c:pt idx="1">
                  <c:v>18</c:v>
                </c:pt>
                <c:pt idx="2">
                  <c:v>17</c:v>
                </c:pt>
                <c:pt idx="3">
                  <c:v>20</c:v>
                </c:pt>
                <c:pt idx="4">
                  <c:v>21</c:v>
                </c:pt>
                <c:pt idx="5">
                  <c:v>21</c:v>
                </c:pt>
                <c:pt idx="6">
                  <c:v>22</c:v>
                </c:pt>
                <c:pt idx="7">
                  <c:v>22</c:v>
                </c:pt>
                <c:pt idx="8">
                  <c:v>24</c:v>
                </c:pt>
              </c:numCache>
            </c:numRef>
          </c:yVal>
          <c:smooth val="0"/>
          <c:extLst>
            <c:ext xmlns:c16="http://schemas.microsoft.com/office/drawing/2014/chart" uri="{C3380CC4-5D6E-409C-BE32-E72D297353CC}">
              <c16:uniqueId val="{00000000-6391-41E9-AECB-84F250927A89}"/>
            </c:ext>
          </c:extLst>
        </c:ser>
        <c:ser>
          <c:idx val="1"/>
          <c:order val="1"/>
          <c:spPr>
            <a:ln w="28575" cmpd="sng" algn="ctr">
              <a:solidFill>
                <a:schemeClr val="accent2"/>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Sheet1!$A$3:$I$3</c:f>
              <c:numCache>
                <c:formatCode>General</c:formatCode>
                <c:ptCount val="9"/>
                <c:pt idx="0">
                  <c:v>20</c:v>
                </c:pt>
                <c:pt idx="1">
                  <c:v>19</c:v>
                </c:pt>
                <c:pt idx="2">
                  <c:v>18</c:v>
                </c:pt>
                <c:pt idx="3">
                  <c:v>14</c:v>
                </c:pt>
                <c:pt idx="4">
                  <c:v>12</c:v>
                </c:pt>
                <c:pt idx="5">
                  <c:v>12</c:v>
                </c:pt>
                <c:pt idx="6">
                  <c:v>12</c:v>
                </c:pt>
                <c:pt idx="7">
                  <c:v>12</c:v>
                </c:pt>
                <c:pt idx="8">
                  <c:v>12</c:v>
                </c:pt>
              </c:numCache>
            </c:numRef>
          </c:yVal>
          <c:smooth val="0"/>
          <c:extLst>
            <c:ext xmlns:c16="http://schemas.microsoft.com/office/drawing/2014/chart" uri="{C3380CC4-5D6E-409C-BE32-E72D297353CC}">
              <c16:uniqueId val="{00000001-6391-41E9-AECB-84F250927A89}"/>
            </c:ext>
          </c:extLst>
        </c:ser>
        <c:dLbls>
          <c:showLegendKey val="0"/>
          <c:showVal val="0"/>
          <c:showCatName val="0"/>
          <c:showSerName val="0"/>
          <c:showPercent val="0"/>
          <c:showBubbleSize val="0"/>
        </c:dLbls>
        <c:axId val="4"/>
        <c:axId val="5"/>
      </c:scatterChart>
      <c:valAx>
        <c:axId val="4"/>
        <c:scaling>
          <c:orientation val="minMax"/>
          <c:max val="2033"/>
          <c:min val="2025"/>
        </c:scaling>
        <c:delete val="0"/>
        <c:axPos val="b"/>
        <c:majorGridlines>
          <c:spPr>
            <a:ln>
              <a:noFill/>
            </a:ln>
          </c:spPr>
        </c:majorGridlines>
        <c:numFmt formatCode="0;&quot;-&quot;0" sourceLinked="0"/>
        <c:majorTickMark val="out"/>
        <c:minorTickMark val="none"/>
        <c:tickLblPos val="nextTo"/>
        <c:spPr>
          <a:ln w="9525" cmpd="sng" algn="ctr">
            <a:solidFill>
              <a:schemeClr val="tx1"/>
            </a:solidFill>
            <a:prstDash val="solid"/>
          </a:ln>
        </c:spPr>
        <c:txPr>
          <a:bodyPr wrap="none"/>
          <a:lstStyle/>
          <a:p>
            <a:pPr>
              <a:defRPr kumimoji="1" lang="ja-JP" sz="1400" kern="1200">
                <a:solidFill>
                  <a:schemeClr val="tx1"/>
                </a:solidFill>
                <a:latin typeface="+mn-lt"/>
                <a:ea typeface="游ゴシック"/>
                <a:cs typeface="+mn-cs"/>
              </a:defRPr>
            </a:pPr>
            <a:endParaRPr lang="ja-JP"/>
          </a:p>
        </c:txPr>
        <c:crossAx val="5"/>
        <c:crosses val="min"/>
        <c:crossBetween val="midCat"/>
        <c:majorUnit val="1"/>
      </c:valAx>
      <c:valAx>
        <c:axId val="5"/>
        <c:scaling>
          <c:orientation val="minMax"/>
          <c:max val="25"/>
          <c:min val="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kumimoji="1" lang="ja-JP" sz="1400" kern="1200">
                <a:latin typeface="+mn-lt"/>
                <a:ea typeface="游ゴシック"/>
                <a:cs typeface="+mn-cs"/>
              </a:defRPr>
            </a:pPr>
            <a:endParaRPr lang="ja-JP"/>
          </a:p>
        </c:txPr>
        <c:crossAx val="4"/>
        <c:crosses val="min"/>
        <c:crossBetween val="midCat"/>
        <c:majorUnit val="5"/>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578076815250911E-2"/>
          <c:y val="3.972498090145149E-2"/>
          <c:w val="0.97084384636949816"/>
          <c:h val="0.92055003819709702"/>
        </c:manualLayout>
      </c:layout>
      <c:barChart>
        <c:barDir val="col"/>
        <c:grouping val="clustered"/>
        <c:varyColors val="0"/>
        <c:ser>
          <c:idx val="0"/>
          <c:order val="0"/>
          <c:spPr>
            <a:solidFill>
              <a:schemeClr val="accent1"/>
            </a:solidFill>
            <a:ln>
              <a:noFill/>
            </a:ln>
          </c:spPr>
          <c:invertIfNegative val="0"/>
          <c:val>
            <c:numRef>
              <c:f>Sheet1!$A$1:$I$1</c:f>
              <c:numCache>
                <c:formatCode>General</c:formatCode>
                <c:ptCount val="9"/>
                <c:pt idx="0">
                  <c:v>100</c:v>
                </c:pt>
                <c:pt idx="1">
                  <c:v>100</c:v>
                </c:pt>
                <c:pt idx="2">
                  <c:v>100</c:v>
                </c:pt>
                <c:pt idx="3">
                  <c:v>100</c:v>
                </c:pt>
                <c:pt idx="4">
                  <c:v>100</c:v>
                </c:pt>
                <c:pt idx="5">
                  <c:v>100</c:v>
                </c:pt>
                <c:pt idx="6">
                  <c:v>100</c:v>
                </c:pt>
                <c:pt idx="7">
                  <c:v>100</c:v>
                </c:pt>
                <c:pt idx="8">
                  <c:v>100</c:v>
                </c:pt>
              </c:numCache>
            </c:numRef>
          </c:val>
          <c:extLst>
            <c:ext xmlns:c16="http://schemas.microsoft.com/office/drawing/2014/chart" uri="{C3380CC4-5D6E-409C-BE32-E72D297353CC}">
              <c16:uniqueId val="{00000000-53EE-4B4D-B89E-0CF9C8D3B0AB}"/>
            </c:ext>
          </c:extLst>
        </c:ser>
        <c:ser>
          <c:idx val="1"/>
          <c:order val="1"/>
          <c:spPr>
            <a:solidFill>
              <a:schemeClr val="accent2"/>
            </a:solidFill>
            <a:ln>
              <a:noFill/>
            </a:ln>
          </c:spPr>
          <c:invertIfNegative val="0"/>
          <c:val>
            <c:numRef>
              <c:f>Sheet1!$A$2:$I$2</c:f>
              <c:numCache>
                <c:formatCode>General</c:formatCode>
                <c:ptCount val="9"/>
                <c:pt idx="0">
                  <c:v>100</c:v>
                </c:pt>
                <c:pt idx="1">
                  <c:v>100</c:v>
                </c:pt>
                <c:pt idx="2">
                  <c:v>100</c:v>
                </c:pt>
                <c:pt idx="3">
                  <c:v>100</c:v>
                </c:pt>
                <c:pt idx="4">
                  <c:v>55</c:v>
                </c:pt>
                <c:pt idx="5">
                  <c:v>55</c:v>
                </c:pt>
                <c:pt idx="6">
                  <c:v>55</c:v>
                </c:pt>
                <c:pt idx="7">
                  <c:v>55</c:v>
                </c:pt>
                <c:pt idx="8">
                  <c:v>55</c:v>
                </c:pt>
              </c:numCache>
            </c:numRef>
          </c:val>
          <c:extLst>
            <c:ext xmlns:c16="http://schemas.microsoft.com/office/drawing/2014/chart" uri="{C3380CC4-5D6E-409C-BE32-E72D297353CC}">
              <c16:uniqueId val="{00000001-53EE-4B4D-B89E-0CF9C8D3B0AB}"/>
            </c:ext>
          </c:extLst>
        </c:ser>
        <c:dLbls>
          <c:showLegendKey val="0"/>
          <c:showVal val="0"/>
          <c:showCatName val="0"/>
          <c:showSerName val="0"/>
          <c:showPercent val="0"/>
          <c:showBubbleSize val="0"/>
        </c:dLbls>
        <c:gapWidth val="80"/>
        <c:axId val="1712268688"/>
        <c:axId val="1"/>
      </c:barChart>
      <c:catAx>
        <c:axId val="1712268688"/>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1712268688"/>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2026/6/19</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D6F18-A426-0979-DECF-4FDEDA8946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2CB0EF-B388-93CF-1333-BD7FEBB0CE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C42780-CEB2-C557-E2DA-AED592D9BA7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13885AB8-056D-80B7-0A5B-F8127A1E8BE0}"/>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04325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3AB2-08E7-1F38-DABB-39A6D0428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909E6A-C913-69C2-82A5-3E7F1DD8D6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6A2336-5870-40D9-1354-49F39685B1E5}"/>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B0CE734E-E46C-8212-D102-FD6C9F2DDA25}"/>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1731978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C978C-EC38-1B58-36E1-84D12CBD1E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E5317E4-3128-10C5-88CF-2E3D6736EA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4B5669E-0EEA-11E2-AF22-1BEF15E19D5E}"/>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B9A183C7-B69C-7D2C-5CC1-52717C26BA23}"/>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73949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DD606-0556-4EBE-EFFD-F902CD51399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0E592BD-B76B-84B6-8782-B5E3238904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21BFB2-37BE-B00E-AC2A-40A8C1CBF5E2}"/>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47529AE1-8AE7-3F82-D044-4478DDF49E30}"/>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888440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0C617-0C36-AFBB-936E-1691FC33E2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172911-389B-C6D0-3C1D-E1035DE1638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8AC99B-DAB8-EB26-1559-D11AECB7C26A}"/>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DDA681E6-CBD6-FFF3-6C1C-0B34EE1EE1DF}"/>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642229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19</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20</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29</a:t>
            </a:fld>
            <a:endParaRPr kumimoji="1" lang="ja-JP" altLang="en-US"/>
          </a:p>
        </p:txBody>
      </p:sp>
    </p:spTree>
    <p:extLst>
      <p:ext uri="{BB962C8B-B14F-4D97-AF65-F5344CB8AC3E}">
        <p14:creationId xmlns:p14="http://schemas.microsoft.com/office/powerpoint/2010/main" val="6339874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30</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37</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43</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46</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47</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48</a:t>
            </a:fld>
            <a:endParaRPr lang="en-US"/>
          </a:p>
        </p:txBody>
      </p:sp>
    </p:spTree>
    <p:extLst>
      <p:ext uri="{BB962C8B-B14F-4D97-AF65-F5344CB8AC3E}">
        <p14:creationId xmlns:p14="http://schemas.microsoft.com/office/powerpoint/2010/main" val="39927824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8F244-CB3A-0488-DFF2-6ACD9FB670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D5F5E3-5205-888C-01E8-CEAF22E74E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952F92-57B8-9581-D975-DA3B5F8E21D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C4E4894-6B35-5794-15B8-68FBAB5670A4}"/>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1423999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0" indent="0">
              <a:buFont typeface="Wingdings" panose="05000000000000000000" pitchFamily="2" charset="2"/>
              <a:buNone/>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50</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51</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52</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54</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55</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F73B3-4F25-889F-9A2D-DCD2F601CC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98AD76-A066-BB40-5EA3-1561A7EC97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8EFC3C-3849-337E-A2E0-B1EA35368F1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933F77-633C-9972-D846-654D400B5481}"/>
              </a:ext>
            </a:extLst>
          </p:cNvPr>
          <p:cNvSpPr>
            <a:spLocks noGrp="1"/>
          </p:cNvSpPr>
          <p:nvPr>
            <p:ph type="sldNum" sz="quarter" idx="5"/>
          </p:nvPr>
        </p:nvSpPr>
        <p:spPr/>
        <p:txBody>
          <a:bodyPr/>
          <a:lstStyle/>
          <a:p>
            <a:r>
              <a:rPr lang="en-US"/>
              <a:t>Notes view: </a:t>
            </a:r>
            <a:fld id="{128CEAFE-FA94-43E5-B0FF-D47E1CCDD1B4}" type="slidenum">
              <a:rPr lang="en-US" smtClean="0"/>
              <a:pPr/>
              <a:t>57</a:t>
            </a:fld>
            <a:endParaRPr lang="en-US"/>
          </a:p>
        </p:txBody>
      </p:sp>
    </p:spTree>
    <p:extLst>
      <p:ext uri="{BB962C8B-B14F-4D97-AF65-F5344CB8AC3E}">
        <p14:creationId xmlns:p14="http://schemas.microsoft.com/office/powerpoint/2010/main" val="3766214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4C7F0-4D39-E23D-967C-F73C3223C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BBA7F1-D384-6350-9AB9-092E1D3212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C51ECA-2CDA-8A32-74D4-A9284C13EA1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6E2975D-A939-23DA-C3DA-830BEEE61799}"/>
              </a:ext>
            </a:extLst>
          </p:cNvPr>
          <p:cNvSpPr>
            <a:spLocks noGrp="1"/>
          </p:cNvSpPr>
          <p:nvPr>
            <p:ph type="sldNum" sz="quarter" idx="5"/>
          </p:nvPr>
        </p:nvSpPr>
        <p:spPr/>
        <p:txBody>
          <a:bodyPr/>
          <a:lstStyle/>
          <a:p>
            <a:r>
              <a:rPr lang="en-US"/>
              <a:t>Notes view: </a:t>
            </a:r>
            <a:fld id="{128CEAFE-FA94-43E5-B0FF-D47E1CCDD1B4}" type="slidenum">
              <a:rPr lang="en-US" smtClean="0"/>
              <a:pPr/>
              <a:t>58</a:t>
            </a:fld>
            <a:endParaRPr lang="en-US"/>
          </a:p>
        </p:txBody>
      </p:sp>
    </p:spTree>
    <p:extLst>
      <p:ext uri="{BB962C8B-B14F-4D97-AF65-F5344CB8AC3E}">
        <p14:creationId xmlns:p14="http://schemas.microsoft.com/office/powerpoint/2010/main" val="395196623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59</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61</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0" indent="0">
              <a:buFont typeface="Wingdings" panose="05000000000000000000" pitchFamily="2" charset="2"/>
              <a:buNone/>
            </a:pPr>
            <a:endParaRPr kumimoji="1" lang="ja-JP" altLang="en-US"/>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7BA1A-E7AF-CFF2-0FB8-B6926566EE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DE189B-E2BC-192C-6223-E96991C9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D0C111-092D-779B-382F-F8373CE1FF16}"/>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45C189EC-89D2-67C6-ABA2-FC17D5665107}"/>
              </a:ext>
            </a:extLst>
          </p:cNvPr>
          <p:cNvSpPr>
            <a:spLocks noGrp="1"/>
          </p:cNvSpPr>
          <p:nvPr>
            <p:ph type="sldNum" sz="quarter" idx="5"/>
          </p:nvPr>
        </p:nvSpPr>
        <p:spPr/>
        <p:txBody>
          <a:bodyPr/>
          <a:lstStyle/>
          <a:p>
            <a:r>
              <a:rPr lang="en-US"/>
              <a:t>Notes view: </a:t>
            </a:r>
            <a:fld id="{128CEAFE-FA94-43E5-B0FF-D47E1CCDD1B4}" type="slidenum">
              <a:rPr lang="en-US" smtClean="0"/>
              <a:pPr/>
              <a:t>62</a:t>
            </a:fld>
            <a:endParaRPr lang="en-US"/>
          </a:p>
        </p:txBody>
      </p:sp>
    </p:spTree>
    <p:extLst>
      <p:ext uri="{BB962C8B-B14F-4D97-AF65-F5344CB8AC3E}">
        <p14:creationId xmlns:p14="http://schemas.microsoft.com/office/powerpoint/2010/main" val="5018822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63</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67</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EDFC-EA74-AB22-F471-68BF4B7173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67818F8-8A33-5E56-3389-DB10DDAE1C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90DAB4-743C-B9D5-4BEC-663A7177192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53943D72-E2C8-BE8E-7AC6-14AC8337DB4C}"/>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985441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29.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5.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5.emf"/><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3.xml"/><Relationship Id="rId6" Type="http://schemas.openxmlformats.org/officeDocument/2006/relationships/chart" Target="../charts/chart3.xml"/><Relationship Id="rId5" Type="http://schemas.openxmlformats.org/officeDocument/2006/relationships/image" Target="../media/image5.emf"/><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5.emf"/><Relationship Id="rId4"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36.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37.xml"/><Relationship Id="rId5" Type="http://schemas.openxmlformats.org/officeDocument/2006/relationships/image" Target="../media/image5.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39.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0.xml"/><Relationship Id="rId1" Type="http://schemas.openxmlformats.org/officeDocument/2006/relationships/tags" Target="../tags/tag40.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41.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3.xml"/><Relationship Id="rId1" Type="http://schemas.openxmlformats.org/officeDocument/2006/relationships/tags" Target="../tags/tag4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44.xml"/><Relationship Id="rId6" Type="http://schemas.openxmlformats.org/officeDocument/2006/relationships/chart" Target="../charts/chart4.xml"/><Relationship Id="rId5" Type="http://schemas.openxmlformats.org/officeDocument/2006/relationships/image" Target="../media/image8.emf"/><Relationship Id="rId4"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1.bin"/><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emf"/><Relationship Id="rId5" Type="http://schemas.openxmlformats.org/officeDocument/2006/relationships/oleObject" Target="../embeddings/oleObject20.bin"/><Relationship Id="rId4"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0.xml"/><Relationship Id="rId1" Type="http://schemas.openxmlformats.org/officeDocument/2006/relationships/tags" Target="../tags/tag47.xml"/><Relationship Id="rId4" Type="http://schemas.openxmlformats.org/officeDocument/2006/relationships/image" Target="../media/image8.e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48.xml"/><Relationship Id="rId5" Type="http://schemas.openxmlformats.org/officeDocument/2006/relationships/image" Target="../media/image8.emf"/><Relationship Id="rId4" Type="http://schemas.openxmlformats.org/officeDocument/2006/relationships/oleObject" Target="../embeddings/oleObject23.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9.xml"/><Relationship Id="rId5" Type="http://schemas.openxmlformats.org/officeDocument/2006/relationships/image" Target="../media/image8.emf"/><Relationship Id="rId4" Type="http://schemas.openxmlformats.org/officeDocument/2006/relationships/oleObject" Target="../embeddings/oleObject24.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50.xml"/><Relationship Id="rId5" Type="http://schemas.openxmlformats.org/officeDocument/2006/relationships/image" Target="../media/image8.emf"/><Relationship Id="rId4" Type="http://schemas.openxmlformats.org/officeDocument/2006/relationships/oleObject" Target="../embeddings/oleObject25.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51.xml"/><Relationship Id="rId5" Type="http://schemas.openxmlformats.org/officeDocument/2006/relationships/image" Target="../media/image9.emf"/><Relationship Id="rId4" Type="http://schemas.openxmlformats.org/officeDocument/2006/relationships/oleObject" Target="../embeddings/oleObject26.bin"/></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3.xml"/><Relationship Id="rId1" Type="http://schemas.openxmlformats.org/officeDocument/2006/relationships/tags" Target="../tags/tag5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54.xml"/><Relationship Id="rId5" Type="http://schemas.openxmlformats.org/officeDocument/2006/relationships/image" Target="../media/image9.emf"/><Relationship Id="rId4" Type="http://schemas.openxmlformats.org/officeDocument/2006/relationships/oleObject" Target="../embeddings/oleObject27.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55.xml"/><Relationship Id="rId5" Type="http://schemas.openxmlformats.org/officeDocument/2006/relationships/image" Target="../media/image10.emf"/><Relationship Id="rId4" Type="http://schemas.openxmlformats.org/officeDocument/2006/relationships/oleObject" Target="../embeddings/oleObject28.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56.xml"/><Relationship Id="rId5" Type="http://schemas.openxmlformats.org/officeDocument/2006/relationships/image" Target="../media/image10.emf"/><Relationship Id="rId4" Type="http://schemas.openxmlformats.org/officeDocument/2006/relationships/oleObject" Target="../embeddings/oleObject29.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57.xml"/><Relationship Id="rId5" Type="http://schemas.openxmlformats.org/officeDocument/2006/relationships/image" Target="../media/image10.emf"/><Relationship Id="rId4" Type="http://schemas.openxmlformats.org/officeDocument/2006/relationships/oleObject" Target="../embeddings/oleObject30.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58.xml"/><Relationship Id="rId5" Type="http://schemas.openxmlformats.org/officeDocument/2006/relationships/image" Target="../media/image5.emf"/><Relationship Id="rId4" Type="http://schemas.openxmlformats.org/officeDocument/2006/relationships/oleObject" Target="../embeddings/oleObject31.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59.xml"/><Relationship Id="rId5" Type="http://schemas.openxmlformats.org/officeDocument/2006/relationships/image" Target="../media/image5.emf"/><Relationship Id="rId4" Type="http://schemas.openxmlformats.org/officeDocument/2006/relationships/oleObject" Target="../embeddings/oleObject32.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60.xml"/><Relationship Id="rId5" Type="http://schemas.openxmlformats.org/officeDocument/2006/relationships/image" Target="../media/image9.emf"/><Relationship Id="rId4" Type="http://schemas.openxmlformats.org/officeDocument/2006/relationships/oleObject" Target="../embeddings/oleObject33.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61.xml"/><Relationship Id="rId5" Type="http://schemas.openxmlformats.org/officeDocument/2006/relationships/image" Target="../media/image9.emf"/><Relationship Id="rId4" Type="http://schemas.openxmlformats.org/officeDocument/2006/relationships/oleObject" Target="../embeddings/oleObject34.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62.xml"/><Relationship Id="rId5" Type="http://schemas.openxmlformats.org/officeDocument/2006/relationships/image" Target="../media/image9.emf"/><Relationship Id="rId4" Type="http://schemas.openxmlformats.org/officeDocument/2006/relationships/oleObject" Target="../embeddings/oleObject35.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tags" Target="../tags/tag63.xml"/><Relationship Id="rId5" Type="http://schemas.openxmlformats.org/officeDocument/2006/relationships/image" Target="../media/image9.emf"/><Relationship Id="rId4" Type="http://schemas.openxmlformats.org/officeDocument/2006/relationships/oleObject" Target="../embeddings/oleObject36.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tags" Target="../tags/tag64.xml"/><Relationship Id="rId5" Type="http://schemas.openxmlformats.org/officeDocument/2006/relationships/image" Target="../media/image9.emf"/><Relationship Id="rId4" Type="http://schemas.openxmlformats.org/officeDocument/2006/relationships/oleObject" Target="../embeddings/oleObject37.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tags" Target="../tags/tag65.xml"/><Relationship Id="rId5" Type="http://schemas.openxmlformats.org/officeDocument/2006/relationships/image" Target="../media/image9.emf"/><Relationship Id="rId4" Type="http://schemas.openxmlformats.org/officeDocument/2006/relationships/oleObject" Target="../embeddings/oleObject37.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66.xml"/><Relationship Id="rId5" Type="http://schemas.openxmlformats.org/officeDocument/2006/relationships/image" Target="../media/image8.emf"/><Relationship Id="rId4" Type="http://schemas.openxmlformats.org/officeDocument/2006/relationships/oleObject" Target="../embeddings/oleObject38.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67.xml"/><Relationship Id="rId5" Type="http://schemas.openxmlformats.org/officeDocument/2006/relationships/image" Target="../media/image5.emf"/><Relationship Id="rId4" Type="http://schemas.openxmlformats.org/officeDocument/2006/relationships/oleObject" Target="../embeddings/oleObject39.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xml"/><Relationship Id="rId1" Type="http://schemas.openxmlformats.org/officeDocument/2006/relationships/tags" Target="../tags/tag68.xml"/><Relationship Id="rId5" Type="http://schemas.openxmlformats.org/officeDocument/2006/relationships/image" Target="../media/image10.emf"/><Relationship Id="rId4" Type="http://schemas.openxmlformats.org/officeDocument/2006/relationships/oleObject" Target="../embeddings/oleObject40.bin"/></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tags" Target="../tags/tag69.xml"/><Relationship Id="rId5" Type="http://schemas.openxmlformats.org/officeDocument/2006/relationships/image" Target="../media/image9.emf"/><Relationship Id="rId4" Type="http://schemas.openxmlformats.org/officeDocument/2006/relationships/oleObject" Target="../embeddings/oleObject26.bin"/></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1.xml"/><Relationship Id="rId1" Type="http://schemas.openxmlformats.org/officeDocument/2006/relationships/tags" Target="../tags/tag7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tags" Target="../tags/tag72.xml"/><Relationship Id="rId5" Type="http://schemas.openxmlformats.org/officeDocument/2006/relationships/image" Target="../media/image5.emf"/><Relationship Id="rId4" Type="http://schemas.openxmlformats.org/officeDocument/2006/relationships/oleObject" Target="../embeddings/oleObject41.bin"/></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4.xml"/><Relationship Id="rId1" Type="http://schemas.openxmlformats.org/officeDocument/2006/relationships/tags" Target="../tags/tag7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75.xml"/><Relationship Id="rId5" Type="http://schemas.openxmlformats.org/officeDocument/2006/relationships/image" Target="../media/image9.emf"/><Relationship Id="rId4" Type="http://schemas.openxmlformats.org/officeDocument/2006/relationships/oleObject" Target="../embeddings/oleObject42.bin"/></Relationships>
</file>

<file path=ppt/slides/_rels/slide62.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26" Type="http://schemas.openxmlformats.org/officeDocument/2006/relationships/notesSlide" Target="../notesSlides/notesSlide50.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5" Type="http://schemas.openxmlformats.org/officeDocument/2006/relationships/slideLayout" Target="../slideLayouts/slideLayout10.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29" Type="http://schemas.openxmlformats.org/officeDocument/2006/relationships/chart" Target="../charts/chart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24" Type="http://schemas.openxmlformats.org/officeDocument/2006/relationships/tags" Target="../tags/tag99.xml"/><Relationship Id="rId5" Type="http://schemas.openxmlformats.org/officeDocument/2006/relationships/tags" Target="../tags/tag80.xml"/><Relationship Id="rId15" Type="http://schemas.openxmlformats.org/officeDocument/2006/relationships/tags" Target="../tags/tag90.xml"/><Relationship Id="rId23" Type="http://schemas.openxmlformats.org/officeDocument/2006/relationships/tags" Target="../tags/tag98.xml"/><Relationship Id="rId28" Type="http://schemas.openxmlformats.org/officeDocument/2006/relationships/image" Target="../media/image9.emf"/><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tags" Target="../tags/tag97.xml"/><Relationship Id="rId27" Type="http://schemas.openxmlformats.org/officeDocument/2006/relationships/oleObject" Target="../embeddings/oleObject43.bin"/><Relationship Id="rId30" Type="http://schemas.openxmlformats.org/officeDocument/2006/relationships/chart" Target="../charts/char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1.xml"/><Relationship Id="rId1" Type="http://schemas.openxmlformats.org/officeDocument/2006/relationships/tags" Target="../tags/tag10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0.xml"/><Relationship Id="rId1" Type="http://schemas.openxmlformats.org/officeDocument/2006/relationships/tags" Target="../tags/tag102.xml"/><Relationship Id="rId5" Type="http://schemas.openxmlformats.org/officeDocument/2006/relationships/image" Target="../media/image5.emf"/><Relationship Id="rId4" Type="http://schemas.openxmlformats.org/officeDocument/2006/relationships/oleObject" Target="../embeddings/oleObject44.bin"/></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4.xml"/><Relationship Id="rId1" Type="http://schemas.openxmlformats.org/officeDocument/2006/relationships/tags" Target="../tags/tag10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slideLayout" Target="../slideLayouts/slideLayout10.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chart" Target="../charts/chart1.xml"/><Relationship Id="rId2" Type="http://schemas.openxmlformats.org/officeDocument/2006/relationships/tags" Target="../tags/tag10.xml"/><Relationship Id="rId16" Type="http://schemas.openxmlformats.org/officeDocument/2006/relationships/image" Target="../media/image1.emf"/><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oleObject" Target="../embeddings/oleObject6.bin"/><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chart" Target="../charts/char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emf"/><Relationship Id="rId5" Type="http://schemas.openxmlformats.org/officeDocument/2006/relationships/tags" Target="../tags/tag25.xml"/><Relationship Id="rId10" Type="http://schemas.openxmlformats.org/officeDocument/2006/relationships/oleObject" Target="../embeddings/oleObject7.bin"/><Relationship Id="rId4" Type="http://schemas.openxmlformats.org/officeDocument/2006/relationships/tags" Target="../tags/tag24.xml"/><Relationship Id="rId9"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1074247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kumimoji="1"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lang="en-US" altLang="ja-JP" sz="2000">
              <a:solidFill>
                <a:sysClr val="windowText" lastClr="000000"/>
              </a:solidFill>
              <a:latin typeface="Meiryo UI" panose="020B0604030504040204" pitchFamily="50" charset="-128"/>
              <a:ea typeface="Meiryo UI" panose="020B0604030504040204" pitchFamily="50" charset="-128"/>
            </a:endParaRPr>
          </a:p>
          <a:p>
            <a:r>
              <a:rPr kumimoji="1" lang="ja-JP" altLang="en-US" sz="200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a:solidFill>
                <a:sysClr val="windowText" lastClr="000000"/>
              </a:solidFill>
              <a:latin typeface="Meiryo UI" panose="020B0604030504040204" pitchFamily="50" charset="-128"/>
              <a:ea typeface="Meiryo UI" panose="020B0604030504040204" pitchFamily="50" charset="-128"/>
            </a:endParaRPr>
          </a:p>
          <a:p>
            <a:r>
              <a:rPr lang="ja-JP" altLang="en-US" sz="2000">
                <a:solidFill>
                  <a:sysClr val="windowText" lastClr="000000"/>
                </a:solidFill>
                <a:latin typeface="Meiryo UI" panose="020B0604030504040204" pitchFamily="50" charset="-128"/>
                <a:ea typeface="Meiryo UI" panose="020B0604030504040204" pitchFamily="50" charset="-128"/>
              </a:rPr>
              <a:t>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a:p>
            <a:endParaRPr kumimoji="1" lang="en-US" sz="200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lang="ja-JP" altLang="en-US" sz="2000" b="1" u="sng" dirty="0">
                <a:solidFill>
                  <a:schemeClr val="tx1"/>
                </a:solidFill>
              </a:rPr>
              <a:t>燃料</a:t>
            </a:r>
            <a:r>
              <a:rPr kumimoji="1" lang="ja-JP" altLang="en-US" sz="2000" b="1" u="sng" dirty="0">
                <a:solidFill>
                  <a:schemeClr val="tx1"/>
                </a:solidFill>
              </a:rPr>
              <a:t>転換又は構造転換（燃料転換）</a:t>
            </a:r>
            <a:endParaRPr lang="en-US" altLang="ja-JP" sz="2000" dirty="0">
              <a:solidFill>
                <a:schemeClr val="tx1"/>
              </a:solidFill>
            </a:endParaRPr>
          </a:p>
          <a:p>
            <a:pPr>
              <a:tabLst>
                <a:tab pos="10768013" algn="r"/>
              </a:tabLst>
            </a:pPr>
            <a:br>
              <a:rPr kumimoji="1" lang="en-US" altLang="ja-JP" sz="2800" dirty="0">
                <a:solidFill>
                  <a:schemeClr val="tx1"/>
                </a:solidFill>
              </a:rPr>
            </a:br>
            <a:endParaRPr lang="en-US" sz="2800" dirty="0">
              <a:solidFill>
                <a:schemeClr val="tx1"/>
              </a:solidFill>
            </a:endParaRPr>
          </a:p>
        </p:txBody>
      </p:sp>
      <p:sp>
        <p:nvSpPr>
          <p:cNvPr id="6" name="正方形/長方形 5">
            <a:extLst>
              <a:ext uri="{FF2B5EF4-FFF2-40B4-BE49-F238E27FC236}">
                <a16:creationId xmlns:a16="http://schemas.microsoft.com/office/drawing/2014/main" id="{51F82F5D-A6A5-9FD7-7D4C-F5EA2CD4AD58}"/>
              </a:ext>
            </a:extLst>
          </p:cNvPr>
          <p:cNvSpPr/>
          <p:nvPr/>
        </p:nvSpPr>
        <p:spPr>
          <a:xfrm>
            <a:off x="5828428" y="5754523"/>
            <a:ext cx="6136744" cy="89791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移行期となる場合、本様式におけるトランジション期に係る項目や頁は空欄で構いません。</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4E3E6190-75C2-4A71-C51E-7C1B11A2918E}"/>
              </a:ext>
            </a:extLst>
          </p:cNvPr>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a:solidFill>
                  <a:schemeClr val="tx1"/>
                </a:solidFill>
                <a:latin typeface="Meiryo UI" panose="020B0604030504040204" pitchFamily="50" charset="-128"/>
                <a:ea typeface="Meiryo UI" panose="020B0604030504040204" pitchFamily="50" charset="-128"/>
              </a:rPr>
              <a:t>共同申請｜統合</a:t>
            </a:r>
            <a:r>
              <a:rPr kumimoji="1" lang="en-US" altLang="ja-JP" sz="1600" b="1">
                <a:solidFill>
                  <a:schemeClr val="tx1"/>
                </a:solidFill>
                <a:latin typeface="Meiryo UI" panose="020B0604030504040204" pitchFamily="50" charset="-128"/>
                <a:ea typeface="Meiryo UI" panose="020B0604030504040204" pitchFamily="50" charset="-128"/>
              </a:rPr>
              <a:t>】</a:t>
            </a:r>
          </a:p>
        </p:txBody>
      </p:sp>
      <p:sp>
        <p:nvSpPr>
          <p:cNvPr id="10" name="正方形/長方形 9">
            <a:extLst>
              <a:ext uri="{FF2B5EF4-FFF2-40B4-BE49-F238E27FC236}">
                <a16:creationId xmlns:a16="http://schemas.microsoft.com/office/drawing/2014/main" id="{832BCE04-D414-BDE4-AE3C-F209C49D7677}"/>
              </a:ext>
            </a:extLst>
          </p:cNvPr>
          <p:cNvSpPr/>
          <p:nvPr/>
        </p:nvSpPr>
        <p:spPr>
          <a:xfrm>
            <a:off x="5828428" y="3918178"/>
            <a:ext cx="6136744" cy="108055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幹事会社は、社名に加えて、代表者の役職と氏名を記載してください。</a:t>
            </a:r>
            <a:endParaRPr kumimoji="1" lang="en-US" altLang="ja-JP" sz="14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共同実施者についても、同様に記載ください。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C5633E96-1EDF-AF97-67CF-B705A5A56F08}"/>
              </a:ext>
            </a:extLst>
          </p:cNvPr>
          <p:cNvSpPr/>
          <p:nvPr/>
        </p:nvSpPr>
        <p:spPr>
          <a:xfrm>
            <a:off x="5828428" y="2496474"/>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609981DC-51E9-144C-43DE-464F53E5353D}"/>
              </a:ext>
            </a:extLst>
          </p:cNvPr>
          <p:cNvSpPr/>
          <p:nvPr/>
        </p:nvSpPr>
        <p:spPr bwMode="gray">
          <a:xfrm>
            <a:off x="79417" y="1224553"/>
            <a:ext cx="12033165" cy="769263"/>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a:solidFill>
                  <a:srgbClr val="FF0000"/>
                </a:solidFill>
                <a:latin typeface="Meiryo UI" panose="020B0604030504040204" pitchFamily="50" charset="-128"/>
                <a:ea typeface="Meiryo UI" panose="020B0604030504040204" pitchFamily="50" charset="-128"/>
              </a:rPr>
              <a:t>本様式（本ファイル）は、各社に共通する申請内容や計画について幹事会社が代表して提出すること。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6DBE2ED-C8F9-8916-6AFD-31A163938B46}"/>
              </a:ext>
            </a:extLst>
          </p:cNvPr>
          <p:cNvSpPr/>
          <p:nvPr/>
        </p:nvSpPr>
        <p:spPr bwMode="gray">
          <a:xfrm>
            <a:off x="79417" y="3845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F5524CEC-E118-892C-7A09-7D19B5675B76}"/>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F5524CEC-E118-892C-7A09-7D19B5675B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6"/>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間接補助事業を実施する</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事業所の位置付け</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a:solidFill>
                  <a:srgbClr val="FF0000"/>
                </a:solidFill>
                <a:latin typeface="Meiryo UI" panose="020B0604030504040204" pitchFamily="50" charset="-128"/>
                <a:ea typeface="Meiryo UI" panose="020B0604030504040204" pitchFamily="50" charset="-128"/>
              </a:rPr>
              <a:t>R&amp;D</a:t>
            </a:r>
            <a:r>
              <a:rPr lang="ja-JP" altLang="en-US" sz="140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事業所の選定理由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→本頁に記載している項目（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F9A70840-6A65-CBB9-EEE8-C613FDF82B9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CE502-721B-C823-A69F-9E776931BF3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569C9BDF-DB5E-6EC8-75AE-A0C5B0968A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569C9BDF-DB5E-6EC8-75AE-A0C5B0968A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67C39B01-0FF8-8BF3-7A14-700BA50A3D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p>
        </p:txBody>
      </p:sp>
      <p:sp>
        <p:nvSpPr>
          <p:cNvPr id="26" name="Title 1">
            <a:extLst>
              <a:ext uri="{FF2B5EF4-FFF2-40B4-BE49-F238E27FC236}">
                <a16:creationId xmlns:a16="http://schemas.microsoft.com/office/drawing/2014/main" id="{B023B8DD-A80F-C14B-1DCA-E3BC5ED7AA58}"/>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96CA40D8-FACE-493F-74CC-389FD3C189EE}"/>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391CB9D-7E05-44AE-56A6-88EC42DF0A3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10C3DCAD-B63A-F673-9CE2-D374A625ABCC}"/>
              </a:ext>
            </a:extLst>
          </p:cNvPr>
          <p:cNvGraphicFramePr>
            <a:graphicFrameLocks noGrp="1"/>
          </p:cNvGraphicFramePr>
          <p:nvPr>
            <p:extLst>
              <p:ext uri="{D42A27DB-BD31-4B8C-83A1-F6EECF244321}">
                <p14:modId xmlns:p14="http://schemas.microsoft.com/office/powerpoint/2010/main" val="392371804"/>
              </p:ext>
            </p:extLst>
          </p:nvPr>
        </p:nvGraphicFramePr>
        <p:xfrm>
          <a:off x="180000" y="1551334"/>
          <a:ext cx="11856000" cy="3938544"/>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dirty="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事業全体・設備・</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燃料・</a:t>
                      </a:r>
                      <a:r>
                        <a:rPr kumimoji="1" lang="en-US" altLang="ja-JP" sz="1200">
                          <a:latin typeface="Meiryo UI" panose="020B0604030504040204" pitchFamily="50" charset="-128"/>
                          <a:ea typeface="Meiryo UI" panose="020B0604030504040204" pitchFamily="50" charset="-128"/>
                        </a:rPr>
                        <a:t>CO2</a:t>
                      </a:r>
                      <a:r>
                        <a:rPr kumimoji="1" lang="ja-JP" altLang="en-US" sz="1200">
                          <a:latin typeface="Meiryo UI" panose="020B0604030504040204" pitchFamily="50" charset="-128"/>
                          <a:ea typeface="Meiryo UI" panose="020B0604030504040204" pitchFamily="50" charset="-128"/>
                        </a:rPr>
                        <a:t>排出削減</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石炭等を燃料とする特定の設備において、大幅な排出量削減に資するバイオマス燃料、低炭素水素等燃料等への転換に伴う設備投資事業であって、以下の要件の全てを満たすこと。</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①公募要領の表１に示す要件を満たす設備において燃料の転換を行うこと。</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②公募要領の表</a:t>
                      </a:r>
                      <a:r>
                        <a:rPr kumimoji="1" lang="en-US" altLang="ja-JP" sz="1200">
                          <a:latin typeface="Meiryo UI" panose="020B0604030504040204" pitchFamily="50" charset="-128"/>
                          <a:ea typeface="Meiryo UI" panose="020B0604030504040204" pitchFamily="50" charset="-128"/>
                        </a:rPr>
                        <a:t>2</a:t>
                      </a:r>
                      <a:r>
                        <a:rPr kumimoji="1" lang="ja-JP" altLang="en-US" sz="1200">
                          <a:latin typeface="Meiryo UI" panose="020B0604030504040204" pitchFamily="50" charset="-128"/>
                          <a:ea typeface="Meiryo UI" panose="020B0604030504040204" pitchFamily="50" charset="-128"/>
                        </a:rPr>
                        <a:t>に示す要件を満たす燃料への転換であること。</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③公募要領の表</a:t>
                      </a:r>
                      <a:r>
                        <a:rPr kumimoji="1" lang="en-US" altLang="ja-JP" sz="1200">
                          <a:latin typeface="Meiryo UI" panose="020B0604030504040204" pitchFamily="50" charset="-128"/>
                          <a:ea typeface="Meiryo UI" panose="020B0604030504040204" pitchFamily="50" charset="-128"/>
                        </a:rPr>
                        <a:t>3</a:t>
                      </a:r>
                      <a:r>
                        <a:rPr kumimoji="1" lang="ja-JP" altLang="en-US" sz="1200">
                          <a:latin typeface="Meiryo UI" panose="020B0604030504040204" pitchFamily="50" charset="-128"/>
                          <a:ea typeface="Meiryo UI" panose="020B0604030504040204" pitchFamily="50" charset="-128"/>
                        </a:rPr>
                        <a:t>に示す</a:t>
                      </a:r>
                      <a:r>
                        <a:rPr kumimoji="1" lang="en-US" altLang="ja-JP" sz="1200">
                          <a:latin typeface="Meiryo UI" panose="020B0604030504040204" pitchFamily="50" charset="-128"/>
                          <a:ea typeface="Meiryo UI" panose="020B0604030504040204" pitchFamily="50" charset="-128"/>
                        </a:rPr>
                        <a:t>CO2</a:t>
                      </a:r>
                      <a:r>
                        <a:rPr kumimoji="1" lang="ja-JP" altLang="en-US" sz="1200">
                          <a:latin typeface="Meiryo UI" panose="020B0604030504040204" pitchFamily="50" charset="-128"/>
                          <a:ea typeface="Meiryo UI" panose="020B0604030504040204" pitchFamily="50" charset="-128"/>
                        </a:rPr>
                        <a:t>排出削減を達成できると見込まれること。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設備の脱炭素化に留まらず、製品の脱炭素化を目指す事業であること。さらに、製品の脱炭素化を環境価値としてオフテイカーと交渉し、自社の成長に繋げる事業であること。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ⅶ</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経済産業省がやむを得ないと認める事情が生じない限り、直接排出で</a:t>
                      </a:r>
                      <a:r>
                        <a:rPr kumimoji="1" lang="en-US" altLang="ja-JP" sz="1200" dirty="0">
                          <a:latin typeface="Meiryo UI" panose="020B0604030504040204" pitchFamily="50" charset="-128"/>
                          <a:ea typeface="Meiryo UI" panose="020B0604030504040204" pitchFamily="50" charset="-128"/>
                        </a:rPr>
                        <a:t>50</a:t>
                      </a:r>
                      <a:r>
                        <a:rPr kumimoji="1" lang="ja-JP" altLang="en-US" sz="1200" dirty="0">
                          <a:latin typeface="Meiryo UI" panose="020B0604030504040204" pitchFamily="50" charset="-128"/>
                          <a:ea typeface="Meiryo UI" panose="020B0604030504040204" pitchFamily="50" charset="-128"/>
                        </a:rPr>
                        <a:t>％以上削減を見込んだ年度から</a:t>
                      </a:r>
                      <a:r>
                        <a:rPr kumimoji="1" lang="en-US" altLang="ja-JP" sz="1200" dirty="0">
                          <a:latin typeface="Meiryo UI" panose="020B0604030504040204" pitchFamily="50" charset="-128"/>
                          <a:ea typeface="Meiryo UI" panose="020B0604030504040204" pitchFamily="50" charset="-128"/>
                        </a:rPr>
                        <a:t>5</a:t>
                      </a:r>
                      <a:r>
                        <a:rPr kumimoji="1" lang="ja-JP" altLang="en-US" sz="1200" dirty="0">
                          <a:latin typeface="Meiryo UI" panose="020B0604030504040204" pitchFamily="50" charset="-128"/>
                          <a:ea typeface="Meiryo UI" panose="020B0604030504040204" pitchFamily="50" charset="-128"/>
                        </a:rPr>
                        <a:t>年間以上、間接補助事業により整備した設備の利用を継続すること。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4" name="正方形/長方形 3">
            <a:extLst>
              <a:ext uri="{FF2B5EF4-FFF2-40B4-BE49-F238E27FC236}">
                <a16:creationId xmlns:a16="http://schemas.microsoft.com/office/drawing/2014/main" id="{83A493D6-CD5A-1896-3AE6-C5EDE4CEA118}"/>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57573366-1FDC-D612-ABC9-55140756A23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09531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AA7BE-CC1E-9682-5FD4-A0EF242C7CA5}"/>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CC2DFE1-E966-2F81-A423-17F3452E50A9}"/>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CC2DFE1-E966-2F81-A423-17F3452E50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1EE5459B-7199-27B8-D3BF-ACA8690A44EB}"/>
              </a:ext>
            </a:extLst>
          </p:cNvPr>
          <p:cNvGrpSpPr/>
          <p:nvPr/>
        </p:nvGrpSpPr>
        <p:grpSpPr>
          <a:xfrm>
            <a:off x="180000" y="1503990"/>
            <a:ext cx="11856000" cy="288000"/>
            <a:chOff x="156000" y="1879963"/>
            <a:chExt cx="5760000" cy="288000"/>
          </a:xfrm>
        </p:grpSpPr>
        <p:sp>
          <p:nvSpPr>
            <p:cNvPr id="17" name="正方形/長方形 16">
              <a:extLst>
                <a:ext uri="{FF2B5EF4-FFF2-40B4-BE49-F238E27FC236}">
                  <a16:creationId xmlns:a16="http://schemas.microsoft.com/office/drawing/2014/main" id="{E2771D12-256D-60A2-8371-9476FA763B1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転換における補助対象設備に関する要件の確認</a:t>
              </a:r>
            </a:p>
          </p:txBody>
        </p:sp>
        <p:cxnSp>
          <p:nvCxnSpPr>
            <p:cNvPr id="18" name="直線コネクタ 17">
              <a:extLst>
                <a:ext uri="{FF2B5EF4-FFF2-40B4-BE49-F238E27FC236}">
                  <a16:creationId xmlns:a16="http://schemas.microsoft.com/office/drawing/2014/main" id="{49067EE0-8589-9786-EC9E-868189070BD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4ACD241C-9F4E-61D2-05B2-5822EBA08E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6A6FAA60-83A3-7E70-594F-48D446332AF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D9CE76C-D054-562A-7B17-E16A0DFA7E8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本事業の主旨に鑑みた事業であり、設備についても要件を満たしている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E6F848CC-5706-CA63-F038-C63FBD04BEA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FC516D83-41D6-8478-E5C0-CE2310C60E20}"/>
              </a:ext>
            </a:extLst>
          </p:cNvPr>
          <p:cNvGraphicFramePr>
            <a:graphicFrameLocks noGrp="1"/>
          </p:cNvGraphicFramePr>
          <p:nvPr/>
        </p:nvGraphicFramePr>
        <p:xfrm>
          <a:off x="180000" y="1890087"/>
          <a:ext cx="11855999" cy="4820183"/>
        </p:xfrm>
        <a:graphic>
          <a:graphicData uri="http://schemas.openxmlformats.org/drawingml/2006/table">
            <a:tbl>
              <a:tblPr firstRow="1" bandRow="1">
                <a:tableStyleId>{5C22544A-7EE6-4342-B048-85BDC9FD1C3A}</a:tableStyleId>
              </a:tblPr>
              <a:tblGrid>
                <a:gridCol w="296250">
                  <a:extLst>
                    <a:ext uri="{9D8B030D-6E8A-4147-A177-3AD203B41FA5}">
                      <a16:colId xmlns:a16="http://schemas.microsoft.com/office/drawing/2014/main" val="2814692765"/>
                    </a:ext>
                  </a:extLst>
                </a:gridCol>
                <a:gridCol w="1057275">
                  <a:extLst>
                    <a:ext uri="{9D8B030D-6E8A-4147-A177-3AD203B41FA5}">
                      <a16:colId xmlns:a16="http://schemas.microsoft.com/office/drawing/2014/main" val="680503965"/>
                    </a:ext>
                  </a:extLst>
                </a:gridCol>
                <a:gridCol w="314325">
                  <a:extLst>
                    <a:ext uri="{9D8B030D-6E8A-4147-A177-3AD203B41FA5}">
                      <a16:colId xmlns:a16="http://schemas.microsoft.com/office/drawing/2014/main" val="1129993926"/>
                    </a:ext>
                  </a:extLst>
                </a:gridCol>
                <a:gridCol w="4235176">
                  <a:extLst>
                    <a:ext uri="{9D8B030D-6E8A-4147-A177-3AD203B41FA5}">
                      <a16:colId xmlns:a16="http://schemas.microsoft.com/office/drawing/2014/main" val="3449904519"/>
                    </a:ext>
                  </a:extLst>
                </a:gridCol>
                <a:gridCol w="607349">
                  <a:extLst>
                    <a:ext uri="{9D8B030D-6E8A-4147-A177-3AD203B41FA5}">
                      <a16:colId xmlns:a16="http://schemas.microsoft.com/office/drawing/2014/main" val="2365904519"/>
                    </a:ext>
                  </a:extLst>
                </a:gridCol>
                <a:gridCol w="5345624">
                  <a:extLst>
                    <a:ext uri="{9D8B030D-6E8A-4147-A177-3AD203B41FA5}">
                      <a16:colId xmlns:a16="http://schemas.microsoft.com/office/drawing/2014/main" val="321685590"/>
                    </a:ext>
                  </a:extLst>
                </a:gridCol>
              </a:tblGrid>
              <a:tr h="345787">
                <a:tc>
                  <a:txBody>
                    <a:bodyPr/>
                    <a:lstStyle/>
                    <a:p>
                      <a:pPr algn="ctr"/>
                      <a:endParaRPr kumimoji="1" lang="ja-JP" altLang="en-US" sz="9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900">
                          <a:latin typeface="Meiryo UI" panose="020B0604030504040204" pitchFamily="50" charset="-128"/>
                          <a:ea typeface="Meiryo UI" panose="020B0604030504040204" pitchFamily="50" charset="-128"/>
                        </a:rPr>
                        <a:t>設備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導入有無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導入する設備における要件充足状況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090730">
                <a:tc rowSpan="3">
                  <a:txBody>
                    <a:bodyPr/>
                    <a:lstStyle/>
                    <a:p>
                      <a:r>
                        <a:rPr kumimoji="1" lang="ja-JP" altLang="en-US" sz="900">
                          <a:latin typeface="Meiryo UI" panose="020B0604030504040204" pitchFamily="50" charset="-128"/>
                          <a:ea typeface="Meiryo UI" panose="020B0604030504040204" pitchFamily="50" charset="-128"/>
                        </a:rPr>
                        <a:t>発電設備等</a:t>
                      </a:r>
                    </a:p>
                  </a:txBody>
                  <a:tcPr vert="eaVert"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900">
                          <a:latin typeface="Meiryo UI" panose="020B0604030504040204" pitchFamily="50" charset="-128"/>
                          <a:ea typeface="Meiryo UI" panose="020B0604030504040204" pitchFamily="50" charset="-128"/>
                        </a:rPr>
                        <a:t>自家発電設備（蒸気タービン発電機・ガスタービン発電機、蒸気ボイラ）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間接補助事業完了後の発電能力（発電能力換算含む）が</a:t>
                      </a:r>
                      <a:r>
                        <a:rPr kumimoji="1" lang="en-US" altLang="ja-JP" sz="900">
                          <a:latin typeface="Meiryo UI" panose="020B0604030504040204" pitchFamily="50" charset="-128"/>
                          <a:ea typeface="Meiryo UI" panose="020B0604030504040204" pitchFamily="50" charset="-128"/>
                        </a:rPr>
                        <a:t>3</a:t>
                      </a:r>
                      <a:r>
                        <a:rPr kumimoji="1" lang="ja-JP" altLang="en-US" sz="900">
                          <a:latin typeface="Meiryo UI" panose="020B0604030504040204" pitchFamily="50" charset="-128"/>
                          <a:ea typeface="Meiryo UI" panose="020B0604030504040204" pitchFamily="50" charset="-128"/>
                        </a:rPr>
                        <a:t>万</a:t>
                      </a:r>
                      <a:r>
                        <a:rPr kumimoji="1" lang="en-US" altLang="ja-JP" sz="900">
                          <a:latin typeface="Meiryo UI" panose="020B0604030504040204" pitchFamily="50" charset="-128"/>
                          <a:ea typeface="Meiryo UI" panose="020B0604030504040204" pitchFamily="50" charset="-128"/>
                        </a:rPr>
                        <a:t>kW</a:t>
                      </a:r>
                      <a:r>
                        <a:rPr kumimoji="1" lang="ja-JP" altLang="en-US" sz="900">
                          <a:latin typeface="Meiryo UI" panose="020B0604030504040204" pitchFamily="50" charset="-128"/>
                          <a:ea typeface="Meiryo UI" panose="020B0604030504040204" pitchFamily="50" charset="-128"/>
                        </a:rPr>
                        <a:t>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solidFill>
                            <a:srgbClr val="C00000"/>
                          </a:solidFill>
                          <a:latin typeface="Meiryo UI" panose="020B0604030504040204" pitchFamily="50" charset="-128"/>
                          <a:ea typeface="Meiryo UI" panose="020B0604030504040204" pitchFamily="50" charset="-128"/>
                        </a:rPr>
                        <a:t>◯／ー</a:t>
                      </a:r>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900">
                          <a:solidFill>
                            <a:srgbClr val="C00000"/>
                          </a:solidFill>
                          <a:latin typeface="Meiryo UI" panose="020B0604030504040204" pitchFamily="50" charset="-128"/>
                          <a:ea typeface="Meiryo UI" panose="020B0604030504040204" pitchFamily="50" charset="-128"/>
                        </a:rPr>
                        <a:t>xx</a:t>
                      </a:r>
                      <a:endParaRPr kumimoji="1" lang="ja-JP" altLang="en-US" sz="900">
                        <a:solidFill>
                          <a:srgbClr val="C00000"/>
                        </a:solidFill>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0529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共同火力発電設備等（蒸気タービン発電機・ガスタービン発電機、蒸気ボイラ）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発電設備等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対象となる発電設備等は、以下を全て満たすものとする。</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間接補助事業完了後（自家発電設備から共同火力発電設備等への切替含む）において、化学・紙パルプ・セメント等（以下、補助対象業種）向けに供給される発電能力（発電能力換算含む）が</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万</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kW</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以上であること。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当該共同火力発電設備等が電気事業法第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38</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条第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4</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項第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1</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号から第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5</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号に該当しないものであること。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当該共同火力発電設備等を所有する法人等に対する出資者に補助対象業種に属するものがいること。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923567">
                <a:tc vMerge="1">
                  <a:txBody>
                    <a:bodyPr/>
                    <a:lstStyle/>
                    <a:p>
                      <a:endParaRPr kumimoji="1" lang="ja-JP" altLang="en-US"/>
                    </a:p>
                  </a:txBody>
                  <a:tcPr/>
                </a:tc>
                <a:tc vMerge="1">
                  <a:txBody>
                    <a:bodyPr/>
                    <a:lstStyle/>
                    <a:p>
                      <a:endParaRPr kumimoji="1" lang="ja-JP" altLang="en-US"/>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受電設備等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対象となる受電設備等は、以下を全て満たすものとする。</a:t>
                      </a:r>
                      <a:endParaRPr kumimoji="1" lang="en-US" altLang="ja-JP" sz="900" b="0" i="0" u="none" strike="noStrike" kern="1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上記の要件①から③のうち、少なくとも①と②を満たす発電設備等への設備投資に伴い、設備投資が必要となる受電設備等であること。</a:t>
                      </a:r>
                      <a:endParaRPr kumimoji="1" lang="en-US" altLang="ja-JP" sz="900" b="0" i="0" u="none" strike="noStrike" kern="1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受電設備等を補助対象業種に属する者が所有していること。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678330"/>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エチレン製造設備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ナフサ等を熱分解し基礎化学品を精製する設備であること。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39067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工業炉</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当該工業炉における補助金交付申請額（当該工業炉の補助対象経費*補助率）が</a:t>
                      </a:r>
                      <a:r>
                        <a:rPr kumimoji="1" lang="en-US" altLang="ja-JP" sz="900">
                          <a:latin typeface="Meiryo UI" panose="020B0604030504040204" pitchFamily="50" charset="-128"/>
                          <a:ea typeface="Meiryo UI" panose="020B0604030504040204" pitchFamily="50" charset="-128"/>
                        </a:rPr>
                        <a:t>40</a:t>
                      </a:r>
                      <a:r>
                        <a:rPr kumimoji="1" lang="ja-JP" altLang="en-US" sz="900">
                          <a:latin typeface="Meiryo UI" panose="020B0604030504040204" pitchFamily="50" charset="-128"/>
                          <a:ea typeface="Meiryo UI" panose="020B0604030504040204" pitchFamily="50" charset="-128"/>
                        </a:rPr>
                        <a:t>億円以上であること。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附帯設備</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上記の各設備への設備投資に伴い、設備投資が必要となる附帯設備であること。</a:t>
                      </a:r>
                      <a:endParaRPr kumimoji="1" lang="en-US" altLang="ja-JP" sz="900">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55D6874D-C028-EBDC-58A4-91CE6EF2F96D}"/>
              </a:ext>
            </a:extLst>
          </p:cNvPr>
          <p:cNvSpPr/>
          <p:nvPr/>
        </p:nvSpPr>
        <p:spPr>
          <a:xfrm>
            <a:off x="2161954" y="1663009"/>
            <a:ext cx="7868093" cy="353198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燃料転換における補助対象設備の導入有無</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→導入するものは</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、導入しないものは</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ー</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と記載すること。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導入する設備における要件充足状況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→公募要領の表</a:t>
            </a:r>
            <a:r>
              <a:rPr lang="en-US" altLang="ja-JP" sz="1400">
                <a:solidFill>
                  <a:srgbClr val="FF0000"/>
                </a:solidFill>
                <a:latin typeface="Meiryo UI" panose="020B0604030504040204" pitchFamily="50" charset="-128"/>
                <a:ea typeface="Meiryo UI" panose="020B0604030504040204" pitchFamily="50" charset="-128"/>
              </a:rPr>
              <a:t>2</a:t>
            </a:r>
            <a:r>
              <a:rPr lang="ja-JP" altLang="en-US" sz="1400">
                <a:solidFill>
                  <a:srgbClr val="FF0000"/>
                </a:solidFill>
                <a:latin typeface="Meiryo UI" panose="020B0604030504040204" pitchFamily="50" charset="-128"/>
                <a:ea typeface="Meiryo UI" panose="020B0604030504040204" pitchFamily="50" charset="-128"/>
              </a:rPr>
              <a:t>を踏まえ、記載すること。なお、自家発電設備、共同火力発電設備等については、発電能力について要件が定められてるが、発電能力の計算方法については具体的に記載すること。（蒸気量を発電能力に換算した場合は、換算式と換算式を用いた理由、導出過程や出典等も記載し、要件を満たすことを具体的に説明すること。また、参照した過熱蒸気比エンタルピーの出所を必ず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8E26878-5573-2ECE-A2F1-F684D5C4202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9817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CC100-8EEE-6BE8-80A9-5B21F6A37C84}"/>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FF94A6C3-D4A6-863E-4708-65E7896E88B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FF94A6C3-D4A6-863E-4708-65E7896E88B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0" name="表 19">
            <a:extLst>
              <a:ext uri="{FF2B5EF4-FFF2-40B4-BE49-F238E27FC236}">
                <a16:creationId xmlns:a16="http://schemas.microsoft.com/office/drawing/2014/main" id="{69FDCE34-9B0E-7924-1E5D-558625971CB3}"/>
              </a:ext>
            </a:extLst>
          </p:cNvPr>
          <p:cNvGraphicFramePr>
            <a:graphicFrameLocks noGrp="1"/>
          </p:cNvGraphicFramePr>
          <p:nvPr/>
        </p:nvGraphicFramePr>
        <p:xfrm>
          <a:off x="179998" y="2096083"/>
          <a:ext cx="11856000" cy="1371600"/>
        </p:xfrm>
        <a:graphic>
          <a:graphicData uri="http://schemas.openxmlformats.org/drawingml/2006/table">
            <a:tbl>
              <a:tblPr firstRow="1" bandRow="1">
                <a:tableStyleId>{5C22544A-7EE6-4342-B048-85BDC9FD1C3A}</a:tableStyleId>
              </a:tblPr>
              <a:tblGrid>
                <a:gridCol w="3181511">
                  <a:extLst>
                    <a:ext uri="{9D8B030D-6E8A-4147-A177-3AD203B41FA5}">
                      <a16:colId xmlns:a16="http://schemas.microsoft.com/office/drawing/2014/main" val="680503965"/>
                    </a:ext>
                  </a:extLst>
                </a:gridCol>
                <a:gridCol w="2560320">
                  <a:extLst>
                    <a:ext uri="{9D8B030D-6E8A-4147-A177-3AD203B41FA5}">
                      <a16:colId xmlns:a16="http://schemas.microsoft.com/office/drawing/2014/main" val="2107783051"/>
                    </a:ext>
                  </a:extLst>
                </a:gridCol>
                <a:gridCol w="766354">
                  <a:extLst>
                    <a:ext uri="{9D8B030D-6E8A-4147-A177-3AD203B41FA5}">
                      <a16:colId xmlns:a16="http://schemas.microsoft.com/office/drawing/2014/main" val="3525958760"/>
                    </a:ext>
                  </a:extLst>
                </a:gridCol>
                <a:gridCol w="5347815">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燃料</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転換有無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r>
                        <a:rPr kumimoji="1" lang="en-US" altLang="ja-JP" sz="900">
                          <a:latin typeface="Meiryo UI" panose="020B0604030504040204" pitchFamily="50" charset="-128"/>
                          <a:ea typeface="Meiryo UI" panose="020B0604030504040204" pitchFamily="50" charset="-128"/>
                        </a:rPr>
                        <a:t>LNG</a:t>
                      </a:r>
                      <a:r>
                        <a:rPr kumimoji="1" lang="ja-JP" altLang="en-US" sz="900">
                          <a:latin typeface="Meiryo UI" panose="020B0604030504040204" pitchFamily="50" charset="-128"/>
                          <a:ea typeface="Meiryo UI" panose="020B0604030504040204" pitchFamily="50" charset="-128"/>
                        </a:rPr>
                        <a:t>（都市ガス）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5">
                  <a:txBody>
                    <a:bodyPr/>
                    <a:lstStyle/>
                    <a:p>
                      <a:r>
                        <a:rPr kumimoji="1" lang="ja-JP" altLang="en-US" sz="900">
                          <a:latin typeface="Meiryo UI" panose="020B0604030504040204" pitchFamily="50" charset="-128"/>
                          <a:ea typeface="Meiryo UI" panose="020B0604030504040204" pitchFamily="50" charset="-128"/>
                        </a:rPr>
                        <a:t>転換後の燃料が左記のいずれかであること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solidFill>
                            <a:srgbClr val="C00000"/>
                          </a:solidFill>
                          <a:latin typeface="Meiryo UI" panose="020B0604030504040204" pitchFamily="50" charset="-128"/>
                          <a:ea typeface="Meiryo UI" panose="020B0604030504040204" pitchFamily="50" charset="-128"/>
                        </a:rPr>
                        <a:t>xx</a:t>
                      </a: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廃棄物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バイオマス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低炭素水素等</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その他（上記以外に事務局が妥当であると判断した燃料）</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900" dirty="0">
                        <a:solidFill>
                          <a:srgbClr val="C00000"/>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97429686"/>
                  </a:ext>
                </a:extLst>
              </a:tr>
            </a:tbl>
          </a:graphicData>
        </a:graphic>
      </p:graphicFrame>
      <p:sp>
        <p:nvSpPr>
          <p:cNvPr id="4" name="Title 1">
            <a:extLst>
              <a:ext uri="{FF2B5EF4-FFF2-40B4-BE49-F238E27FC236}">
                <a16:creationId xmlns:a16="http://schemas.microsoft.com/office/drawing/2014/main" id="{E004B327-F3AD-BB9A-3705-DEC6EB91D36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809D4C77-2B39-30FC-B0C0-1D849C002E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B2C04CC6-B9F3-7613-9CAB-C8942E56DEE6}"/>
              </a:ext>
            </a:extLst>
          </p:cNvPr>
          <p:cNvSpPr txBox="1">
            <a:spLocks/>
          </p:cNvSpPr>
          <p:nvPr/>
        </p:nvSpPr>
        <p:spPr>
          <a:xfrm>
            <a:off x="180000" y="648147"/>
            <a:ext cx="11386478"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本事業の主旨に鑑みた事業であり、転換後の燃料や</a:t>
            </a:r>
            <a:r>
              <a:rPr lang="en-US" altLang="ja-JP">
                <a:solidFill>
                  <a:schemeClr val="tx1"/>
                </a:solidFill>
              </a:rPr>
              <a:t>CO2</a:t>
            </a:r>
            <a:r>
              <a:rPr lang="ja-JP" altLang="en-US">
                <a:solidFill>
                  <a:schemeClr val="tx1"/>
                </a:solidFill>
              </a:rPr>
              <a:t>排出削減に係る要件も満たしている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62B28298-2472-B767-DCC4-47E407130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6D8E7F15-6ACE-2BC8-6E49-E961F0FD169F}"/>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AC143E92-53F3-7BA1-DFE8-117756A30CF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転換における転換後の燃料に関する要件の確認</a:t>
              </a:r>
            </a:p>
          </p:txBody>
        </p:sp>
        <p:cxnSp>
          <p:nvCxnSpPr>
            <p:cNvPr id="10" name="直線コネクタ 9">
              <a:extLst>
                <a:ext uri="{FF2B5EF4-FFF2-40B4-BE49-F238E27FC236}">
                  <a16:creationId xmlns:a16="http://schemas.microsoft.com/office/drawing/2014/main" id="{8CC674B7-1296-1517-3B2B-27C14E52C44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 name="表 1">
            <a:extLst>
              <a:ext uri="{FF2B5EF4-FFF2-40B4-BE49-F238E27FC236}">
                <a16:creationId xmlns:a16="http://schemas.microsoft.com/office/drawing/2014/main" id="{1C2CC1D8-48BD-72B8-01C7-D21A04DCD8B2}"/>
              </a:ext>
            </a:extLst>
          </p:cNvPr>
          <p:cNvGraphicFramePr>
            <a:graphicFrameLocks noGrp="1"/>
          </p:cNvGraphicFramePr>
          <p:nvPr>
            <p:extLst>
              <p:ext uri="{D42A27DB-BD31-4B8C-83A1-F6EECF244321}">
                <p14:modId xmlns:p14="http://schemas.microsoft.com/office/powerpoint/2010/main" val="976868407"/>
              </p:ext>
            </p:extLst>
          </p:nvPr>
        </p:nvGraphicFramePr>
        <p:xfrm>
          <a:off x="180000" y="4338639"/>
          <a:ext cx="11879998" cy="1097280"/>
        </p:xfrm>
        <a:graphic>
          <a:graphicData uri="http://schemas.openxmlformats.org/drawingml/2006/table">
            <a:tbl>
              <a:tblPr firstRow="1" bandRow="1">
                <a:tableStyleId>{5C22544A-7EE6-4342-B048-85BDC9FD1C3A}</a:tableStyleId>
              </a:tblPr>
              <a:tblGrid>
                <a:gridCol w="1794638">
                  <a:extLst>
                    <a:ext uri="{9D8B030D-6E8A-4147-A177-3AD203B41FA5}">
                      <a16:colId xmlns:a16="http://schemas.microsoft.com/office/drawing/2014/main" val="680503965"/>
                    </a:ext>
                  </a:extLst>
                </a:gridCol>
                <a:gridCol w="4722146">
                  <a:extLst>
                    <a:ext uri="{9D8B030D-6E8A-4147-A177-3AD203B41FA5}">
                      <a16:colId xmlns:a16="http://schemas.microsoft.com/office/drawing/2014/main" val="3449904519"/>
                    </a:ext>
                  </a:extLst>
                </a:gridCol>
                <a:gridCol w="5363214">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対象年度</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36198">
                <a:tc>
                  <a:txBody>
                    <a:bodyPr/>
                    <a:lstStyle/>
                    <a:p>
                      <a:r>
                        <a:rPr kumimoji="1" lang="ja-JP" altLang="en-US" sz="900">
                          <a:latin typeface="Meiryo UI" panose="020B0604030504040204" pitchFamily="50" charset="-128"/>
                          <a:ea typeface="Meiryo UI" panose="020B0604030504040204" pitchFamily="50" charset="-128"/>
                        </a:rPr>
                        <a:t>間接補助事業終了年度の</a:t>
                      </a:r>
                      <a:endParaRPr kumimoji="1" lang="en-US" altLang="ja-JP" sz="900">
                        <a:latin typeface="Meiryo UI" panose="020B0604030504040204" pitchFamily="50" charset="-128"/>
                        <a:ea typeface="Meiryo UI" panose="020B0604030504040204" pitchFamily="50" charset="-128"/>
                      </a:endParaRPr>
                    </a:p>
                    <a:p>
                      <a:r>
                        <a:rPr kumimoji="1" lang="ja-JP" altLang="en-US" sz="900">
                          <a:latin typeface="Meiryo UI" panose="020B0604030504040204" pitchFamily="50" charset="-128"/>
                          <a:ea typeface="Meiryo UI" panose="020B0604030504040204" pitchFamily="50" charset="-128"/>
                        </a:rPr>
                        <a:t>翌年度（トランジション期</a:t>
                      </a:r>
                      <a:r>
                        <a:rPr kumimoji="1" lang="en-US" altLang="ja-JP" sz="900" baseline="30000">
                          <a:latin typeface="Meiryo UI" panose="020B0604030504040204" pitchFamily="50" charset="-128"/>
                          <a:ea typeface="Meiryo UI" panose="020B0604030504040204" pitchFamily="50" charset="-128"/>
                        </a:rPr>
                        <a:t>※</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latin typeface="Meiryo UI" panose="020B0604030504040204" pitchFamily="50" charset="-128"/>
                          <a:ea typeface="Meiryo UI" panose="020B0604030504040204" pitchFamily="50" charset="-128"/>
                        </a:rPr>
                        <a:t>申請者が定める目標値</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900">
                          <a:solidFill>
                            <a:srgbClr val="C00000"/>
                          </a:solidFill>
                          <a:latin typeface="Meiryo UI" panose="020B0604030504040204" pitchFamily="50" charset="-128"/>
                          <a:ea typeface="Meiryo UI" panose="020B0604030504040204" pitchFamily="50" charset="-128"/>
                        </a:rPr>
                        <a:t>CO2</a:t>
                      </a:r>
                      <a:r>
                        <a:rPr kumimoji="1" lang="ja-JP" altLang="en-US" sz="90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53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UI" panose="020B0604030504040204" pitchFamily="50" charset="-128"/>
                          <a:ea typeface="Meiryo UI" panose="020B0604030504040204" pitchFamily="50" charset="-128"/>
                        </a:rPr>
                        <a:t>2035</a:t>
                      </a:r>
                      <a:r>
                        <a:rPr kumimoji="1" lang="ja-JP" altLang="en-US" sz="900">
                          <a:latin typeface="Meiryo UI" panose="020B0604030504040204" pitchFamily="50" charset="-128"/>
                          <a:ea typeface="Meiryo UI" panose="020B0604030504040204" pitchFamily="50" charset="-128"/>
                        </a:rPr>
                        <a:t>年度を目途</a:t>
                      </a:r>
                      <a:endParaRPr kumimoji="1" lang="en-US" altLang="ja-JP" sz="9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（間接補助事業者が設定した</a:t>
                      </a:r>
                      <a:r>
                        <a:rPr kumimoji="1" lang="en-US" altLang="ja-JP" sz="900">
                          <a:latin typeface="Meiryo UI" panose="020B0604030504040204" pitchFamily="50" charset="-128"/>
                          <a:ea typeface="Meiryo UI" panose="020B0604030504040204" pitchFamily="50" charset="-128"/>
                        </a:rPr>
                        <a:t>CN</a:t>
                      </a:r>
                      <a:r>
                        <a:rPr kumimoji="1" lang="ja-JP" altLang="en-US" sz="900">
                          <a:latin typeface="Meiryo UI" panose="020B0604030504040204" pitchFamily="50" charset="-128"/>
                          <a:ea typeface="Meiryo UI" panose="020B0604030504040204" pitchFamily="50" charset="-128"/>
                        </a:rPr>
                        <a:t>移行期</a:t>
                      </a:r>
                      <a:r>
                        <a:rPr kumimoji="1" lang="en-US" altLang="ja-JP" sz="900" baseline="30000">
                          <a:latin typeface="Meiryo UI" panose="020B0604030504040204" pitchFamily="50" charset="-128"/>
                          <a:ea typeface="Meiryo UI" panose="020B0604030504040204" pitchFamily="50" charset="-128"/>
                        </a:rPr>
                        <a:t>※</a:t>
                      </a:r>
                      <a:r>
                        <a:rPr kumimoji="1" lang="ja-JP" altLang="en-US" sz="900" baseline="0">
                          <a:latin typeface="Meiryo UI" panose="020B0604030504040204" pitchFamily="50" charset="-128"/>
                          <a:ea typeface="Meiryo UI" panose="020B0604030504040204" pitchFamily="50" charset="-128"/>
                        </a:rPr>
                        <a:t>の終点</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dirty="0">
                          <a:latin typeface="Meiryo UI" panose="020B0604030504040204" pitchFamily="50" charset="-128"/>
                          <a:ea typeface="Meiryo UI" panose="020B0604030504040204" pitchFamily="50" charset="-128"/>
                        </a:rPr>
                        <a:t>直接排出（</a:t>
                      </a:r>
                      <a:r>
                        <a:rPr kumimoji="1" lang="en-US" altLang="ja-JP" sz="900" dirty="0">
                          <a:latin typeface="Meiryo UI" panose="020B0604030504040204" pitchFamily="50" charset="-128"/>
                          <a:ea typeface="Meiryo UI" panose="020B0604030504040204" pitchFamily="50" charset="-128"/>
                        </a:rPr>
                        <a:t>Scope1</a:t>
                      </a:r>
                      <a:r>
                        <a:rPr kumimoji="1" lang="ja-JP" altLang="en-US" sz="900" dirty="0">
                          <a:latin typeface="Meiryo UI" panose="020B0604030504040204" pitchFamily="50" charset="-128"/>
                          <a:ea typeface="Meiryo UI" panose="020B0604030504040204" pitchFamily="50" charset="-128"/>
                        </a:rPr>
                        <a:t>）で</a:t>
                      </a:r>
                      <a:r>
                        <a:rPr kumimoji="1" lang="en-US" altLang="ja-JP" sz="900" dirty="0">
                          <a:latin typeface="Meiryo UI" panose="020B0604030504040204" pitchFamily="50" charset="-128"/>
                          <a:ea typeface="Meiryo UI" panose="020B0604030504040204" pitchFamily="50" charset="-128"/>
                        </a:rPr>
                        <a:t>50%</a:t>
                      </a:r>
                      <a:r>
                        <a:rPr kumimoji="1" lang="ja-JP" altLang="en-US" sz="900" dirty="0">
                          <a:latin typeface="Meiryo UI" panose="020B0604030504040204" pitchFamily="50" charset="-128"/>
                          <a:ea typeface="Meiryo UI" panose="020B0604030504040204" pitchFamily="50" charset="-128"/>
                        </a:rPr>
                        <a:t>以上削減</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ja-JP" altLang="en-US"/>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4828051"/>
                  </a:ext>
                </a:extLst>
              </a:tr>
            </a:tbl>
          </a:graphicData>
        </a:graphic>
      </p:graphicFrame>
      <p:grpSp>
        <p:nvGrpSpPr>
          <p:cNvPr id="11" name="グループ化 10">
            <a:extLst>
              <a:ext uri="{FF2B5EF4-FFF2-40B4-BE49-F238E27FC236}">
                <a16:creationId xmlns:a16="http://schemas.microsoft.com/office/drawing/2014/main" id="{55117F26-5812-EE9C-4FAA-237E014134D0}"/>
              </a:ext>
            </a:extLst>
          </p:cNvPr>
          <p:cNvGrpSpPr/>
          <p:nvPr/>
        </p:nvGrpSpPr>
        <p:grpSpPr>
          <a:xfrm>
            <a:off x="180000" y="3952547"/>
            <a:ext cx="11856000" cy="288000"/>
            <a:chOff x="156000" y="1879963"/>
            <a:chExt cx="5760000" cy="288000"/>
          </a:xfrm>
        </p:grpSpPr>
        <p:sp>
          <p:nvSpPr>
            <p:cNvPr id="12" name="正方形/長方形 11">
              <a:extLst>
                <a:ext uri="{FF2B5EF4-FFF2-40B4-BE49-F238E27FC236}">
                  <a16:creationId xmlns:a16="http://schemas.microsoft.com/office/drawing/2014/main" id="{02BADE0E-D22D-39C9-099A-1350134290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排出削減に関する要件の確認</a:t>
              </a:r>
            </a:p>
          </p:txBody>
        </p:sp>
        <p:cxnSp>
          <p:nvCxnSpPr>
            <p:cNvPr id="13" name="直線コネクタ 12">
              <a:extLst>
                <a:ext uri="{FF2B5EF4-FFF2-40B4-BE49-F238E27FC236}">
                  <a16:creationId xmlns:a16="http://schemas.microsoft.com/office/drawing/2014/main" id="{DFE69FC0-2C70-E93D-0236-8E6FF5188F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1EE40C3F-20F2-33BA-CDD9-8432E715C59F}"/>
              </a:ext>
            </a:extLst>
          </p:cNvPr>
          <p:cNvSpPr/>
          <p:nvPr/>
        </p:nvSpPr>
        <p:spPr>
          <a:xfrm>
            <a:off x="180000" y="5551084"/>
            <a:ext cx="11856000" cy="85513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トランジション期：石炭等から</a:t>
            </a:r>
            <a:r>
              <a:rPr kumimoji="1" lang="en-US" altLang="ja-JP" sz="1000">
                <a:solidFill>
                  <a:schemeClr val="tx1"/>
                </a:solidFill>
                <a:latin typeface="Meiryo UI" panose="020B0604030504040204" pitchFamily="50" charset="-128"/>
                <a:ea typeface="Meiryo UI" panose="020B0604030504040204" pitchFamily="50" charset="-128"/>
              </a:rPr>
              <a:t>LNG</a:t>
            </a:r>
            <a:r>
              <a:rPr kumimoji="1" lang="ja-JP" altLang="en-US" sz="1000">
                <a:solidFill>
                  <a:schemeClr val="tx1"/>
                </a:solidFill>
                <a:latin typeface="Meiryo UI" panose="020B0604030504040204" pitchFamily="50" charset="-128"/>
                <a:ea typeface="Meiryo UI" panose="020B0604030504040204" pitchFamily="50" charset="-128"/>
              </a:rPr>
              <a:t>等への転換に至るまでの期間。本事業においては、原則として間接補助事業終了年度の翌年度までとする。</a:t>
            </a:r>
            <a:endParaRPr kumimoji="1" lang="en-US" altLang="ja-JP" sz="1000">
              <a:solidFill>
                <a:schemeClr val="tx1"/>
              </a:solidFill>
              <a:latin typeface="Meiryo UI" panose="020B0604030504040204" pitchFamily="50" charset="-128"/>
              <a:ea typeface="Meiryo UI" panose="020B0604030504040204" pitchFamily="50" charset="-128"/>
            </a:endParaRPr>
          </a:p>
          <a:p>
            <a:r>
              <a:rPr kumimoji="1" lang="en-US" altLang="ja-JP" sz="1000">
                <a:solidFill>
                  <a:schemeClr val="tx1"/>
                </a:solidFill>
                <a:latin typeface="Meiryo UI" panose="020B0604030504040204" pitchFamily="50" charset="-128"/>
                <a:ea typeface="Meiryo UI" panose="020B0604030504040204" pitchFamily="50" charset="-128"/>
              </a:rPr>
              <a:t>※CN</a:t>
            </a:r>
            <a:r>
              <a:rPr kumimoji="1" lang="ja-JP" altLang="en-US" sz="1000">
                <a:solidFill>
                  <a:schemeClr val="tx1"/>
                </a:solidFill>
                <a:latin typeface="Meiryo UI" panose="020B0604030504040204" pitchFamily="50" charset="-128"/>
                <a:ea typeface="Meiryo UI" panose="020B0604030504040204" pitchFamily="50" charset="-128"/>
              </a:rPr>
              <a:t>移行期：石炭等あるいは</a:t>
            </a:r>
            <a:r>
              <a:rPr kumimoji="1" lang="en-US" altLang="ja-JP" sz="1000">
                <a:solidFill>
                  <a:schemeClr val="tx1"/>
                </a:solidFill>
                <a:latin typeface="Meiryo UI" panose="020B0604030504040204" pitchFamily="50" charset="-128"/>
                <a:ea typeface="Meiryo UI" panose="020B0604030504040204" pitchFamily="50" charset="-128"/>
              </a:rPr>
              <a:t>LNG</a:t>
            </a:r>
            <a:r>
              <a:rPr kumimoji="1" lang="ja-JP" altLang="en-US" sz="1000">
                <a:solidFill>
                  <a:schemeClr val="tx1"/>
                </a:solidFill>
                <a:latin typeface="Meiryo UI" panose="020B0604030504040204" pitchFamily="50" charset="-128"/>
                <a:ea typeface="Meiryo UI" panose="020B0604030504040204" pitchFamily="50" charset="-128"/>
              </a:rPr>
              <a:t>等からバイオマス燃料、低炭素水素等燃料等への転換に至るまでの期間（バイオマス燃料、低炭素水素等燃料等を混焼することをもって</a:t>
            </a:r>
            <a:r>
              <a:rPr kumimoji="1" lang="en-US" altLang="ja-JP" sz="1000">
                <a:solidFill>
                  <a:schemeClr val="tx1"/>
                </a:solidFill>
                <a:latin typeface="Meiryo UI" panose="020B0604030504040204" pitchFamily="50" charset="-128"/>
                <a:ea typeface="Meiryo UI" panose="020B0604030504040204" pitchFamily="50" charset="-128"/>
              </a:rPr>
              <a:t>CN</a:t>
            </a:r>
            <a:r>
              <a:rPr kumimoji="1" lang="ja-JP" altLang="en-US" sz="1000">
                <a:solidFill>
                  <a:schemeClr val="tx1"/>
                </a:solidFill>
                <a:latin typeface="Meiryo UI" panose="020B0604030504040204" pitchFamily="50" charset="-128"/>
                <a:ea typeface="Meiryo UI" panose="020B0604030504040204" pitchFamily="50" charset="-128"/>
              </a:rPr>
              <a:t>移行期とする）。本事業においては、</a:t>
            </a:r>
            <a:r>
              <a:rPr kumimoji="1" lang="en-US" altLang="ja-JP" sz="1000">
                <a:solidFill>
                  <a:schemeClr val="tx1"/>
                </a:solidFill>
                <a:latin typeface="Meiryo UI" panose="020B0604030504040204" pitchFamily="50" charset="-128"/>
                <a:ea typeface="Meiryo UI" panose="020B0604030504040204" pitchFamily="50" charset="-128"/>
              </a:rPr>
              <a:t>2035</a:t>
            </a:r>
            <a:r>
              <a:rPr kumimoji="1" lang="ja-JP" altLang="en-US" sz="1000">
                <a:solidFill>
                  <a:schemeClr val="tx1"/>
                </a:solidFill>
                <a:latin typeface="Meiryo UI" panose="020B0604030504040204" pitchFamily="50" charset="-128"/>
                <a:ea typeface="Meiryo UI" panose="020B0604030504040204" pitchFamily="50" charset="-128"/>
              </a:rPr>
              <a:t>年度を目途とする。</a:t>
            </a:r>
            <a:r>
              <a:rPr lang="ja-JP" altLang="en-US" sz="1000">
                <a:solidFill>
                  <a:schemeClr val="tx1"/>
                </a:solidFill>
                <a:latin typeface="Meiryo UI" panose="020B0604030504040204" pitchFamily="50" charset="-128"/>
                <a:ea typeface="Meiryo UI" panose="020B0604030504040204" pitchFamily="50" charset="-128"/>
              </a:rPr>
              <a:t>なお、</a:t>
            </a:r>
            <a:r>
              <a:rPr kumimoji="1" lang="ja-JP" altLang="en-US" sz="100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000">
                <a:solidFill>
                  <a:schemeClr val="tx1"/>
                </a:solidFill>
                <a:latin typeface="Meiryo UI" panose="020B0604030504040204" pitchFamily="50" charset="-128"/>
                <a:ea typeface="Meiryo UI" panose="020B0604030504040204" pitchFamily="50" charset="-128"/>
              </a:rPr>
              <a:t>CN</a:t>
            </a:r>
            <a:r>
              <a:rPr kumimoji="1" lang="ja-JP" altLang="en-US" sz="1000">
                <a:solidFill>
                  <a:schemeClr val="tx1"/>
                </a:solidFill>
                <a:latin typeface="Meiryo UI" panose="020B0604030504040204" pitchFamily="50" charset="-128"/>
                <a:ea typeface="Meiryo UI" panose="020B0604030504040204" pitchFamily="50" charset="-128"/>
              </a:rPr>
              <a:t>移行期となる場合は、トランジション期に係る項目や頁は以後空欄で構わない。</a:t>
            </a:r>
          </a:p>
        </p:txBody>
      </p:sp>
      <p:sp>
        <p:nvSpPr>
          <p:cNvPr id="3" name="正方形/長方形 2">
            <a:extLst>
              <a:ext uri="{FF2B5EF4-FFF2-40B4-BE49-F238E27FC236}">
                <a16:creationId xmlns:a16="http://schemas.microsoft.com/office/drawing/2014/main" id="{E12D4CE1-4CA9-6659-7EB4-CBEEF7E7FC37}"/>
              </a:ext>
            </a:extLst>
          </p:cNvPr>
          <p:cNvSpPr/>
          <p:nvPr/>
        </p:nvSpPr>
        <p:spPr>
          <a:xfrm>
            <a:off x="2041638" y="2520936"/>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燃料転換における転換後の燃料に関する要件の確認</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→公募要領の表</a:t>
            </a:r>
            <a:r>
              <a:rPr lang="en-US" altLang="ja-JP" sz="1400">
                <a:solidFill>
                  <a:srgbClr val="FF0000"/>
                </a:solidFill>
                <a:latin typeface="Meiryo UI" panose="020B0604030504040204" pitchFamily="50" charset="-128"/>
                <a:ea typeface="Meiryo UI" panose="020B0604030504040204" pitchFamily="50" charset="-128"/>
              </a:rPr>
              <a:t>2</a:t>
            </a:r>
            <a:r>
              <a:rPr lang="ja-JP" altLang="en-US" sz="1400">
                <a:solidFill>
                  <a:srgbClr val="FF0000"/>
                </a:solidFill>
                <a:latin typeface="Meiryo UI" panose="020B0604030504040204" pitchFamily="50" charset="-128"/>
                <a:ea typeface="Meiryo UI" panose="020B0604030504040204" pitchFamily="50" charset="-128"/>
              </a:rPr>
              <a:t>やその注意事項を踏まえ、転換するものは</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、転換しないものは</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ー</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と記載したうえで「自社の申請内容（要件充足状況）」を記載すること。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燃料転換における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排出削減に関する要件の確認</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→公募要領の表</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やその注意事項を踏まえ、本様式の該当頁を参照する運びとすること。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F12C3BD4-7271-454C-2ADD-872BE0ABA3FD}"/>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18873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E6BFB-8E5B-1936-C811-4E486422F418}"/>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C1CCA05-22DE-86E4-5007-846F31C5BF4D}"/>
              </a:ext>
            </a:extLst>
          </p:cNvPr>
          <p:cNvGraphicFramePr>
            <a:graphicFrameLocks/>
          </p:cNvGraphicFramePr>
          <p:nvPr>
            <p:custDataLst>
              <p:tags r:id="rId1"/>
            </p:custDataLst>
            <p:extLst>
              <p:ext uri="{D42A27DB-BD31-4B8C-83A1-F6EECF244321}">
                <p14:modId xmlns:p14="http://schemas.microsoft.com/office/powerpoint/2010/main" val="36445133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C1CCA05-22DE-86E4-5007-846F31C5BF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491F1941-B608-609C-3E28-B5157EF1F7F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00DE78E9-F4BF-83E6-DAA9-6C0D03B5AD2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4FDA64F-A0A5-A4DD-3326-045B8FCD045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に燃料転換する。また、コストアップに対しては</a:t>
            </a:r>
            <a:r>
              <a:rPr lang="en-US" altLang="ja-JP">
                <a:solidFill>
                  <a:schemeClr val="tx1"/>
                </a:solidFill>
              </a:rPr>
              <a:t>xx</a:t>
            </a:r>
            <a:r>
              <a:rPr lang="ja-JP" altLang="en-US">
                <a:solidFill>
                  <a:schemeClr val="tx1"/>
                </a:solidFill>
              </a:rPr>
              <a:t>で対応する。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F8EDF61A-1E56-B938-19C4-368BA36C21E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42180CBB-B4AE-983A-0CEA-1BFB0643D1D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FA6CB6AE-AD29-B28C-EE94-0C225C4B8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燃料転換の想定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0C010B8E-BB63-B1BF-D15C-6D29D229812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C18E875-69E2-9AC7-082A-46F2954A96C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9E4B25B2-F687-7921-DC59-563C7EE5172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95EE5A6-B6B7-EBD6-62FE-10745495BB4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1" name="テキスト ボックス 20">
            <a:extLst>
              <a:ext uri="{FF2B5EF4-FFF2-40B4-BE49-F238E27FC236}">
                <a16:creationId xmlns:a16="http://schemas.microsoft.com/office/drawing/2014/main" id="{9818F9B2-8874-2047-B29C-4B528C55AC86}"/>
              </a:ext>
            </a:extLst>
          </p:cNvPr>
          <p:cNvSpPr txBox="1"/>
          <p:nvPr/>
        </p:nvSpPr>
        <p:spPr>
          <a:xfrm>
            <a:off x="180001" y="2141542"/>
            <a:ext cx="764877" cy="189217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DC06EB40-9CCA-68DE-4D0E-EBD7BD11D71A}"/>
              </a:ext>
            </a:extLst>
          </p:cNvPr>
          <p:cNvSpPr/>
          <p:nvPr/>
        </p:nvSpPr>
        <p:spPr>
          <a:xfrm>
            <a:off x="1025142" y="4096232"/>
            <a:ext cx="4857257" cy="84057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ACFD4D65-65BB-F8C4-0C6B-79D4D464BC3E}"/>
              </a:ext>
            </a:extLst>
          </p:cNvPr>
          <p:cNvSpPr txBox="1"/>
          <p:nvPr/>
        </p:nvSpPr>
        <p:spPr>
          <a:xfrm>
            <a:off x="180001" y="4096233"/>
            <a:ext cx="764877" cy="8405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低炭素</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水素等への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対応</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F3A7A77-3906-2581-EBA9-3D49F300DB17}"/>
              </a:ext>
            </a:extLst>
          </p:cNvPr>
          <p:cNvSpPr txBox="1"/>
          <p:nvPr/>
        </p:nvSpPr>
        <p:spPr>
          <a:xfrm>
            <a:off x="1025143" y="2141543"/>
            <a:ext cx="1565577" cy="49838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現状</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178C7BE2-61BD-FCE8-5681-20755960C2E1}"/>
              </a:ext>
            </a:extLst>
          </p:cNvPr>
          <p:cNvSpPr txBox="1"/>
          <p:nvPr/>
        </p:nvSpPr>
        <p:spPr>
          <a:xfrm>
            <a:off x="267098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トランジション期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75F0D743-E25E-D38B-A7FE-60D79699C15D}"/>
              </a:ext>
            </a:extLst>
          </p:cNvPr>
          <p:cNvSpPr txBox="1"/>
          <p:nvPr/>
        </p:nvSpPr>
        <p:spPr>
          <a:xfrm>
            <a:off x="431682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CN</a:t>
            </a:r>
            <a:r>
              <a:rPr lang="ja-JP" altLang="en-US" sz="1200">
                <a:solidFill>
                  <a:schemeClr val="tx1"/>
                </a:solidFill>
                <a:latin typeface="Meiryo UI" panose="020B0604030504040204" pitchFamily="50" charset="-128"/>
                <a:ea typeface="Meiryo UI" panose="020B0604030504040204" pitchFamily="50" charset="-128"/>
              </a:rPr>
              <a:t>移行期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E473436C-7855-74A8-257A-025041656169}"/>
              </a:ext>
            </a:extLst>
          </p:cNvPr>
          <p:cNvSpPr/>
          <p:nvPr/>
        </p:nvSpPr>
        <p:spPr>
          <a:xfrm>
            <a:off x="1025142" y="27024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E1553A24-7659-8B07-1875-E5CFB7447608}"/>
              </a:ext>
            </a:extLst>
          </p:cNvPr>
          <p:cNvSpPr/>
          <p:nvPr/>
        </p:nvSpPr>
        <p:spPr>
          <a:xfrm>
            <a:off x="2670983"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E1827A97-B9B9-8BC6-CF39-92BBF46BB550}"/>
              </a:ext>
            </a:extLst>
          </p:cNvPr>
          <p:cNvSpPr/>
          <p:nvPr/>
        </p:nvSpPr>
        <p:spPr>
          <a:xfrm>
            <a:off x="4316822"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6C71E13-C30D-CD27-37D1-FA5AF3F85285}"/>
              </a:ext>
            </a:extLst>
          </p:cNvPr>
          <p:cNvSpPr/>
          <p:nvPr/>
        </p:nvSpPr>
        <p:spPr>
          <a:xfrm>
            <a:off x="102514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E0DF70F8-A387-57E4-8388-B73C422F5C20}"/>
              </a:ext>
            </a:extLst>
          </p:cNvPr>
          <p:cNvSpPr/>
          <p:nvPr/>
        </p:nvSpPr>
        <p:spPr>
          <a:xfrm>
            <a:off x="2670983"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F56D1BA7-D484-3F3F-13CA-0B6347A934FE}"/>
              </a:ext>
            </a:extLst>
          </p:cNvPr>
          <p:cNvSpPr/>
          <p:nvPr/>
        </p:nvSpPr>
        <p:spPr>
          <a:xfrm>
            <a:off x="431682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graphicFrame>
        <p:nvGraphicFramePr>
          <p:cNvPr id="32" name="グラフ 31">
            <a:extLst>
              <a:ext uri="{FF2B5EF4-FFF2-40B4-BE49-F238E27FC236}">
                <a16:creationId xmlns:a16="http://schemas.microsoft.com/office/drawing/2014/main" id="{11D101FB-C9D1-979B-55B9-7D93AA18088B}"/>
              </a:ext>
            </a:extLst>
          </p:cNvPr>
          <p:cNvGraphicFramePr/>
          <p:nvPr>
            <p:extLst>
              <p:ext uri="{D42A27DB-BD31-4B8C-83A1-F6EECF244321}">
                <p14:modId xmlns:p14="http://schemas.microsoft.com/office/powerpoint/2010/main" val="3508986261"/>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 name="正方形/長方形 1">
            <a:extLst>
              <a:ext uri="{FF2B5EF4-FFF2-40B4-BE49-F238E27FC236}">
                <a16:creationId xmlns:a16="http://schemas.microsoft.com/office/drawing/2014/main" id="{3FA67B03-4DAC-7F6B-7A56-BC4DE9E9433D}"/>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CFDE9EE-8751-0997-C31A-422173C91670}"/>
              </a:ext>
            </a:extLst>
          </p:cNvPr>
          <p:cNvSpPr/>
          <p:nvPr/>
        </p:nvSpPr>
        <p:spPr bwMode="gray">
          <a:xfrm>
            <a:off x="10636370" y="4718781"/>
            <a:ext cx="886721" cy="434353"/>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827CF4F9-6D52-5EBD-650E-2265266155C1}"/>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16" name="直線コネクタ 15">
            <a:extLst>
              <a:ext uri="{FF2B5EF4-FFF2-40B4-BE49-F238E27FC236}">
                <a16:creationId xmlns:a16="http://schemas.microsoft.com/office/drawing/2014/main" id="{9C382CF7-C0EB-61ED-11C5-58B291151C9A}"/>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 name="直線コネクタ 17">
            <a:extLst>
              <a:ext uri="{FF2B5EF4-FFF2-40B4-BE49-F238E27FC236}">
                <a16:creationId xmlns:a16="http://schemas.microsoft.com/office/drawing/2014/main" id="{5D1830ED-425C-D51C-7380-8D5DC7504F0B}"/>
              </a:ext>
            </a:extLst>
          </p:cNvPr>
          <p:cNvCxnSpPr>
            <a:cxnSpLocks/>
            <a:stCxn id="14"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48" name="正方形/長方形 47">
            <a:extLst>
              <a:ext uri="{FF2B5EF4-FFF2-40B4-BE49-F238E27FC236}">
                <a16:creationId xmlns:a16="http://schemas.microsoft.com/office/drawing/2014/main" id="{0D8FCD65-0D61-EF96-BAED-21C7C3486885}"/>
              </a:ext>
            </a:extLst>
          </p:cNvPr>
          <p:cNvSpPr/>
          <p:nvPr/>
        </p:nvSpPr>
        <p:spPr>
          <a:xfrm>
            <a:off x="2173953" y="2636880"/>
            <a:ext cx="7868093" cy="331124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→低炭素水素等への対応については、公募要領にも記載のとおり、低炭素水素等が調達可能な状況になった場合の対応を記載すること。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→各時期の配分について、適宜グラフと凡例を作成して説明すること。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9D958E3A-7158-90D4-DDAE-934EDB66C609}"/>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21589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6D2C3-DFD8-7F9A-C165-AF3A0FCD6AD2}"/>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913AD4C0-FA92-F71B-B7A4-7DED1F2E23DB}"/>
              </a:ext>
            </a:extLst>
          </p:cNvPr>
          <p:cNvGraphicFramePr>
            <a:graphicFrameLocks/>
          </p:cNvGraphicFramePr>
          <p:nvPr>
            <p:custDataLst>
              <p:tags r:id="rId1"/>
            </p:custDataLst>
            <p:extLst>
              <p:ext uri="{D42A27DB-BD31-4B8C-83A1-F6EECF244321}">
                <p14:modId xmlns:p14="http://schemas.microsoft.com/office/powerpoint/2010/main" val="21195983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913AD4C0-FA92-F71B-B7A4-7DED1F2E23D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AB684CC6-0643-4FC0-6BDF-0F3C77DE3F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A4C156E7-9FC3-3E41-B8EF-9102101106D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7356A63-BB08-4EF7-44A6-916A54D58B5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ja-JP" altLang="en-US" b="1">
                <a:solidFill>
                  <a:schemeClr val="tx1"/>
                </a:solidFill>
              </a:rPr>
              <a:t>トランジション期</a:t>
            </a:r>
            <a:r>
              <a:rPr lang="ja-JP" altLang="en-US">
                <a:solidFill>
                  <a:schemeClr val="tx1"/>
                </a:solidFill>
              </a:rPr>
              <a:t>においては、</a:t>
            </a:r>
            <a:r>
              <a:rPr lang="en-US" altLang="ja-JP">
                <a:solidFill>
                  <a:schemeClr val="tx1"/>
                </a:solidFill>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燃料を選択する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29BF98C8-C6C2-006B-5376-768B4718A7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75FDE8EA-A24C-7051-632B-3B8EE00D4D02}"/>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EAAAD734-B76E-9ADA-A503-A54BE627FB8C}"/>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7F757D7E-6305-1957-A2F3-C8E6924EF4E4}"/>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F787BF4E-EF0C-935E-EB1B-185FAF342409}"/>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4B20C285-5F0E-4D50-A1CB-5D22FC102122}"/>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B8A64952-499A-285A-09E8-5D00CEA68A04}"/>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7DBB310D-6BAC-DBA4-0246-C62265CDE709}"/>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BA94034B-C111-A244-9770-8E29CC280506}"/>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DB4B1CC2-D26D-1542-495F-B3BE37E45903}"/>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3C9F9D23-DB62-B821-44CC-85D1FBF3994C}"/>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889C5BC8-9424-BD61-EF9F-84A599F1540D}"/>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A586C1DF-0F08-DCBA-ACC0-E563AB49848F}"/>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F082D147-FBC5-6BB1-67D6-5A38B02E700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08F6F696-A989-644F-BAFB-71A98F674A99}"/>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35E1CFE2-1767-D2CA-100D-479AA9F056FC}"/>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BFC196D0-FFF0-93AE-B9CE-0786E1844265}"/>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DC5AF14E-96D3-5FBB-3D17-D8D161ACBD1E}"/>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4BAD6FE1-B1C2-92C1-9542-413BB38086F1}"/>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A34CBC39-94F6-486C-7249-F86F0B4E290F}"/>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33E16A62-0F4B-D5C5-AB01-4AE0A4DD0973}"/>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5AD2E776-3A10-FC03-9292-B92295C2A596}"/>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7CF1DE20-CA49-0271-3E56-4AEF3CFB6628}"/>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25F46348-C22D-CADF-9FAF-B35B333AB9D9}"/>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7C2DE20D-DE83-58C1-D4F1-CD282A607F8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51C06DC5-A800-0850-853D-AF9FBE04D7D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52C5E256-5B25-0025-3DD2-4254C89052B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B39574E4-6747-8EB0-97B4-DB07ED769AC3}"/>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DD835B29-CCB2-4D02-F9F4-ED0690658B69}"/>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23B87E66-34DE-6BB1-EBA2-CC0BFEE51F9A}"/>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6CA78719-F41C-DB7C-1CF6-D51B756F0B2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CB88FBFA-9753-5612-1616-00904C7C909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D98BB2DD-830A-70D6-4623-DD92861E20B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E2DC750F-0518-4DCA-07B0-850F16B83574}"/>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CD47A206-5E75-2C56-4351-C951911895C7}"/>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75FD02E9-CF52-6932-15FD-96B3C180FE4A}"/>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230054CE-57E7-8D72-5D87-B93BC56E3662}"/>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C5C14EF0-4496-9989-DEC2-E5A7A2E138A9}"/>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4B82F4B0-5A74-06EF-FD44-FFB3D70B62C3}"/>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9A774487-C522-F3DD-E277-40DDF22DC84F}"/>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689B7525-7038-0319-6948-31A21CDBB0E3}"/>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5C4F4D2C-8CAE-3F41-C900-0B44A929054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BB509DF5-B93B-3387-532E-AE2C2168FEC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0E2990C9-4DB4-FD39-6B86-655DB4241C8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97F7CDF7-8378-0ECB-A629-EEA9B6D03964}"/>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9003B0A9-658C-729D-218D-ACB51DD4FCD2}"/>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EB0584EF-9AF2-4B7D-6490-3E34CD1C0F26}"/>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0E412B31-BEF1-6DC8-61C9-2C6E94331BA0}"/>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3" name="正方形/長方形 82">
            <a:extLst>
              <a:ext uri="{FF2B5EF4-FFF2-40B4-BE49-F238E27FC236}">
                <a16:creationId xmlns:a16="http://schemas.microsoft.com/office/drawing/2014/main" id="{010173DA-671B-E437-93A3-F69E38688816}"/>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△：○と</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a:solidFill>
                  <a:schemeClr val="tx1"/>
                </a:solidFill>
                <a:latin typeface="Meiryo UI" panose="020B0604030504040204" pitchFamily="50" charset="-128"/>
                <a:ea typeface="Meiryo UI" panose="020B0604030504040204" pitchFamily="50" charset="-128"/>
              </a:rPr>
              <a:t>CN</a:t>
            </a:r>
            <a:r>
              <a:rPr kumimoji="1" lang="ja-JP" altLang="en-US" sz="1400" u="sng">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598ADD8F-F692-F9A0-0D73-6F4F88915536}"/>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76251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5C5AC-353F-5511-6A5B-B4BF935DC42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B7758E0E-746A-1281-A383-F703094B34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B7758E0E-746A-1281-A383-F703094B34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ABCB26D-BC94-24F5-1893-5D108D689BB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1E4CD03C-2CC8-741E-25A1-032F36CBE0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9271CD1C-2DF2-BBA0-FA8F-1981A2F935B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b="1">
                <a:solidFill>
                  <a:schemeClr val="tx1"/>
                </a:solidFill>
              </a:rPr>
              <a:t>CN</a:t>
            </a:r>
            <a:r>
              <a:rPr lang="ja-JP" altLang="en-US" b="1">
                <a:solidFill>
                  <a:schemeClr val="tx1"/>
                </a:solidFill>
              </a:rPr>
              <a:t>移行期</a:t>
            </a:r>
            <a:r>
              <a:rPr lang="ja-JP" altLang="en-US">
                <a:solidFill>
                  <a:schemeClr val="tx1"/>
                </a:solidFill>
              </a:rPr>
              <a:t>においては、</a:t>
            </a:r>
            <a:r>
              <a:rPr lang="en-US" altLang="ja-JP">
                <a:solidFill>
                  <a:schemeClr val="tx1"/>
                </a:solidFill>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燃料を選択する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8FEA2D90-DA35-19BF-839E-E40FA6E99D0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A89BDB44-A8B1-8C77-3677-8C5E6C24C54C}"/>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BABE48CA-9D80-4612-DAFC-F6265221E318}"/>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63886C62-E7EA-DF70-A8DA-D69806F08FE5}"/>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BB8C7098-4297-EB74-24E6-620CC9DADF2B}"/>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DB46DC89-9D87-BC91-04CA-F52B1A94987C}"/>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C6D761AA-BAE0-D64E-FF8C-99BB3AABAE8A}"/>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E8836467-DB3F-7B7B-BF28-2D151AE17B6F}"/>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E9C6260C-6835-981F-EF53-9108C6C794DC}"/>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802BA43C-9FC5-E154-397F-BC3B3941030A}"/>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0E745770-7E6B-3E1D-DEF6-18628A18A108}"/>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0ADF2F5B-2C37-8302-A8E7-76E9281AE786}"/>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07516DA-9A87-869F-2A11-8CA683344093}"/>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7635C2E6-12AE-5E5D-9C87-AB3BC35DAE8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4364E55A-24A9-0B29-B5CA-A0943BD94733}"/>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D4662AAF-2425-7067-AC9A-935174621676}"/>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A54803D6-CDE7-E07D-8DAD-6214E9BA5A66}"/>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95585CE0-CFCB-361D-49C4-AA24BF2DB7F5}"/>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789159FA-026B-A5B5-27C8-60899D73CEF2}"/>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508B5227-5D1A-5BD9-2601-D3059FD46A27}"/>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BF8D9734-A517-052E-4605-5E2D7B5B2D3A}"/>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0FFD3646-B61F-121B-2480-1DB9E37C0EA3}"/>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861498FA-63D6-95AA-2D0A-6A0EF0D51F70}"/>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49743511-5E00-9742-274D-42238A307A4D}"/>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DA7FCAF9-ACEB-E079-0D73-8D21B337F2B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7259388E-A9FA-FFC7-2694-AB113592C40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9B069AA9-0606-8620-27E1-EE75303C985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AB217255-6865-F1D7-F712-D419810A1A8E}"/>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EAF0D970-9645-3BBC-AEA8-C90CE243B700}"/>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AE84DDD-6831-601D-BD2F-ECBC70CF9FEB}"/>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9379A279-FB43-4423-5012-363C61D2383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85BF7B58-936C-A919-C437-80C4DC97FBB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A7D9F995-BFEB-B8DD-A7E0-30E5B2EA746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B0BF9584-D21A-9536-B690-929076B9FE43}"/>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853C7676-6E33-280E-79E4-DA85DF75D856}"/>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974C75D5-38A6-C65B-255F-49FCC677BEE6}"/>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3E2857E9-C28A-A107-C4CE-1A1FCA541AD8}"/>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00998AE6-3A2F-AA2C-4FF8-36FD537C5A9F}"/>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37DBD34F-2291-EEE3-6B24-1770FC1D7B0F}"/>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7E564673-CBB0-EAE0-8093-C8130A699A14}"/>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183873FF-2D39-76D7-9DD3-C32C754FD8CC}"/>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3453A742-FBCF-F8F6-D815-B0942BA6A56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CFE0C524-5FDE-BA6D-C772-5761AA585B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236080F7-5242-C7E1-19D5-1AA901C6A1F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2FC400CB-E15F-25EB-87AA-9458A398A866}"/>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09011DA1-E1AA-E3C3-6D89-5FC91D2C5DA7}"/>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F454D2F9-CC48-E96E-F7FC-216CF6559CEC}"/>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941BEE15-AB7F-FE19-8F94-31747CD8770A}"/>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54161D20-525F-6338-CA63-73015AD27B24}"/>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△：○と</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a:solidFill>
                  <a:schemeClr val="tx1"/>
                </a:solidFill>
                <a:latin typeface="Meiryo UI" panose="020B0604030504040204" pitchFamily="50" charset="-128"/>
                <a:ea typeface="Meiryo UI" panose="020B0604030504040204" pitchFamily="50" charset="-128"/>
              </a:rPr>
              <a:t>CN</a:t>
            </a:r>
            <a:r>
              <a:rPr kumimoji="1" lang="ja-JP" altLang="en-US" sz="1400" u="sng">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1FDF765E-E47F-AE91-F51C-BEBBD4685D0C}"/>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0312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09D5B633-C904-5B75-9540-BE287CA5901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09D5B633-C904-5B75-9540-BE287CA590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基本的要件（構造転換（燃料転換）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燃料転換（</a:t>
            </a:r>
            <a:r>
              <a:rPr kumimoji="1" lang="en-US" altLang="ja-JP" sz="1400" b="1" u="sng">
                <a:solidFill>
                  <a:schemeClr val="tx1"/>
                </a:solidFill>
                <a:latin typeface="Meiryo UI" panose="020B0604030504040204" pitchFamily="50" charset="-128"/>
                <a:ea typeface="Meiryo UI" panose="020B0604030504040204" pitchFamily="50" charset="-128"/>
              </a:rPr>
              <a:t>※</a:t>
            </a:r>
            <a:r>
              <a:rPr kumimoji="1" lang="ja-JP" altLang="en-US" sz="1400" b="1" u="sng">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1E2C2F50-5B12-FC3B-5C1B-3A1A1FC832F0}"/>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構造転換（燃料転換）</a:t>
            </a:r>
          </a:p>
        </p:txBody>
      </p:sp>
      <p:sp>
        <p:nvSpPr>
          <p:cNvPr id="2" name="正方形/長方形 1">
            <a:extLst>
              <a:ext uri="{FF2B5EF4-FFF2-40B4-BE49-F238E27FC236}">
                <a16:creationId xmlns:a16="http://schemas.microsoft.com/office/drawing/2014/main" id="{131F6BC9-C3D8-A3B1-AA57-BBD1D39AB23D}"/>
              </a:ext>
            </a:extLst>
          </p:cNvPr>
          <p:cNvSpPr/>
          <p:nvPr/>
        </p:nvSpPr>
        <p:spPr bwMode="gray">
          <a:xfrm>
            <a:off x="7783342" y="64182"/>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公募要領「</a:t>
            </a:r>
            <a:r>
              <a:rPr lang="en-US" altLang="ja-JP">
                <a:solidFill>
                  <a:schemeClr val="tx1"/>
                </a:solidFill>
              </a:rPr>
              <a:t>2.1. </a:t>
            </a:r>
            <a:r>
              <a:rPr lang="ja-JP" altLang="en-US">
                <a:solidFill>
                  <a:schemeClr val="tx1"/>
                </a:solidFill>
              </a:rPr>
              <a:t>補助対象者」に記載の内容を全て満たしており、不支給要件に該当しない</a:t>
            </a:r>
            <a:endParaRPr lang="en-US" altLang="ja-JP">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3766410265"/>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2.1. </a:t>
                      </a:r>
                      <a:r>
                        <a:rPr kumimoji="1" lang="ja-JP" altLang="en-US" sz="120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a:solidFill>
                            <a:schemeClr val="tx1"/>
                          </a:solidFill>
                          <a:latin typeface="Meiryo UI" panose="020B0604030504040204" pitchFamily="50" charset="-128"/>
                          <a:ea typeface="Meiryo UI" panose="020B0604030504040204" pitchFamily="50" charset="-128"/>
                        </a:rPr>
                        <a:t>以下の</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及び</a:t>
                      </a:r>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a:solidFill>
                            <a:schemeClr val="tx1"/>
                          </a:solidFill>
                          <a:latin typeface="Meiryo UI" panose="020B0604030504040204" pitchFamily="50" charset="-128"/>
                          <a:ea typeface="Meiryo UI" panose="020B0604030504040204" pitchFamily="50" charset="-128"/>
                        </a:rPr>
                        <a:t>2022</a:t>
                      </a:r>
                      <a:r>
                        <a:rPr kumimoji="1" lang="ja-JP" altLang="en-US" sz="1100">
                          <a:solidFill>
                            <a:schemeClr val="tx1"/>
                          </a:solidFill>
                          <a:latin typeface="Meiryo UI" panose="020B0604030504040204" pitchFamily="50" charset="-128"/>
                          <a:ea typeface="Meiryo UI" panose="020B0604030504040204" pitchFamily="50" charset="-128"/>
                        </a:rPr>
                        <a:t>年度</a:t>
                      </a:r>
                      <a:r>
                        <a:rPr kumimoji="1" lang="en-US" altLang="ja-JP" sz="1100">
                          <a:solidFill>
                            <a:schemeClr val="tx1"/>
                          </a:solidFill>
                          <a:latin typeface="Meiryo UI" panose="020B0604030504040204" pitchFamily="50" charset="-128"/>
                          <a:ea typeface="Meiryo UI" panose="020B0604030504040204" pitchFamily="50" charset="-128"/>
                        </a:rPr>
                        <a:t>CO2</a:t>
                      </a:r>
                      <a:r>
                        <a:rPr kumimoji="1" lang="ja-JP" altLang="en-US" sz="1100">
                          <a:solidFill>
                            <a:schemeClr val="tx1"/>
                          </a:solidFill>
                          <a:latin typeface="Meiryo UI" panose="020B0604030504040204" pitchFamily="50" charset="-128"/>
                          <a:ea typeface="Meiryo UI" panose="020B0604030504040204" pitchFamily="50" charset="-128"/>
                        </a:rPr>
                        <a:t>排出量が</a:t>
                      </a:r>
                      <a:r>
                        <a:rPr kumimoji="1" lang="en-US" altLang="ja-JP" sz="1100">
                          <a:solidFill>
                            <a:schemeClr val="tx1"/>
                          </a:solidFill>
                          <a:latin typeface="Meiryo UI" panose="020B0604030504040204" pitchFamily="50" charset="-128"/>
                          <a:ea typeface="Meiryo UI" panose="020B0604030504040204" pitchFamily="50" charset="-128"/>
                        </a:rPr>
                        <a:t>20</a:t>
                      </a:r>
                      <a:r>
                        <a:rPr kumimoji="1" lang="ja-JP" altLang="en-US" sz="110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a:solidFill>
                          <a:schemeClr val="tx1"/>
                        </a:solidFill>
                        <a:latin typeface="Meiryo UI" panose="020B0604030504040204" pitchFamily="50" charset="-128"/>
                        <a:ea typeface="Meiryo UI" panose="020B0604030504040204" pitchFamily="50" charset="-128"/>
                      </a:endParaRPr>
                    </a:p>
                    <a:p>
                      <a:r>
                        <a:rPr kumimoji="1" lang="en-US" altLang="ja-JP" sz="1100">
                          <a:solidFill>
                            <a:schemeClr val="tx1"/>
                          </a:solidFill>
                          <a:latin typeface="Meiryo UI" panose="020B0604030504040204" pitchFamily="50" charset="-128"/>
                          <a:ea typeface="Meiryo UI" panose="020B0604030504040204" pitchFamily="50" charset="-128"/>
                        </a:rPr>
                        <a:t>A</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2025</a:t>
                      </a:r>
                      <a:r>
                        <a:rPr kumimoji="1" lang="ja-JP" altLang="en-US" sz="110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a:solidFill>
                            <a:schemeClr val="tx1"/>
                          </a:solidFill>
                          <a:latin typeface="Meiryo UI" panose="020B0604030504040204" pitchFamily="50" charset="-128"/>
                          <a:ea typeface="Meiryo UI" panose="020B0604030504040204" pitchFamily="50" charset="-128"/>
                        </a:rPr>
                        <a:t>GX</a:t>
                      </a:r>
                      <a:r>
                        <a:rPr kumimoji="1" lang="ja-JP" altLang="en-US" sz="1100">
                          <a:solidFill>
                            <a:schemeClr val="tx1"/>
                          </a:solidFill>
                          <a:latin typeface="Meiryo UI" panose="020B0604030504040204" pitchFamily="50" charset="-128"/>
                          <a:ea typeface="Meiryo UI" panose="020B0604030504040204" pitchFamily="50" charset="-128"/>
                        </a:rPr>
                        <a:t>フューチャーリーグに参加する場合は、これらの取組を実施するものとみなす。</a:t>
                      </a:r>
                    </a:p>
                    <a:p>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a:solidFill>
                            <a:schemeClr val="tx1"/>
                          </a:solidFill>
                          <a:latin typeface="Meiryo UI" panose="020B0604030504040204" pitchFamily="50" charset="-128"/>
                          <a:ea typeface="Meiryo UI" panose="020B0604030504040204" pitchFamily="50" charset="-128"/>
                        </a:rPr>
                        <a:t>Scope1</a:t>
                      </a:r>
                      <a:r>
                        <a:rPr kumimoji="1" lang="ja-JP" altLang="en-US" sz="1100" strike="noStrike">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a:solidFill>
                            <a:schemeClr val="tx1"/>
                          </a:solidFill>
                          <a:latin typeface="Meiryo UI" panose="020B0604030504040204" pitchFamily="50" charset="-128"/>
                          <a:ea typeface="Meiryo UI" panose="020B0604030504040204" pitchFamily="50" charset="-128"/>
                        </a:rPr>
                        <a:t>Scope2</a:t>
                      </a:r>
                      <a:r>
                        <a:rPr kumimoji="1" lang="ja-JP" altLang="en-US" sz="1100" strike="noStrike">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年度及び</a:t>
                      </a:r>
                      <a:r>
                        <a:rPr kumimoji="1" lang="en-US" altLang="ja-JP" sz="1100" strike="noStrike">
                          <a:solidFill>
                            <a:schemeClr val="tx1"/>
                          </a:solidFill>
                          <a:latin typeface="Meiryo UI" panose="020B0604030504040204" pitchFamily="50" charset="-128"/>
                          <a:ea typeface="Meiryo UI" panose="020B0604030504040204" pitchFamily="50" charset="-128"/>
                        </a:rPr>
                        <a:t>2030</a:t>
                      </a:r>
                      <a:r>
                        <a:rPr kumimoji="1" lang="ja-JP" altLang="en-US" sz="1100" strike="noStrike">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a:solidFill>
                            <a:schemeClr val="tx1"/>
                          </a:solidFill>
                          <a:latin typeface="Meiryo UI" panose="020B0604030504040204" pitchFamily="50" charset="-128"/>
                          <a:ea typeface="Meiryo UI" panose="020B0604030504040204" pitchFamily="50" charset="-128"/>
                        </a:rPr>
                        <a:t>J</a:t>
                      </a:r>
                      <a:r>
                        <a:rPr kumimoji="1" lang="ja-JP" altLang="en-US" sz="1100" strike="noStrike">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a:solidFill>
                            <a:schemeClr val="tx1"/>
                          </a:solidFill>
                          <a:latin typeface="Meiryo UI" panose="020B0604030504040204" pitchFamily="50" charset="-128"/>
                          <a:ea typeface="Meiryo UI" panose="020B0604030504040204" pitchFamily="50" charset="-128"/>
                        </a:rPr>
                        <a:t>JCM</a:t>
                      </a:r>
                      <a:r>
                        <a:rPr kumimoji="1" lang="ja-JP" altLang="en-US" sz="1100" strike="noStrike">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a:solidFill>
                          <a:schemeClr val="tx1"/>
                        </a:solidFill>
                        <a:latin typeface="Meiryo UI" panose="020B0604030504040204" pitchFamily="50" charset="-128"/>
                        <a:ea typeface="Meiryo UI" panose="020B0604030504040204" pitchFamily="50" charset="-128"/>
                      </a:endParaRPr>
                    </a:p>
                    <a:p>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a:solidFill>
                            <a:schemeClr val="tx1"/>
                          </a:solidFill>
                          <a:latin typeface="Meiryo UI" panose="020B0604030504040204" pitchFamily="50" charset="-128"/>
                          <a:ea typeface="Meiryo UI" panose="020B0604030504040204" pitchFamily="50" charset="-128"/>
                        </a:rPr>
                        <a:t>GX</a:t>
                      </a:r>
                      <a:r>
                        <a:rPr kumimoji="1" lang="ja-JP" altLang="en-US" sz="1100" strike="noStrike">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a:solidFill>
                            <a:srgbClr val="C00000"/>
                          </a:solidFill>
                          <a:latin typeface="Meiryo UI" panose="020B0604030504040204" pitchFamily="50" charset="-128"/>
                          <a:ea typeface="Meiryo UI" panose="020B0604030504040204" pitchFamily="50" charset="-128"/>
                        </a:rPr>
                        <a:t>#C</a:t>
                      </a:r>
                      <a:r>
                        <a:rPr kumimoji="1" lang="ja-JP" altLang="en-US" sz="120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次のいずれかに該当する事業者ではないこと。</a:t>
                      </a:r>
                    </a:p>
                    <a:p>
                      <a:r>
                        <a:rPr kumimoji="1" lang="ja-JP" altLang="en-US" sz="110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a:latin typeface="Meiryo UI" panose="020B0604030504040204" pitchFamily="50" charset="-128"/>
                          <a:ea typeface="Meiryo UI" panose="020B0604030504040204" pitchFamily="50" charset="-128"/>
                        </a:rPr>
                        <a:t>77</a:t>
                      </a:r>
                      <a:r>
                        <a:rPr kumimoji="1" lang="ja-JP" altLang="en-US" sz="110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585146" y="2146904"/>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D525F11A-5DEA-BF60-B7A4-FEB5A533C8DF}"/>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75582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86983F5-FC2B-DC8E-929F-9138131806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86983F5-FC2B-DC8E-929F-9138131806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実施体制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事業者単位で</a:t>
            </a:r>
            <a:r>
              <a:rPr lang="ja-JP" altLang="en-US" sz="140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4400CD8B-EDF5-36C4-50A3-07E4E5C2A53D}"/>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基本的要件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適格性</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経営層のコミット</a:t>
            </a:r>
            <a:endParaRPr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間接補助事業の実施内容及びスケジュール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公正な移行に関する取組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間接補助事業のリスク対応</a:t>
            </a:r>
            <a:endParaRPr lang="en-US" altLang="ja-JP" sz="14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グリーン市場獲得に向けた事業戦略</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情報管理体制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間接補助事業による経済波及効果</a:t>
            </a:r>
            <a:endParaRPr lang="en-US" altLang="ja-JP"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人材確保に向けた取組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従業員の賃金引上げ計画の表明</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ワーク・ライフ・バランス等の推進</a:t>
            </a:r>
            <a:endParaRPr lang="en-US" altLang="ja-JP" sz="140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a:t>
            </a:r>
            <a:r>
              <a:rPr lang="en-US" altLang="ja-JP" sz="1400">
                <a:latin typeface="Meiryo UI" panose="020B0604030504040204" pitchFamily="50" charset="-128"/>
                <a:ea typeface="Meiryo UI" panose="020B0604030504040204" pitchFamily="50" charset="-128"/>
              </a:rPr>
              <a:t>CO2</a:t>
            </a:r>
            <a:r>
              <a:rPr lang="ja-JP" altLang="en-US" sz="1400">
                <a:latin typeface="Meiryo UI" panose="020B0604030504040204" pitchFamily="50" charset="-128"/>
                <a:ea typeface="Meiryo UI" panose="020B0604030504040204" pitchFamily="50" charset="-128"/>
              </a:rPr>
              <a:t>排出削減効果</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ＧＸ製品・サービスの社会実装への貢献</a:t>
            </a:r>
            <a:endParaRPr lang="en-US" altLang="ja-JP"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経済的基準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技術的基準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その他定性的基準</a:t>
            </a:r>
            <a:endParaRPr lang="en-US" altLang="ja-JP" sz="140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13FFFD29-3F90-AC14-72FF-B9B4B4F08896}"/>
              </a:ext>
            </a:extLst>
          </p:cNvPr>
          <p:cNvSpPr/>
          <p:nvPr/>
        </p:nvSpPr>
        <p:spPr>
          <a:xfrm>
            <a:off x="4386868" y="1118237"/>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63E17E-00B6-F179-58B2-58BC33A91D0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63E17E-00B6-F179-58B2-58BC33A91D0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18357577"/>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a:solidFill>
                            <a:srgbClr val="C00000"/>
                          </a:solidFill>
                          <a:latin typeface="Meiryo UI" panose="020B0604030504040204" pitchFamily="50" charset="-128"/>
                          <a:ea typeface="Meiryo UI" panose="020B0604030504040204" pitchFamily="50" charset="-128"/>
                        </a:rPr>
                        <a:t>xxx</a:t>
                      </a:r>
                      <a:r>
                        <a:rPr kumimoji="1" lang="ja-JP" altLang="en-US" sz="1200">
                          <a:solidFill>
                            <a:srgbClr val="C00000"/>
                          </a:solidFill>
                          <a:latin typeface="Meiryo UI" panose="020B0604030504040204" pitchFamily="50" charset="-128"/>
                          <a:ea typeface="Meiryo UI" panose="020B0604030504040204" pitchFamily="50" charset="-128"/>
                        </a:rPr>
                        <a:t>株式会社｜（</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ⅱ</a:t>
                      </a:r>
                      <a:r>
                        <a:rPr kumimoji="1" lang="ja-JP" altLang="en-US" sz="120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a:solidFill>
                            <a:srgbClr val="C00000"/>
                          </a:solidFill>
                          <a:latin typeface="Meiryo UI" panose="020B0604030504040204" pitchFamily="50" charset="-128"/>
                          <a:ea typeface="Meiryo UI" panose="020B0604030504040204" pitchFamily="50" charset="-128"/>
                        </a:rPr>
                        <a:t>xxx</a:t>
                      </a:r>
                      <a:r>
                        <a:rPr kumimoji="1" lang="ja-JP" altLang="en-US" sz="1200">
                          <a:solidFill>
                            <a:srgbClr val="C00000"/>
                          </a:solidFill>
                          <a:latin typeface="Meiryo UI" panose="020B0604030504040204" pitchFamily="50" charset="-128"/>
                          <a:ea typeface="Meiryo UI" panose="020B0604030504040204" pitchFamily="50" charset="-128"/>
                        </a:rPr>
                        <a:t>株式会社｜（</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ⅱ</a:t>
                      </a:r>
                      <a:r>
                        <a:rPr kumimoji="1" lang="ja-JP" altLang="en-US" sz="120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例：個別パートに記載の通り、経営層がコミットする（代替手段様式を提出）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4" y="1801321"/>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幹事会社、共同実施者の全てにおける「各社における経営層のコミット」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→各項目について、以下のとおり記載すること。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経営層のコミットについて、個別パートにて説明する場合は、例文のように記載のうえ、本様式の該当頁についても作成すること。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経営層のコミットについて、個別パートに示す代替手段にて説明する場合は、例文のように記載のうえ、本様式の該当頁についても作成すること。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u="sng">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6D9CB44-6B45-588E-C260-767F61DF2FCE}"/>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55"/>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7F07B80-C2F9-6A5A-4A63-2022FF36992E}"/>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D3A87F63-2068-FB33-58EB-CCB8D54E3D4D}"/>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581318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1129F1D7-F6E0-E37B-D510-97A3C764DCEE}"/>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98CFE76A-AC91-9045-FBCB-DFC7DCBEB845}"/>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D689EF-4843-9FC7-EA27-5E991B8608EA}"/>
            </a:ext>
          </a:extLst>
        </p:cNvPr>
        <p:cNvGrpSpPr/>
        <p:nvPr/>
      </p:nvGrpSpPr>
      <p:grpSpPr>
        <a:xfrm>
          <a:off x="0" y="0"/>
          <a:ext cx="0" cy="0"/>
          <a:chOff x="0" y="0"/>
          <a:chExt cx="0" cy="0"/>
        </a:xfrm>
      </p:grpSpPr>
      <p:graphicFrame>
        <p:nvGraphicFramePr>
          <p:cNvPr id="31" name="think-cell data - do not delete" hidden="1">
            <a:extLst>
              <a:ext uri="{FF2B5EF4-FFF2-40B4-BE49-F238E27FC236}">
                <a16:creationId xmlns:a16="http://schemas.microsoft.com/office/drawing/2014/main" id="{7638943F-9CBD-C1FA-784F-7856427BA36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693" imgH="689" progId="TCLayout.ActiveDocument.1">
                  <p:embed/>
                </p:oleObj>
              </mc:Choice>
              <mc:Fallback>
                <p:oleObj name="think-cellスライド" r:id="rId3" imgW="693" imgH="689" progId="TCLayout.ActiveDocument.1">
                  <p:embed/>
                  <p:pic>
                    <p:nvPicPr>
                      <p:cNvPr id="31" name="think-cell data - do not delete" hidden="1">
                        <a:extLst>
                          <a:ext uri="{FF2B5EF4-FFF2-40B4-BE49-F238E27FC236}">
                            <a16:creationId xmlns:a16="http://schemas.microsoft.com/office/drawing/2014/main" id="{7638943F-9CBD-C1FA-784F-7856427BA36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5BA412BA-35CE-B0D8-04AB-86C7EA764CC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5" name="正方形/長方形 14">
            <a:extLst>
              <a:ext uri="{FF2B5EF4-FFF2-40B4-BE49-F238E27FC236}">
                <a16:creationId xmlns:a16="http://schemas.microsoft.com/office/drawing/2014/main" id="{7FEF039B-F01B-EA72-3C85-23FFA62B112F}"/>
              </a:ext>
            </a:extLst>
          </p:cNvPr>
          <p:cNvSpPr/>
          <p:nvPr/>
        </p:nvSpPr>
        <p:spPr>
          <a:xfrm>
            <a:off x="9918700" y="85758"/>
            <a:ext cx="2187579"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必須項目（代替手段）</a:t>
            </a:r>
          </a:p>
        </p:txBody>
      </p:sp>
      <p:grpSp>
        <p:nvGrpSpPr>
          <p:cNvPr id="5" name="グループ化 4">
            <a:extLst>
              <a:ext uri="{FF2B5EF4-FFF2-40B4-BE49-F238E27FC236}">
                <a16:creationId xmlns:a16="http://schemas.microsoft.com/office/drawing/2014/main" id="{C9A85E23-8FC0-4DB9-862C-8444B7EA87A2}"/>
              </a:ext>
            </a:extLst>
          </p:cNvPr>
          <p:cNvGrpSpPr/>
          <p:nvPr/>
        </p:nvGrpSpPr>
        <p:grpSpPr>
          <a:xfrm>
            <a:off x="809731" y="1095482"/>
            <a:ext cx="10770628" cy="2113516"/>
            <a:chOff x="809731" y="1095482"/>
            <a:chExt cx="10770628" cy="2113516"/>
          </a:xfrm>
        </p:grpSpPr>
        <p:pic>
          <p:nvPicPr>
            <p:cNvPr id="2" name="図 1" descr="図形&#10;&#10;AI によって生成されたコンテンツは間違っている可能性があります。">
              <a:extLst>
                <a:ext uri="{FF2B5EF4-FFF2-40B4-BE49-F238E27FC236}">
                  <a16:creationId xmlns:a16="http://schemas.microsoft.com/office/drawing/2014/main" id="{ECF35936-0962-E0D8-DD01-5236532932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9731" y="1417780"/>
              <a:ext cx="10770628" cy="642857"/>
            </a:xfrm>
            <a:prstGeom prst="rect">
              <a:avLst/>
            </a:prstGeom>
          </p:spPr>
        </p:pic>
        <p:sp>
          <p:nvSpPr>
            <p:cNvPr id="60" name="ee4pContent3">
              <a:extLst>
                <a:ext uri="{FF2B5EF4-FFF2-40B4-BE49-F238E27FC236}">
                  <a16:creationId xmlns:a16="http://schemas.microsoft.com/office/drawing/2014/main" id="{9C46AB21-CA11-F7F0-24BA-52EFF849EEB8}"/>
                </a:ext>
              </a:extLst>
            </p:cNvPr>
            <p:cNvSpPr txBox="1"/>
            <p:nvPr/>
          </p:nvSpPr>
          <p:spPr>
            <a:xfrm>
              <a:off x="809731" y="1095482"/>
              <a:ext cx="10572538" cy="784225"/>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0" name="ee4pContent3">
              <a:extLst>
                <a:ext uri="{FF2B5EF4-FFF2-40B4-BE49-F238E27FC236}">
                  <a16:creationId xmlns:a16="http://schemas.microsoft.com/office/drawing/2014/main" id="{CAA3766E-7D2E-3A53-5F07-8C1C16D577F0}"/>
                </a:ext>
              </a:extLst>
            </p:cNvPr>
            <p:cNvSpPr txBox="1"/>
            <p:nvPr/>
          </p:nvSpPr>
          <p:spPr>
            <a:xfrm>
              <a:off x="8001001" y="1180443"/>
              <a:ext cx="338126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lgn="r">
                <a:buNone/>
                <a:defRPr/>
              </a:pPr>
              <a:r>
                <a:rPr kumimoji="1" lang="ja-JP" altLang="en-US"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令和＠＠年＠＠月＠＠日</a:t>
              </a:r>
              <a:endParaRPr kumimoji="1" lang="en-US" altLang="ja-JP" sz="24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pic>
          <p:nvPicPr>
            <p:cNvPr id="24" name="図 23" descr="図形&#10;&#10;AI によって生成されたコンテンツは間違っている可能性があります。">
              <a:extLst>
                <a:ext uri="{FF2B5EF4-FFF2-40B4-BE49-F238E27FC236}">
                  <a16:creationId xmlns:a16="http://schemas.microsoft.com/office/drawing/2014/main" id="{02ADB7A0-F3A5-5D83-F7C2-4BDA7FECA8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9731" y="1834614"/>
              <a:ext cx="5278633" cy="1374384"/>
            </a:xfrm>
            <a:prstGeom prst="rect">
              <a:avLst/>
            </a:prstGeom>
          </p:spPr>
        </p:pic>
        <p:sp>
          <p:nvSpPr>
            <p:cNvPr id="27" name="ee4pContent3">
              <a:extLst>
                <a:ext uri="{FF2B5EF4-FFF2-40B4-BE49-F238E27FC236}">
                  <a16:creationId xmlns:a16="http://schemas.microsoft.com/office/drawing/2014/main" id="{D671EB05-2E5F-A0B1-E307-7F23F1B25978}"/>
                </a:ext>
              </a:extLst>
            </p:cNvPr>
            <p:cNvSpPr txBox="1"/>
            <p:nvPr/>
          </p:nvSpPr>
          <p:spPr>
            <a:xfrm>
              <a:off x="5970251" y="1949017"/>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8" name="ee4pContent3">
              <a:extLst>
                <a:ext uri="{FF2B5EF4-FFF2-40B4-BE49-F238E27FC236}">
                  <a16:creationId xmlns:a16="http://schemas.microsoft.com/office/drawing/2014/main" id="{1AEFD6E1-07ED-C6F8-B5AA-317D297A3EBC}"/>
                </a:ext>
              </a:extLst>
            </p:cNvPr>
            <p:cNvSpPr txBox="1"/>
            <p:nvPr/>
          </p:nvSpPr>
          <p:spPr>
            <a:xfrm>
              <a:off x="5970251" y="2321485"/>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9" name="ee4pContent3">
              <a:extLst>
                <a:ext uri="{FF2B5EF4-FFF2-40B4-BE49-F238E27FC236}">
                  <a16:creationId xmlns:a16="http://schemas.microsoft.com/office/drawing/2014/main" id="{994B6103-A6BF-BB06-F983-DCD34A5D09DC}"/>
                </a:ext>
              </a:extLst>
            </p:cNvPr>
            <p:cNvSpPr txBox="1"/>
            <p:nvPr/>
          </p:nvSpPr>
          <p:spPr>
            <a:xfrm>
              <a:off x="5970251" y="2693953"/>
              <a:ext cx="5412018" cy="348958"/>
            </a:xfrm>
            <a:prstGeom prst="rect">
              <a:avLst/>
            </a:prstGeom>
            <a:solidFill>
              <a:schemeClr val="accent2">
                <a:lumMod val="20000"/>
                <a:lumOff val="80000"/>
              </a:schemeClr>
            </a:solidFill>
            <a:ln w="9525" cap="rnd" cmpd="sng" algn="ctr">
              <a:noFill/>
              <a:prstDash val="solid"/>
              <a:round/>
              <a:headEnd type="none" w="med" len="med"/>
              <a:tailEnd type="none" w="med" len="med"/>
            </a:ln>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447675" indent="-447675">
                <a:buNone/>
                <a:defRPr/>
              </a:pPr>
              <a:r>
                <a:rPr kumimoji="1" lang="ja-JP" altLang="en-US"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rPr>
                <a:t>＠＠＠</a:t>
              </a:r>
              <a:endParaRPr kumimoji="1" lang="en-US" altLang="ja-JP" sz="2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4" name="正方形/長方形 3">
            <a:extLst>
              <a:ext uri="{FF2B5EF4-FFF2-40B4-BE49-F238E27FC236}">
                <a16:creationId xmlns:a16="http://schemas.microsoft.com/office/drawing/2014/main" id="{669EB5FD-A661-459B-276F-C8D62293D476}"/>
              </a:ext>
            </a:extLst>
          </p:cNvPr>
          <p:cNvSpPr/>
          <p:nvPr/>
        </p:nvSpPr>
        <p:spPr>
          <a:xfrm>
            <a:off x="2161954" y="2818217"/>
            <a:ext cx="7868093" cy="12215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共同実施者のうち、本事業を中核的に推進する主体ではない場合は、本文書を作成・提出することにより、「①ウ 経営層のコミット｜</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xxx</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株式会社｜（</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ⅰ</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ⅱ</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）」の提出を省略可できる。</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lang="ja-JP" altLang="en-US" sz="1400">
                <a:solidFill>
                  <a:prstClr val="black"/>
                </a:solidFill>
                <a:latin typeface="Meiryo UI" panose="020B0604030504040204" pitchFamily="50" charset="-128"/>
                <a:ea typeface="Meiryo UI" panose="020B0604030504040204" pitchFamily="50" charset="-128"/>
              </a:rPr>
              <a:t>なお、本文書を作成する場合は、日付・住所・法人名・代表者の役職・氏名のみを記載すること。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A551D88F-9BAA-B5AC-C824-5F5B5D2DC75C}"/>
              </a:ext>
            </a:extLst>
          </p:cNvPr>
          <p:cNvSpPr txBox="1"/>
          <p:nvPr/>
        </p:nvSpPr>
        <p:spPr>
          <a:xfrm>
            <a:off x="1265196" y="4187558"/>
            <a:ext cx="10563441" cy="1938992"/>
          </a:xfrm>
          <a:prstGeom prst="rect">
            <a:avLst/>
          </a:prstGeom>
          <a:noFill/>
        </p:spPr>
        <p:txBody>
          <a:bodyPr wrap="square" rtlCol="0">
            <a:spAutoFit/>
          </a:bodyPr>
          <a:lstStyle/>
          <a:p>
            <a:pPr algn="ctr"/>
            <a:r>
              <a:rPr kumimoji="1" lang="ja-JP" altLang="en-US" sz="2400" dirty="0">
                <a:latin typeface="Meiryo UI" panose="020B0604030504040204" pitchFamily="50" charset="-128"/>
                <a:ea typeface="Meiryo UI" panose="020B0604030504040204" pitchFamily="50" charset="-128"/>
              </a:rPr>
              <a:t>経営層のコミットについて</a:t>
            </a:r>
            <a:endParaRPr kumimoji="1" lang="en-US" altLang="ja-JP" sz="2400" dirty="0">
              <a:latin typeface="Meiryo UI" panose="020B0604030504040204" pitchFamily="50" charset="-128"/>
              <a:ea typeface="Meiryo UI" panose="020B0604030504040204" pitchFamily="50" charset="-128"/>
            </a:endParaRPr>
          </a:p>
          <a:p>
            <a:pPr algn="ctr"/>
            <a:endParaRPr kumimoji="1" lang="en-US" altLang="ja-JP" sz="2400" dirty="0">
              <a:latin typeface="Meiryo UI" panose="020B0604030504040204" pitchFamily="50" charset="-128"/>
              <a:ea typeface="Meiryo UI" panose="020B0604030504040204" pitchFamily="50" charset="-128"/>
            </a:endParaRPr>
          </a:p>
          <a:p>
            <a:r>
              <a:rPr kumimoji="1" lang="ja-JP" altLang="en-US" sz="2400" dirty="0">
                <a:latin typeface="Meiryo UI" panose="020B0604030504040204" pitchFamily="50" charset="-128"/>
                <a:ea typeface="Meiryo UI" panose="020B0604030504040204" pitchFamily="50" charset="-128"/>
              </a:rPr>
              <a:t>　令和</a:t>
            </a:r>
            <a:r>
              <a:rPr kumimoji="1" lang="en-US" altLang="ja-JP" sz="2400" dirty="0">
                <a:latin typeface="Meiryo UI" panose="020B0604030504040204" pitchFamily="50" charset="-128"/>
                <a:ea typeface="Meiryo UI" panose="020B0604030504040204" pitchFamily="50" charset="-128"/>
              </a:rPr>
              <a:t>8</a:t>
            </a:r>
            <a:r>
              <a:rPr kumimoji="1" lang="ja-JP" altLang="en-US" sz="2400" dirty="0">
                <a:latin typeface="Meiryo UI" panose="020B0604030504040204" pitchFamily="50" charset="-128"/>
                <a:ea typeface="Meiryo UI" panose="020B0604030504040204" pitchFamily="50" charset="-128"/>
              </a:rPr>
              <a:t>年度排出削減が困難な産業におけるエネルギー・製造プロセス転換支援事業の実施に当たっては、幹事会社と協力し、本事業の遂行に必要な経営資源を機動的・継続的に投入するための組織体制を構築し、着実に本事業に取り組みます。</a:t>
            </a:r>
          </a:p>
        </p:txBody>
      </p:sp>
      <p:sp>
        <p:nvSpPr>
          <p:cNvPr id="8" name="正方形/長方形 7">
            <a:extLst>
              <a:ext uri="{FF2B5EF4-FFF2-40B4-BE49-F238E27FC236}">
                <a16:creationId xmlns:a16="http://schemas.microsoft.com/office/drawing/2014/main" id="{BE2B21F0-5143-C84D-A9E8-298591E86A4F}"/>
              </a:ext>
            </a:extLst>
          </p:cNvPr>
          <p:cNvSpPr/>
          <p:nvPr/>
        </p:nvSpPr>
        <p:spPr bwMode="gray">
          <a:xfrm>
            <a:off x="6610350" y="84850"/>
            <a:ext cx="3081285"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共同実施者記載箇所（必要に応じて）</a:t>
            </a:r>
          </a:p>
        </p:txBody>
      </p:sp>
    </p:spTree>
    <p:extLst>
      <p:ext uri="{BB962C8B-B14F-4D97-AF65-F5344CB8AC3E}">
        <p14:creationId xmlns:p14="http://schemas.microsoft.com/office/powerpoint/2010/main" val="2803052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8F5517-C5B5-8B5A-3396-6F17E191561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8F5517-C5B5-8B5A-3396-6F17E191561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3798606052"/>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D</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E</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1982510"/>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幹事会社、共同実施者の全てにおける「各社における財務状況」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AC3B1EA-8B12-5D56-4FC1-93C72D087244}"/>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8B091DB4-5B02-B103-6909-F22896165E3C}"/>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BB916F0-8DDA-FA32-BB4E-8CA8F7AE4143}"/>
              </a:ext>
            </a:extLst>
          </p:cNvPr>
          <p:cNvGraphicFramePr>
            <a:graphicFrameLocks/>
          </p:cNvGraphicFramePr>
          <p:nvPr>
            <p:custDataLst>
              <p:tags r:id="rId1"/>
            </p:custDataLst>
            <p:extLst>
              <p:ext uri="{D42A27DB-BD31-4B8C-83A1-F6EECF244321}">
                <p14:modId xmlns:p14="http://schemas.microsoft.com/office/powerpoint/2010/main" val="1780709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8BB916F0-8DDA-FA32-BB4E-8CA8F7AE41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を実施するため、</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などの設備を導入し、燃料の割合を</a:t>
            </a:r>
            <a:r>
              <a:rPr lang="en-US" altLang="ja-JP">
                <a:solidFill>
                  <a:schemeClr val="tx1"/>
                </a:solidFill>
              </a:rPr>
              <a:t>xx</a:t>
            </a:r>
            <a:r>
              <a:rPr lang="ja-JP" altLang="en-US">
                <a:solidFill>
                  <a:schemeClr val="tx1"/>
                </a:solidFill>
              </a:rPr>
              <a:t>に転換していく</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7F7DC59C-62AB-06B7-C6BD-FAC2A7A875A7}"/>
              </a:ext>
            </a:extLst>
          </p:cNvPr>
          <p:cNvGrpSpPr/>
          <p:nvPr/>
        </p:nvGrpSpPr>
        <p:grpSpPr>
          <a:xfrm>
            <a:off x="180000" y="1732958"/>
            <a:ext cx="2724551" cy="288000"/>
            <a:chOff x="156000" y="1879963"/>
            <a:chExt cx="5760000" cy="288000"/>
          </a:xfrm>
        </p:grpSpPr>
        <p:sp>
          <p:nvSpPr>
            <p:cNvPr id="3" name="正方形/長方形 2">
              <a:extLst>
                <a:ext uri="{FF2B5EF4-FFF2-40B4-BE49-F238E27FC236}">
                  <a16:creationId xmlns:a16="http://schemas.microsoft.com/office/drawing/2014/main" id="{3DA268D6-85CF-3720-1993-E4B27FDA076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転換前の設備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CF8D5163-6E4F-9173-71AB-C77F0481CD4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B2B917FE-9558-97CA-2802-0DCCDB9F220A}"/>
              </a:ext>
            </a:extLst>
          </p:cNvPr>
          <p:cNvGrpSpPr/>
          <p:nvPr/>
        </p:nvGrpSpPr>
        <p:grpSpPr>
          <a:xfrm>
            <a:off x="3394608" y="1732958"/>
            <a:ext cx="2724551" cy="288000"/>
            <a:chOff x="156000" y="1879963"/>
            <a:chExt cx="5760000" cy="288000"/>
          </a:xfrm>
        </p:grpSpPr>
        <p:sp>
          <p:nvSpPr>
            <p:cNvPr id="11" name="正方形/長方形 10">
              <a:extLst>
                <a:ext uri="{FF2B5EF4-FFF2-40B4-BE49-F238E27FC236}">
                  <a16:creationId xmlns:a16="http://schemas.microsoft.com/office/drawing/2014/main" id="{00BBFC7E-7010-A84D-8F83-6FA10BE271C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転換後の設備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8EF936C9-649C-8EF4-333A-B0CC2E8E86A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 name="グループ化 12">
            <a:extLst>
              <a:ext uri="{FF2B5EF4-FFF2-40B4-BE49-F238E27FC236}">
                <a16:creationId xmlns:a16="http://schemas.microsoft.com/office/drawing/2014/main" id="{CFE866A2-DA12-EB76-4769-918071D9708D}"/>
              </a:ext>
            </a:extLst>
          </p:cNvPr>
          <p:cNvGrpSpPr/>
          <p:nvPr/>
        </p:nvGrpSpPr>
        <p:grpSpPr>
          <a:xfrm>
            <a:off x="3041580" y="2056250"/>
            <a:ext cx="216000" cy="4509024"/>
            <a:chOff x="6120034" y="2151659"/>
            <a:chExt cx="216000" cy="4509024"/>
          </a:xfrm>
        </p:grpSpPr>
        <p:cxnSp>
          <p:nvCxnSpPr>
            <p:cNvPr id="14" name="Straight Connector 40">
              <a:extLst>
                <a:ext uri="{FF2B5EF4-FFF2-40B4-BE49-F238E27FC236}">
                  <a16:creationId xmlns:a16="http://schemas.microsoft.com/office/drawing/2014/main" id="{5E4C4F6A-CBB0-225C-A044-4F3BBD511AD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5" name="Freeform 94">
              <a:extLst>
                <a:ext uri="{FF2B5EF4-FFF2-40B4-BE49-F238E27FC236}">
                  <a16:creationId xmlns:a16="http://schemas.microsoft.com/office/drawing/2014/main" id="{D8FF634B-4772-B4BE-6797-9CF40A225E91}"/>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19" name="グループ化 18">
            <a:extLst>
              <a:ext uri="{FF2B5EF4-FFF2-40B4-BE49-F238E27FC236}">
                <a16:creationId xmlns:a16="http://schemas.microsoft.com/office/drawing/2014/main" id="{09E9C5CF-7DDB-E1CE-DF7F-7696D7203F59}"/>
              </a:ext>
            </a:extLst>
          </p:cNvPr>
          <p:cNvGrpSpPr/>
          <p:nvPr/>
        </p:nvGrpSpPr>
        <p:grpSpPr>
          <a:xfrm>
            <a:off x="6333600" y="1732958"/>
            <a:ext cx="5702400" cy="288000"/>
            <a:chOff x="156000" y="1879963"/>
            <a:chExt cx="5760000" cy="288000"/>
          </a:xfrm>
        </p:grpSpPr>
        <p:sp>
          <p:nvSpPr>
            <p:cNvPr id="20" name="正方形/長方形 19">
              <a:extLst>
                <a:ext uri="{FF2B5EF4-FFF2-40B4-BE49-F238E27FC236}">
                  <a16:creationId xmlns:a16="http://schemas.microsoft.com/office/drawing/2014/main" id="{2E3AB4C6-73E2-D1F9-3BEF-71F879A53D7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A0546E87-69E8-3137-19E4-09E0103972F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2" name="グラフ 21">
            <a:extLst>
              <a:ext uri="{FF2B5EF4-FFF2-40B4-BE49-F238E27FC236}">
                <a16:creationId xmlns:a16="http://schemas.microsoft.com/office/drawing/2014/main" id="{2E1F10DE-DE4A-D4A2-E57D-47DC3557103C}"/>
              </a:ext>
            </a:extLst>
          </p:cNvPr>
          <p:cNvGraphicFramePr/>
          <p:nvPr>
            <p:extLst>
              <p:ext uri="{D42A27DB-BD31-4B8C-83A1-F6EECF244321}">
                <p14:modId xmlns:p14="http://schemas.microsoft.com/office/powerpoint/2010/main" val="2619170118"/>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3" name="正方形/長方形 22">
            <a:extLst>
              <a:ext uri="{FF2B5EF4-FFF2-40B4-BE49-F238E27FC236}">
                <a16:creationId xmlns:a16="http://schemas.microsoft.com/office/drawing/2014/main" id="{3464E232-8B9F-960E-6E44-241B01A9ED2F}"/>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92024D3-9584-DD17-B889-09ECF04D48C8}"/>
              </a:ext>
            </a:extLst>
          </p:cNvPr>
          <p:cNvSpPr/>
          <p:nvPr/>
        </p:nvSpPr>
        <p:spPr bwMode="gray">
          <a:xfrm>
            <a:off x="10636370" y="4674376"/>
            <a:ext cx="886721" cy="478758"/>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5B8B2526-41CA-C185-FD84-2E425706885B}"/>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26" name="直線コネクタ 25">
            <a:extLst>
              <a:ext uri="{FF2B5EF4-FFF2-40B4-BE49-F238E27FC236}">
                <a16:creationId xmlns:a16="http://schemas.microsoft.com/office/drawing/2014/main" id="{6D367A1A-F4AB-69DD-1AA8-7554C61FE708}"/>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CE9A3DCB-F6CC-F7B6-8B02-C1EDA7036909}"/>
              </a:ext>
            </a:extLst>
          </p:cNvPr>
          <p:cNvCxnSpPr>
            <a:cxnSpLocks/>
            <a:stCxn id="25"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502DE56F-A25D-22ED-84CA-42EFD1A29FCC}"/>
              </a:ext>
            </a:extLst>
          </p:cNvPr>
          <p:cNvSpPr/>
          <p:nvPr/>
        </p:nvSpPr>
        <p:spPr bwMode="auto">
          <a:xfrm>
            <a:off x="180000" y="2205078"/>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3E89DEE8-CA9C-2ACC-7CE8-E2ECAE1D84CE}"/>
              </a:ext>
            </a:extLst>
          </p:cNvPr>
          <p:cNvSpPr/>
          <p:nvPr/>
        </p:nvSpPr>
        <p:spPr bwMode="auto">
          <a:xfrm>
            <a:off x="3394607" y="2205078"/>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石炭ボイラー① （</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B619EAA3-3BE4-E54C-53D3-78CC37D8CFEA}"/>
              </a:ext>
            </a:extLst>
          </p:cNvPr>
          <p:cNvSpPr/>
          <p:nvPr/>
        </p:nvSpPr>
        <p:spPr bwMode="auto">
          <a:xfrm>
            <a:off x="180000"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ED0C7E95-B095-E8FF-A8FA-89140614A3BF}"/>
              </a:ext>
            </a:extLst>
          </p:cNvPr>
          <p:cNvSpPr/>
          <p:nvPr/>
        </p:nvSpPr>
        <p:spPr bwMode="auto">
          <a:xfrm>
            <a:off x="180000" y="3078711"/>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F0385CAE-2A29-84E1-AB76-42FE2CF0A172}"/>
              </a:ext>
            </a:extLst>
          </p:cNvPr>
          <p:cNvSpPr/>
          <p:nvPr/>
        </p:nvSpPr>
        <p:spPr bwMode="auto">
          <a:xfrm>
            <a:off x="3394607" y="3078711"/>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回収ボイラー②（重油）（</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DB179FA-D90F-D2C5-334E-9D914BF64E93}"/>
              </a:ext>
            </a:extLst>
          </p:cNvPr>
          <p:cNvSpPr/>
          <p:nvPr/>
        </p:nvSpPr>
        <p:spPr bwMode="auto">
          <a:xfrm>
            <a:off x="3383874"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維持</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B303EAA4-435D-6A66-F648-C6166D8B6D64}"/>
              </a:ext>
            </a:extLst>
          </p:cNvPr>
          <p:cNvSpPr/>
          <p:nvPr/>
        </p:nvSpPr>
        <p:spPr bwMode="auto">
          <a:xfrm>
            <a:off x="3383874" y="4825977"/>
            <a:ext cx="2724550" cy="690188"/>
          </a:xfrm>
          <a:prstGeom prst="rect">
            <a:avLst/>
          </a:prstGeom>
          <a:solidFill>
            <a:schemeClr val="bg1"/>
          </a:solidFill>
          <a:ln w="38100">
            <a:solidFill>
              <a:srgbClr val="C00000"/>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b="1">
                <a:latin typeface="Meiryo UI" panose="020B0604030504040204" pitchFamily="50" charset="-128"/>
                <a:ea typeface="Meiryo UI" panose="020B0604030504040204" pitchFamily="50" charset="-128"/>
              </a:rPr>
              <a:t>新設</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バイオマスボイラー（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2EEC2F3F-0628-6B82-0E31-5D7465117FC6}"/>
              </a:ext>
            </a:extLst>
          </p:cNvPr>
          <p:cNvSpPr/>
          <p:nvPr/>
        </p:nvSpPr>
        <p:spPr>
          <a:xfrm>
            <a:off x="2312649" y="1915544"/>
            <a:ext cx="7868093" cy="3706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転換前の設備・転換後の設備</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の全体像がわかるよう、転換前後の主な設備の概要（主要スペックや役割）及び、転換によってそれらに生じる変化（新設、維持、停止、廃止等）等を記載すること。また、各設備の発電能力（</a:t>
            </a:r>
            <a:r>
              <a:rPr lang="en-US" altLang="ja-JP" sz="1400">
                <a:solidFill>
                  <a:srgbClr val="FF0000"/>
                </a:solidFill>
                <a:latin typeface="Meiryo UI" panose="020B0604030504040204" pitchFamily="50" charset="-128"/>
                <a:ea typeface="Meiryo UI" panose="020B0604030504040204" pitchFamily="50" charset="-128"/>
              </a:rPr>
              <a:t>kW</a:t>
            </a:r>
            <a:r>
              <a:rPr lang="ja-JP" altLang="en-US" sz="1400">
                <a:solidFill>
                  <a:srgbClr val="FF0000"/>
                </a:solidFill>
                <a:latin typeface="Meiryo UI" panose="020B0604030504040204" pitchFamily="50" charset="-128"/>
                <a:ea typeface="Meiryo UI" panose="020B0604030504040204" pitchFamily="50" charset="-128"/>
              </a:rPr>
              <a:t>）も併せて記載すること（蒸気についてはキロワット換算で記載すること）。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→「①ア 基本的要件（燃料転換（</a:t>
            </a: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））」から転記すること。</a:t>
            </a: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169BD623-13E4-E8B1-95E8-715CA92DEB2A}"/>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a:t>
            </a:r>
            <a:r>
              <a:rPr kumimoji="0" lang="en-US" altLang="ja-JP" sz="1400">
                <a:solidFill>
                  <a:schemeClr val="tx1"/>
                </a:solidFill>
                <a:latin typeface="Meiryo UI" panose="020B0604030504040204" pitchFamily="50" charset="-128"/>
                <a:ea typeface="Meiryo UI" panose="020B0604030504040204" pitchFamily="50" charset="-128"/>
              </a:rPr>
              <a:t>/</a:t>
            </a:r>
            <a:r>
              <a:rPr kumimoji="0" lang="ja-JP" altLang="en-US" sz="1400">
                <a:solidFill>
                  <a:schemeClr val="tx1"/>
                </a:solidFill>
                <a:latin typeface="Meiryo UI" panose="020B0604030504040204" pitchFamily="50" charset="-128"/>
                <a:ea typeface="Meiryo UI" panose="020B0604030504040204" pitchFamily="50" charset="-128"/>
              </a:rPr>
              <a:t>共同実施者記載箇所</a:t>
            </a: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4271B7CD-CBB1-A51B-50C0-6FE55F8A92FF}"/>
              </a:ext>
            </a:extLst>
          </p:cNvPr>
          <p:cNvGraphicFramePr>
            <a:graphicFrameLocks/>
          </p:cNvGraphicFramePr>
          <p:nvPr>
            <p:custDataLst>
              <p:tags r:id="rId1"/>
            </p:custDataLst>
            <p:extLst>
              <p:ext uri="{D42A27DB-BD31-4B8C-83A1-F6EECF244321}">
                <p14:modId xmlns:p14="http://schemas.microsoft.com/office/powerpoint/2010/main" val="942932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4271B7CD-CBB1-A51B-50C0-6FE55F8A92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対象設備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（燃料転換又は製造プロセス転換）</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（構造転換）</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br>
              <a:rPr kumimoji="1" lang="en-US" altLang="ja-JP" sz="1200">
                <a:solidFill>
                  <a:schemeClr val="tx1"/>
                </a:solidFill>
                <a:latin typeface="Meiryo UI" panose="020B0604030504040204" pitchFamily="50" charset="-128"/>
                <a:ea typeface="Meiryo UI" panose="020B0604030504040204" pitchFamily="50" charset="-128"/>
              </a:rPr>
            </a:br>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公募要領「</a:t>
            </a:r>
            <a:r>
              <a:rPr kumimoji="1" lang="en-US" altLang="zh-TW" sz="1200">
                <a:solidFill>
                  <a:schemeClr val="tx1"/>
                </a:solidFill>
                <a:latin typeface="Meiryo UI" panose="020B0604030504040204" pitchFamily="50" charset="-128"/>
                <a:ea typeface="Meiryo UI" panose="020B0604030504040204" pitchFamily="50" charset="-128"/>
              </a:rPr>
              <a:t>1.2. </a:t>
            </a:r>
            <a:r>
              <a:rPr kumimoji="1" lang="zh-TW" altLang="en-US" sz="1200">
                <a:solidFill>
                  <a:schemeClr val="tx1"/>
                </a:solidFill>
                <a:latin typeface="Meiryo UI" panose="020B0604030504040204" pitchFamily="50" charset="-128"/>
                <a:ea typeface="Meiryo UI" panose="020B0604030504040204" pitchFamily="50" charset="-128"/>
              </a:rPr>
              <a:t>事業目的」</a:t>
            </a:r>
            <a:r>
              <a:rPr kumimoji="1" lang="ja-JP" altLang="en-US" sz="1200">
                <a:solidFill>
                  <a:schemeClr val="tx1"/>
                </a:solidFill>
                <a:latin typeface="Meiryo UI" panose="020B0604030504040204" pitchFamily="50" charset="-128"/>
                <a:ea typeface="Meiryo UI" panose="020B0604030504040204" pitchFamily="50" charset="-128"/>
              </a:rPr>
              <a:t>を踏まえ、内需型</a:t>
            </a:r>
            <a:r>
              <a:rPr lang="ja-JP"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GX</a:t>
            </a:r>
            <a:r>
              <a:rPr kumimoji="1" lang="ja-JP" altLang="en-US" sz="1200">
                <a:solidFill>
                  <a:schemeClr val="tx1"/>
                </a:solidFill>
                <a:latin typeface="Meiryo UI" panose="020B0604030504040204" pitchFamily="50" charset="-128"/>
                <a:ea typeface="Meiryo UI" panose="020B0604030504040204" pitchFamily="50" charset="-128"/>
              </a:rPr>
              <a:t>投資による</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（幹事会社）</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（共同実施者）</a:t>
            </a:r>
            <a:endParaRPr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a:t>
            </a: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主要用途市場</a:t>
            </a:r>
            <a:endParaRPr kumimoji="1" lang="en-US" altLang="ja-JP" sz="1100">
              <a:solidFill>
                <a:schemeClr val="tx1"/>
              </a:solidFill>
              <a:latin typeface="Meiryo UI" panose="020B0604030504040204" pitchFamily="50" charset="-128"/>
              <a:ea typeface="Meiryo UI" panose="020B0604030504040204" pitchFamily="50" charset="-128"/>
            </a:endParaRPr>
          </a:p>
          <a:p>
            <a:pPr algn="ctr"/>
            <a:r>
              <a:rPr kumimoji="1" lang="ja-JP" altLang="en-US" sz="110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川下</a:t>
            </a:r>
            <a:r>
              <a:rPr kumimoji="1" lang="en-US" altLang="ja-JP" sz="1200" baseline="3000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川上</a:t>
            </a:r>
            <a:r>
              <a:rPr kumimoji="1" lang="en-US" altLang="ja-JP" sz="1200" baseline="300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r>
              <a:rPr lang="ja-JP" altLang="en-US" sz="800">
                <a:solidFill>
                  <a:schemeClr val="tx1"/>
                </a:solidFill>
                <a:latin typeface="Meiryo UI" panose="020B0604030504040204" pitchFamily="50" charset="-128"/>
                <a:ea typeface="Meiryo UI" panose="020B0604030504040204" pitchFamily="50" charset="-128"/>
              </a:rPr>
              <a:t>（「燃料転換」又は「構造転換（燃料転換）」のいずれかを記載）</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事業所名</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※1</a:t>
            </a:r>
            <a:r>
              <a:rPr lang="ja-JP" altLang="en-US" sz="100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a:solidFill>
                <a:schemeClr val="tx1"/>
              </a:solidFill>
              <a:latin typeface="Meiryo UI" panose="020B0604030504040204" pitchFamily="50" charset="-128"/>
              <a:ea typeface="Meiryo UI" panose="020B0604030504040204" pitchFamily="50" charset="-128"/>
            </a:endParaRPr>
          </a:p>
          <a:p>
            <a:r>
              <a:rPr kumimoji="1" lang="en-US" altLang="ja-JP" sz="1000">
                <a:solidFill>
                  <a:schemeClr val="tx1"/>
                </a:solidFill>
                <a:latin typeface="Meiryo UI" panose="020B0604030504040204" pitchFamily="50" charset="-128"/>
                <a:ea typeface="Meiryo UI" panose="020B0604030504040204" pitchFamily="50" charset="-128"/>
              </a:rPr>
              <a:t>※2</a:t>
            </a:r>
            <a:r>
              <a:rPr kumimoji="1" lang="ja-JP" altLang="en-US" sz="100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3227726" y="1539772"/>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071B2136-FBB6-638C-12C9-89D63ECD1121}"/>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722DB60C-D58E-7B7C-D493-0C1A0FB302C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722DB60C-D58E-7B7C-D493-0C1A0FB302C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設備と</a:t>
            </a:r>
            <a:r>
              <a:rPr lang="en-US" altLang="ja-JP">
                <a:solidFill>
                  <a:schemeClr val="tx1"/>
                </a:solidFill>
              </a:rPr>
              <a:t>xx</a:t>
            </a:r>
            <a:r>
              <a:rPr lang="ja-JP" altLang="en-US">
                <a:solidFill>
                  <a:schemeClr val="tx1"/>
                </a:solidFill>
              </a:rPr>
              <a:t>設備を</a:t>
            </a:r>
            <a:r>
              <a:rPr lang="en-US" altLang="ja-JP">
                <a:solidFill>
                  <a:schemeClr val="tx1"/>
                </a:solidFill>
              </a:rPr>
              <a:t>xx</a:t>
            </a:r>
            <a:r>
              <a:rPr lang="ja-JP" altLang="en-US">
                <a:solidFill>
                  <a:schemeClr val="tx1"/>
                </a:solidFill>
              </a:rPr>
              <a:t>して導入する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091578D0-F060-7C5F-A665-5045FB38EEB7}"/>
              </a:ext>
            </a:extLst>
          </p:cNvPr>
          <p:cNvSpPr/>
          <p:nvPr/>
        </p:nvSpPr>
        <p:spPr>
          <a:xfrm>
            <a:off x="1994978" y="1998385"/>
            <a:ext cx="7868093" cy="336491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導入設備の系統図・導入設備の配置図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（注意事項）</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11" name="グループ化 10">
            <a:extLst>
              <a:ext uri="{FF2B5EF4-FFF2-40B4-BE49-F238E27FC236}">
                <a16:creationId xmlns:a16="http://schemas.microsoft.com/office/drawing/2014/main" id="{8835D046-11D7-A242-D2A9-D17720E452F9}"/>
              </a:ext>
            </a:extLst>
          </p:cNvPr>
          <p:cNvGrpSpPr/>
          <p:nvPr/>
        </p:nvGrpSpPr>
        <p:grpSpPr>
          <a:xfrm>
            <a:off x="180000" y="1659209"/>
            <a:ext cx="5702400" cy="288000"/>
            <a:chOff x="156000" y="1879963"/>
            <a:chExt cx="5760000" cy="288000"/>
          </a:xfrm>
        </p:grpSpPr>
        <p:sp>
          <p:nvSpPr>
            <p:cNvPr id="12" name="正方形/長方形 11">
              <a:extLst>
                <a:ext uri="{FF2B5EF4-FFF2-40B4-BE49-F238E27FC236}">
                  <a16:creationId xmlns:a16="http://schemas.microsoft.com/office/drawing/2014/main" id="{CB63317C-124B-6807-E479-D93B37C8ED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導入設備の系統図</a:t>
              </a:r>
            </a:p>
          </p:txBody>
        </p:sp>
        <p:cxnSp>
          <p:nvCxnSpPr>
            <p:cNvPr id="13" name="直線コネクタ 12">
              <a:extLst>
                <a:ext uri="{FF2B5EF4-FFF2-40B4-BE49-F238E27FC236}">
                  <a16:creationId xmlns:a16="http://schemas.microsoft.com/office/drawing/2014/main" id="{E4D41335-FDBE-D27C-8320-E2DAC18D62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4" name="グループ化 13">
            <a:extLst>
              <a:ext uri="{FF2B5EF4-FFF2-40B4-BE49-F238E27FC236}">
                <a16:creationId xmlns:a16="http://schemas.microsoft.com/office/drawing/2014/main" id="{77BDA433-89EA-A4DC-DFFF-B04192E94F31}"/>
              </a:ext>
            </a:extLst>
          </p:cNvPr>
          <p:cNvGrpSpPr/>
          <p:nvPr/>
        </p:nvGrpSpPr>
        <p:grpSpPr>
          <a:xfrm>
            <a:off x="6333600" y="1659209"/>
            <a:ext cx="5702400" cy="288000"/>
            <a:chOff x="156000" y="1879963"/>
            <a:chExt cx="5760000" cy="288000"/>
          </a:xfrm>
        </p:grpSpPr>
        <p:sp>
          <p:nvSpPr>
            <p:cNvPr id="15" name="正方形/長方形 14">
              <a:extLst>
                <a:ext uri="{FF2B5EF4-FFF2-40B4-BE49-F238E27FC236}">
                  <a16:creationId xmlns:a16="http://schemas.microsoft.com/office/drawing/2014/main" id="{3EDFB512-75B4-C958-1C39-888185C336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77BC005D-E6D3-D1D1-5381-5EA7950F902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C55CC48E-F4BD-CFF2-C9C2-2BCABDA8533E}"/>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a:t>
            </a:r>
            <a:r>
              <a:rPr kumimoji="0" lang="en-US" altLang="ja-JP" sz="1400">
                <a:solidFill>
                  <a:schemeClr val="tx1"/>
                </a:solidFill>
                <a:latin typeface="Meiryo UI" panose="020B0604030504040204" pitchFamily="50" charset="-128"/>
                <a:ea typeface="Meiryo UI" panose="020B0604030504040204" pitchFamily="50" charset="-128"/>
              </a:rPr>
              <a:t>/</a:t>
            </a:r>
            <a:r>
              <a:rPr kumimoji="0" lang="ja-JP" altLang="en-US" sz="1400">
                <a:solidFill>
                  <a:schemeClr val="tx1"/>
                </a:solidFill>
                <a:latin typeface="Meiryo UI" panose="020B0604030504040204" pitchFamily="50" charset="-128"/>
                <a:ea typeface="Meiryo UI" panose="020B0604030504040204" pitchFamily="50" charset="-128"/>
              </a:rPr>
              <a:t>共同実施者記載箇所</a:t>
            </a:r>
          </a:p>
        </p:txBody>
      </p:sp>
    </p:spTree>
    <p:extLst>
      <p:ext uri="{BB962C8B-B14F-4D97-AF65-F5344CB8AC3E}">
        <p14:creationId xmlns:p14="http://schemas.microsoft.com/office/powerpoint/2010/main" val="3100508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48B6F6-5282-ECB4-FFC8-4A5E6D9D30E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59" imgH="360" progId="TCLayout.ActiveDocument.1">
                  <p:embed/>
                </p:oleObj>
              </mc:Choice>
              <mc:Fallback>
                <p:oleObj name="think-cellスライド" r:id="rId3" imgW="359" imgH="360" progId="TCLayout.ActiveDocument.1">
                  <p:embed/>
                  <p:pic>
                    <p:nvPicPr>
                      <p:cNvPr id="5" name="think-cell data - do not delete" hidden="1">
                        <a:extLst>
                          <a:ext uri="{FF2B5EF4-FFF2-40B4-BE49-F238E27FC236}">
                            <a16:creationId xmlns:a16="http://schemas.microsoft.com/office/drawing/2014/main" id="{C448B6F6-5282-ECB4-FFC8-4A5E6D9D30E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a:t>
            </a:r>
            <a:r>
              <a:rPr lang="ja-JP" altLang="en-US">
                <a:solidFill>
                  <a:schemeClr val="tx1"/>
                </a:solidFill>
              </a:rPr>
              <a:t>年までに設備導入、</a:t>
            </a:r>
            <a:r>
              <a:rPr lang="en-US" altLang="ja-JP">
                <a:solidFill>
                  <a:schemeClr val="tx1"/>
                </a:solidFill>
              </a:rPr>
              <a:t>xx</a:t>
            </a:r>
            <a:r>
              <a:rPr lang="ja-JP" altLang="en-US">
                <a:solidFill>
                  <a:schemeClr val="tx1"/>
                </a:solidFill>
              </a:rPr>
              <a:t>年までに設備の稼働開始、</a:t>
            </a:r>
            <a:r>
              <a:rPr lang="en-US" altLang="ja-JP">
                <a:solidFill>
                  <a:schemeClr val="tx1"/>
                </a:solidFill>
              </a:rPr>
              <a:t>xx</a:t>
            </a:r>
            <a:r>
              <a:rPr lang="ja-JP" altLang="en-US">
                <a:solidFill>
                  <a:schemeClr val="tx1"/>
                </a:solidFill>
              </a:rPr>
              <a:t>年には投資回収を見込む</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スケジュール</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設備導入、設備の稼働開始、（グリーン製品による）投資回収の</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時点を明記すること。</a:t>
            </a:r>
            <a:endParaRPr lang="en-US" altLang="ja-JP" sz="140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E1FB5814-3BEE-E6E6-A170-EC78AFB647F9}"/>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2799040107"/>
              </p:ext>
            </p:extLst>
          </p:nvPr>
        </p:nvGraphicFramePr>
        <p:xfrm>
          <a:off x="722537" y="1979273"/>
          <a:ext cx="10168271" cy="357378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dirty="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algn="ctr"/>
                      <a:r>
                        <a:rPr kumimoji="1" lang="ja-JP" altLang="en-US" sz="1800" b="1" i="0" kern="1200">
                          <a:solidFill>
                            <a:schemeClr val="tx1"/>
                          </a:solidFill>
                          <a:effectLst/>
                          <a:latin typeface="+mn-lt"/>
                          <a:ea typeface="+mn-ea"/>
                          <a:cs typeface="+mn-cs"/>
                        </a:rPr>
                        <a:t>年度（百万円）</a:t>
                      </a:r>
                      <a:r>
                        <a:rPr kumimoji="1" lang="ja-JP" altLang="en-US" sz="1800" b="0" i="0" kern="1200">
                          <a:solidFill>
                            <a:schemeClr val="tx1"/>
                          </a:solidFill>
                          <a:effectLst/>
                          <a:latin typeface="+mn-lt"/>
                          <a:ea typeface="+mn-ea"/>
                          <a:cs typeface="+mn-cs"/>
                        </a:rPr>
                        <a:t>​</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1050" b="1">
                          <a:latin typeface="Meiryo UI" panose="020B0604030504040204" pitchFamily="50" charset="-128"/>
                          <a:ea typeface="Meiryo UI" panose="020B0604030504040204" pitchFamily="50" charset="-128"/>
                        </a:rPr>
                        <a:t>2026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2027</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2028</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err="1">
                <a:solidFill>
                  <a:schemeClr val="tx1"/>
                </a:solidFill>
              </a:rPr>
              <a:t>X</a:t>
            </a:r>
            <a:r>
              <a:rPr kumimoji="1" lang="en-US" altLang="ja-JP" dirty="0" err="1">
                <a:solidFill>
                  <a:schemeClr val="tx1"/>
                </a:solidFill>
              </a:rPr>
              <a:t>x</a:t>
            </a:r>
            <a:r>
              <a:rPr lang="ja-JP" altLang="en-US" dirty="0">
                <a:solidFill>
                  <a:schemeClr val="tx1"/>
                </a:solidFill>
              </a:rPr>
              <a:t>年度</a:t>
            </a:r>
            <a:r>
              <a:rPr kumimoji="1" lang="ja-JP" altLang="en-US" dirty="0">
                <a:solidFill>
                  <a:schemeClr val="tx1"/>
                </a:solidFill>
              </a:rPr>
              <a:t>から</a:t>
            </a:r>
            <a:r>
              <a:rPr kumimoji="1" lang="en-US" altLang="ja-JP" dirty="0">
                <a:solidFill>
                  <a:schemeClr val="tx1"/>
                </a:solidFill>
              </a:rPr>
              <a:t>CN</a:t>
            </a:r>
            <a:r>
              <a:rPr kumimoji="1" lang="ja-JP" altLang="en-US" dirty="0">
                <a:solidFill>
                  <a:schemeClr val="tx1"/>
                </a:solidFill>
              </a:rPr>
              <a:t>燃料に移行するための</a:t>
            </a:r>
            <a:r>
              <a:rPr kumimoji="1" lang="en-US" altLang="ja-JP" dirty="0">
                <a:solidFill>
                  <a:schemeClr val="tx1"/>
                </a:solidFill>
              </a:rPr>
              <a:t>XX</a:t>
            </a:r>
            <a:r>
              <a:rPr kumimoji="1" lang="ja-JP" altLang="en-US" dirty="0">
                <a:solidFill>
                  <a:schemeClr val="tx1"/>
                </a:solidFill>
              </a:rPr>
              <a:t>の投資を行う予定</a:t>
            </a:r>
            <a:endParaRPr kumimoji="1" lang="en-US" altLang="ja-JP" strike="sngStrike"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852971" y="1600067"/>
            <a:ext cx="10644200" cy="476869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移行期までは最低でも記載すること（例えば間接補助事業で</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転換を経て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年度に低炭素水素を利用するための投資を完了する場合は</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年度まで記載）。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ただし、</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移行期で新たな投資的経費が発生しない場合は、その旨を留意事項等の欄に記載することで、間接補助事業終了までの期間の記載とすることを可とする（例えば間接補助事業により</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年度に</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転換を終え、</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年に合成メタンを計画する場合は、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年度までの記載までで良い） 。</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また、トランジション燃料に燃料転換する計画については、補助対象期間外に発生する低炭素水素等の燃料への移行に係る経費も補助対象外区分の欄に記載すること。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範囲で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3550174-92B2-9C1A-A9E2-E05C5DEADD2D}"/>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538258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C88EB7F2-5EDF-9BDF-3120-898429CEA3E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C88EB7F2-5EDF-9BDF-3120-898429CEA3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4245428789"/>
              </p:ext>
            </p:extLst>
          </p:nvPr>
        </p:nvGraphicFramePr>
        <p:xfrm>
          <a:off x="156000" y="1452285"/>
          <a:ext cx="11195388" cy="51433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5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a:latin typeface="Meiryo UI" panose="020B0604030504040204" pitchFamily="50" charset="-128"/>
                          <a:ea typeface="Meiryo UI" panose="020B0604030504040204" pitchFamily="50" charset="-128"/>
                        </a:rPr>
                        <a:t>2026</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6458186"/>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営業利益（</a:t>
                      </a:r>
                      <a:r>
                        <a:rPr kumimoji="1" lang="en-US" altLang="ja-JP" sz="1050">
                          <a:latin typeface="Meiryo UI" panose="020B0604030504040204" pitchFamily="50" charset="-128"/>
                          <a:ea typeface="Meiryo UI" panose="020B0604030504040204" pitchFamily="50" charset="-128"/>
                        </a:rPr>
                        <a:t>a</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他制度による収益等</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補助事業におけるキャッシュフロー（</a:t>
                      </a:r>
                      <a:r>
                        <a:rPr kumimoji="1" lang="en-US" altLang="ja-JP" sz="1050">
                          <a:latin typeface="Meiryo UI" panose="020B0604030504040204" pitchFamily="50" charset="-128"/>
                          <a:ea typeface="Meiryo UI" panose="020B0604030504040204" pitchFamily="50" charset="-128"/>
                        </a:rPr>
                        <a:t>e=</a:t>
                      </a:r>
                      <a:r>
                        <a:rPr kumimoji="1" lang="en-US" altLang="ja-JP" sz="1050" err="1">
                          <a:latin typeface="Meiryo UI" panose="020B0604030504040204" pitchFamily="50" charset="-128"/>
                          <a:ea typeface="Meiryo UI" panose="020B0604030504040204" pitchFamily="50" charset="-128"/>
                        </a:rPr>
                        <a:t>a+b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170294">
                <a:tc>
                  <a:txBody>
                    <a:bodyPr/>
                    <a:lstStyle/>
                    <a:p>
                      <a:pPr algn="l"/>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投資未回収額（</a:t>
                      </a:r>
                      <a:r>
                        <a:rPr kumimoji="1" lang="en-US" altLang="ja-JP" sz="1050">
                          <a:latin typeface="Meiryo UI" panose="020B0604030504040204" pitchFamily="50" charset="-128"/>
                          <a:ea typeface="Meiryo UI" panose="020B0604030504040204" pitchFamily="50" charset="-128"/>
                        </a:rPr>
                        <a:t>c-d-d’-e</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170294">
                <a:tc>
                  <a:txBody>
                    <a:bodyPr/>
                    <a:lstStyle/>
                    <a:p>
                      <a:pPr algn="l"/>
                      <a:r>
                        <a:rPr kumimoji="1" lang="en-US" altLang="ja-JP" sz="1050">
                          <a:latin typeface="Meiryo UI" panose="020B0604030504040204" pitchFamily="50" charset="-128"/>
                          <a:ea typeface="Meiryo UI" panose="020B0604030504040204" pitchFamily="50" charset="-128"/>
                        </a:rPr>
                        <a:t>9</a:t>
                      </a:r>
                      <a:r>
                        <a:rPr kumimoji="1" lang="ja-JP" altLang="en-US" sz="105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596462971"/>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投資回収</a:t>
            </a:r>
            <a:r>
              <a:rPr lang="ja-JP" altLang="en-US">
                <a:solidFill>
                  <a:schemeClr val="tx1"/>
                </a:solidFill>
              </a:rPr>
              <a:t>の目処は</a:t>
            </a:r>
            <a:r>
              <a:rPr lang="en-US" altLang="ja-JP">
                <a:solidFill>
                  <a:schemeClr val="tx1"/>
                </a:solidFill>
              </a:rPr>
              <a:t>xx</a:t>
            </a:r>
            <a:r>
              <a:rPr lang="ja-JP" altLang="en-US">
                <a:solidFill>
                  <a:schemeClr val="tx1"/>
                </a:solidFill>
              </a:rPr>
              <a:t>年を</a:t>
            </a:r>
            <a:r>
              <a:rPr kumimoji="1" lang="ja-JP" altLang="en-US">
                <a:solidFill>
                  <a:schemeClr val="tx1"/>
                </a:solidFill>
              </a:rPr>
              <a:t>想定している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A4B8B7BB-6529-1594-E694-912EE3B1A32D}"/>
              </a:ext>
            </a:extLst>
          </p:cNvPr>
          <p:cNvSpPr/>
          <p:nvPr/>
        </p:nvSpPr>
        <p:spPr>
          <a:xfrm>
            <a:off x="4026994" y="1917964"/>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収支計画</a:t>
            </a:r>
            <a:r>
              <a:rPr lang="ja-JP" altLang="en-US" sz="1400" dirty="0">
                <a:solidFill>
                  <a:srgbClr val="FF0000"/>
                </a:solidFill>
                <a:latin typeface="Meiryo UI" panose="020B0604030504040204" pitchFamily="50" charset="-128"/>
                <a:ea typeface="Meiryo UI" panose="020B0604030504040204" pitchFamily="50" charset="-128"/>
              </a:rPr>
              <a:t>」から適宜転記すること。別添２作成の際は、補助対象事業の不確実性を前提とした上で、一定の仮定に基づき、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基本的要件」で記載したグリーン事業（製品）について次頁以降に記載すること（詳細は様式第３別添２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２、２</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３を参照）。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ACF3357-AE9D-80FE-9F01-84A37FD8C32E}"/>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（参考）共通グリーン製品の</a:t>
            </a:r>
            <a:r>
              <a:rPr kumimoji="1" lang="ja-JP" altLang="en-US" sz="2400">
                <a:solidFill>
                  <a:schemeClr val="tx1"/>
                </a:solidFill>
                <a:latin typeface="Meiryo UI" panose="020B0604030504040204" pitchFamily="50" charset="-128"/>
                <a:ea typeface="Meiryo UI" panose="020B0604030504040204" pitchFamily="50" charset="-128"/>
              </a:rPr>
              <a:t>自社の収支相当分（合計）</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共同申請内で各社共通して取り扱うグリーン製品の自社の収支相当分（合計）</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1822075415"/>
              </p:ext>
            </p:extLst>
          </p:nvPr>
        </p:nvGraphicFramePr>
        <p:xfrm>
          <a:off x="156000" y="2001553"/>
          <a:ext cx="11195388" cy="34201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a:latin typeface="Meiryo UI" panose="020B0604030504040204" pitchFamily="50" charset="-128"/>
                          <a:ea typeface="Meiryo UI" panose="020B0604030504040204" pitchFamily="50" charset="-128"/>
                        </a:rPr>
                        <a:t>2026</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1983382"/>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735377" y="1824166"/>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合計収支計画の表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a:t>
            </a:r>
            <a:r>
              <a:rPr lang="ja-JP" altLang="en-US" sz="1400" dirty="0">
                <a:solidFill>
                  <a:srgbClr val="FF0000"/>
                </a:solidFill>
                <a:latin typeface="Meiryo UI" panose="020B0604030504040204" pitchFamily="50" charset="-128"/>
                <a:ea typeface="Meiryo UI" panose="020B0604030504040204" pitchFamily="50" charset="-128"/>
              </a:rPr>
              <a:t>」から転記すること。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売上高、売上原価、売上総利益、販売費、一般管理費、営業利益まで記載すること（詳細は「</a:t>
            </a:r>
            <a:r>
              <a:rPr lang="ja-JP" altLang="en-US" sz="1400" b="1" dirty="0">
                <a:solidFill>
                  <a:srgbClr val="FF0000"/>
                </a:solidFill>
                <a:latin typeface="Meiryo UI" panose="020B0604030504040204" pitchFamily="50" charset="-128"/>
                <a:ea typeface="Meiryo UI" panose="020B0604030504040204" pitchFamily="50" charset="-128"/>
              </a:rPr>
              <a:t>様式第３</a:t>
            </a:r>
            <a:r>
              <a:rPr lang="zh-TW" altLang="en-US" sz="1400" b="1" dirty="0">
                <a:solidFill>
                  <a:srgbClr val="FF0000"/>
                </a:solidFill>
                <a:latin typeface="Meiryo UI" panose="020B0604030504040204" pitchFamily="50" charset="-128"/>
                <a:ea typeface="Meiryo UI" panose="020B0604030504040204" pitchFamily="50" charset="-128"/>
              </a:rPr>
              <a:t>別添２－２</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製品別計画（各社｜共通製品） </a:t>
            </a:r>
            <a:r>
              <a:rPr lang="ja-JP" altLang="en-US" sz="1400" dirty="0">
                <a:solidFill>
                  <a:srgbClr val="FF0000"/>
                </a:solidFill>
                <a:latin typeface="Meiryo UI" panose="020B0604030504040204" pitchFamily="50" charset="-128"/>
                <a:ea typeface="Meiryo UI" panose="020B0604030504040204" pitchFamily="50" charset="-128"/>
              </a:rPr>
              <a:t>」を参照）。</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基本的要件」で記載したグリーン事業（製品）のうち、共同申請内で各社共通して取り扱う製品の自社の収支相当分（合計）について記載すること。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7B23085B-3AF2-AD09-0537-B6FFA37F87E8}"/>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9616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a:t>
            </a:r>
            <a:r>
              <a:rPr kumimoji="1" lang="en-US" altLang="ja-JP">
                <a:solidFill>
                  <a:schemeClr val="tx1"/>
                </a:solidFill>
              </a:rPr>
              <a:t>xx</a:t>
            </a:r>
            <a:r>
              <a:rPr kumimoji="1" lang="ja-JP" altLang="en-US">
                <a:solidFill>
                  <a:schemeClr val="tx1"/>
                </a:solidFill>
              </a:rPr>
              <a:t>事業（製品</a:t>
            </a:r>
            <a:r>
              <a:rPr lang="ja-JP" altLang="en-US">
                <a:solidFill>
                  <a:schemeClr val="tx1"/>
                </a:solidFill>
              </a:rPr>
              <a:t>）</a:t>
            </a:r>
            <a:r>
              <a:rPr kumimoji="1" lang="ja-JP" altLang="en-US" b="1">
                <a:solidFill>
                  <a:srgbClr val="FF0000"/>
                </a:solidFill>
              </a:rPr>
              <a:t>（</a:t>
            </a:r>
            <a:r>
              <a:rPr kumimoji="1" lang="en-US" altLang="ja-JP" b="1">
                <a:solidFill>
                  <a:srgbClr val="FF0000"/>
                </a:solidFill>
              </a:rPr>
              <a:t>※</a:t>
            </a:r>
            <a:r>
              <a:rPr kumimoji="1" lang="ja-JP" altLang="en-US" b="1">
                <a:solidFill>
                  <a:srgbClr val="FF0000"/>
                </a:solidFill>
              </a:rPr>
              <a:t>個社製品）</a:t>
            </a:r>
            <a:r>
              <a:rPr kumimoji="1" lang="ja-JP" altLang="en-US">
                <a:solidFill>
                  <a:schemeClr val="tx1"/>
                </a:solidFill>
              </a:rPr>
              <a:t>の収支計画</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グリーン事業（製品）（</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自社が個別に取り扱う製品）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3669474905"/>
              </p:ext>
            </p:extLst>
          </p:nvPr>
        </p:nvGraphicFramePr>
        <p:xfrm>
          <a:off x="156000" y="2489233"/>
          <a:ext cx="11195388" cy="386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a:latin typeface="Meiryo UI" panose="020B0604030504040204" pitchFamily="50" charset="-128"/>
                          <a:ea typeface="Meiryo UI" panose="020B0604030504040204" pitchFamily="50" charset="-128"/>
                        </a:rPr>
                        <a:t>2026</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6458186"/>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173953" y="1899730"/>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」から適宜転記すること。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基本的要件」で記載したグリーン事業（製品）のうち、自社が個別に取り扱う製品別に、売上高、売上原価、売上総利益、販売費、一般管理費、営業利益まで記載すること（詳細は「</a:t>
            </a:r>
            <a:r>
              <a:rPr lang="zh-TW" altLang="en-US" sz="1400" b="1" dirty="0">
                <a:solidFill>
                  <a:srgbClr val="FF0000"/>
                </a:solidFill>
                <a:latin typeface="Meiryo UI" panose="020B0604030504040204" pitchFamily="50" charset="-128"/>
                <a:ea typeface="Meiryo UI" panose="020B0604030504040204" pitchFamily="50" charset="-128"/>
              </a:rPr>
              <a:t>別添２－３</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製品別計画（各社｜個社製品）</a:t>
            </a:r>
            <a:r>
              <a:rPr lang="ja-JP" altLang="en-US" sz="1400" dirty="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グリーン事業（製品）のうち、自社が個別に取り扱う製品（各社共通で取り扱わない）のみについて、製品別に、それぞれ頁を分けて記載すること。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79E88C7-8DC4-9205-DFBC-2F2352332878}"/>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30417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a:solidFill>
                          <a:schemeClr val="tx1"/>
                        </a:solidFill>
                        <a:latin typeface="Meiryo UI" panose="020B0604030504040204" pitchFamily="50" charset="-128"/>
                        <a:ea typeface="Meiryo UI" panose="020B0604030504040204" pitchFamily="50" charset="-128"/>
                      </a:endParaRPr>
                    </a:p>
                    <a:p>
                      <a:pPr algn="ctr"/>
                      <a:r>
                        <a:rPr lang="ja-JP" altLang="en-US" sz="110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本補助金の他</a:t>
            </a:r>
            <a:r>
              <a:rPr lang="ja-JP" altLang="en-US">
                <a:solidFill>
                  <a:schemeClr val="tx1"/>
                </a:solidFill>
              </a:rPr>
              <a:t>、事業</a:t>
            </a:r>
            <a:r>
              <a:rPr kumimoji="1" lang="ja-JP" altLang="en-US">
                <a:solidFill>
                  <a:schemeClr val="tx1"/>
                </a:solidFill>
              </a:rPr>
              <a:t>運営に</a:t>
            </a:r>
            <a:r>
              <a:rPr lang="ja-JP" altLang="en-US">
                <a:solidFill>
                  <a:schemeClr val="tx1"/>
                </a:solidFill>
              </a:rPr>
              <a:t>要する資金</a:t>
            </a:r>
            <a:r>
              <a:rPr kumimoji="1" lang="ja-JP" altLang="en-US">
                <a:solidFill>
                  <a:schemeClr val="tx1"/>
                </a:solidFill>
              </a:rPr>
              <a:t>は</a:t>
            </a:r>
            <a:r>
              <a:rPr kumimoji="1" lang="en-US" altLang="ja-JP">
                <a:solidFill>
                  <a:schemeClr val="tx1"/>
                </a:solidFill>
              </a:rPr>
              <a:t>xx</a:t>
            </a:r>
            <a:r>
              <a:rPr kumimoji="1" lang="ja-JP" altLang="en-US">
                <a:solidFill>
                  <a:schemeClr val="tx1"/>
                </a:solidFill>
              </a:rPr>
              <a:t>から調達</a:t>
            </a:r>
            <a:r>
              <a:rPr lang="ja-JP" altLang="en-US">
                <a:solidFill>
                  <a:schemeClr val="tx1"/>
                </a:solidFill>
              </a:rPr>
              <a:t>することで、将来的な自立化を目指す</a:t>
            </a:r>
            <a:endParaRPr kumimoji="1" lang="en-US" altLang="ja-JP">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資金調達方針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8A8D52EC-8E79-4C9E-AB56-543F344D5C84}"/>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4A3FD1BB-52FF-2EF0-EF22-955561C2EB23}"/>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3405544-ED01-9C53-E406-BD6895E788FB}"/>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080922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en-US" altLang="ja-JP">
                <a:solidFill>
                  <a:schemeClr val="tx1"/>
                </a:solidFill>
              </a:rPr>
              <a:t>xx</a:t>
            </a:r>
            <a:r>
              <a:rPr kumimoji="1" lang="ja-JP" altLang="en-US">
                <a:solidFill>
                  <a:schemeClr val="tx1"/>
                </a:solidFill>
              </a:rPr>
              <a:t>等がリスクとして想定されるが、十分な対策を講じて間接補助事業を推進する</a:t>
            </a:r>
            <a:endParaRPr kumimoji="1" lang="en-US" altLang="ja-JP">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内生的</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リスク</a:t>
            </a:r>
            <a:endParaRPr kumimoji="1" lang="ja-JP" altLang="en-US"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（技術観点など）</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外生的リスク</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（市場環境、</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競争環境の</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変化など）</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a:solidFill>
                  <a:srgbClr val="FF0000"/>
                </a:solidFill>
                <a:latin typeface="Meiryo UI" panose="020B0604030504040204" pitchFamily="50" charset="-128"/>
                <a:ea typeface="Meiryo UI" panose="020B0604030504040204" pitchFamily="50" charset="-128"/>
              </a:rPr>
              <a:t>主担当者</a:t>
            </a:r>
            <a:r>
              <a:rPr kumimoji="1" lang="ja-JP" altLang="en-US" sz="1400">
                <a:solidFill>
                  <a:srgbClr val="FF0000"/>
                </a:solidFill>
                <a:latin typeface="Meiryo UI" panose="020B0604030504040204" pitchFamily="50" charset="-128"/>
                <a:ea typeface="Meiryo UI" panose="020B0604030504040204" pitchFamily="50" charset="-128"/>
              </a:rPr>
              <a:t>の辞任など</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43C765BD-A847-3540-A4D5-2058C0F12FED}"/>
              </a:ext>
            </a:extLst>
          </p:cNvPr>
          <p:cNvSpPr/>
          <p:nvPr/>
        </p:nvSpPr>
        <p:spPr bwMode="gray">
          <a:xfrm>
            <a:off x="7495046" y="43129"/>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ⅷ</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ⅱ</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オフテイカーの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獲得</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ⅲ</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燃料の調達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燃料転換における自社及び競合各社の特徴・方向性</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ⅵ</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オープン・</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クローズ戦略</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ー</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ⅴ</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デジタル技術</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の活用</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ⅶ</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経営効率化</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（構造転換）</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ⅳ</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原料の調達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燃料転換における自社及び競合各社の特徴・方向性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→以降の（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後段の（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ⅲ</a:t>
            </a:r>
            <a:r>
              <a:rPr lang="ja-JP" altLang="en-US" sz="140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ⅳ</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ⅵ</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09CEFC85-4365-A3F4-2D43-AF20ACF3903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 name="think-cell data - do not delete" hidden="1">
            <a:extLst>
              <a:ext uri="{FF2B5EF4-FFF2-40B4-BE49-F238E27FC236}">
                <a16:creationId xmlns:a16="http://schemas.microsoft.com/office/drawing/2014/main" id="{E76DF1BA-ED21-044A-C8A3-6052A3626FC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70" name="think-cell data - do not delete" hidden="1">
                        <a:extLst>
                          <a:ext uri="{FF2B5EF4-FFF2-40B4-BE49-F238E27FC236}">
                            <a16:creationId xmlns:a16="http://schemas.microsoft.com/office/drawing/2014/main" id="{E76DF1BA-ED21-044A-C8A3-6052A3626F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1" name="正方形/長方形 20">
            <a:extLst>
              <a:ext uri="{FF2B5EF4-FFF2-40B4-BE49-F238E27FC236}">
                <a16:creationId xmlns:a16="http://schemas.microsoft.com/office/drawing/2014/main" id="{7643AC73-462D-1203-6871-D32CA0C69805}"/>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B0BF6BB-FF4D-3175-0720-67F8E0C574B5}"/>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58BC00C4-8F73-2E50-B33C-7F0C09BF7352}"/>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56464FB-AE59-48DE-0DBB-FB3B11C0E829}"/>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25" name="グループ化 24">
            <a:extLst>
              <a:ext uri="{FF2B5EF4-FFF2-40B4-BE49-F238E27FC236}">
                <a16:creationId xmlns:a16="http://schemas.microsoft.com/office/drawing/2014/main" id="{6080BFAE-0A43-E4FE-8B48-F98F82AD8367}"/>
              </a:ext>
            </a:extLst>
          </p:cNvPr>
          <p:cNvGrpSpPr/>
          <p:nvPr/>
        </p:nvGrpSpPr>
        <p:grpSpPr>
          <a:xfrm>
            <a:off x="1614005" y="2037176"/>
            <a:ext cx="1400386" cy="360000"/>
            <a:chOff x="543578" y="1377175"/>
            <a:chExt cx="5239039" cy="360000"/>
          </a:xfrm>
        </p:grpSpPr>
        <p:cxnSp>
          <p:nvCxnSpPr>
            <p:cNvPr id="26" name="Straight Connector 18">
              <a:extLst>
                <a:ext uri="{FF2B5EF4-FFF2-40B4-BE49-F238E27FC236}">
                  <a16:creationId xmlns:a16="http://schemas.microsoft.com/office/drawing/2014/main" id="{CA6D0EFB-961C-0104-6671-B022961E03C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8AE72409-AAB7-0F99-F231-1A1F1CD7D56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30" name="グループ化 29">
            <a:extLst>
              <a:ext uri="{FF2B5EF4-FFF2-40B4-BE49-F238E27FC236}">
                <a16:creationId xmlns:a16="http://schemas.microsoft.com/office/drawing/2014/main" id="{79C1AA9A-2219-DBBB-3B89-40158F5D77E6}"/>
              </a:ext>
            </a:extLst>
          </p:cNvPr>
          <p:cNvGrpSpPr/>
          <p:nvPr/>
        </p:nvGrpSpPr>
        <p:grpSpPr>
          <a:xfrm>
            <a:off x="3048010" y="2030835"/>
            <a:ext cx="1400386" cy="360000"/>
            <a:chOff x="543578" y="1377175"/>
            <a:chExt cx="5239039" cy="360000"/>
          </a:xfrm>
        </p:grpSpPr>
        <p:cxnSp>
          <p:nvCxnSpPr>
            <p:cNvPr id="31" name="Straight Connector 18">
              <a:extLst>
                <a:ext uri="{FF2B5EF4-FFF2-40B4-BE49-F238E27FC236}">
                  <a16:creationId xmlns:a16="http://schemas.microsoft.com/office/drawing/2014/main" id="{33E88211-7AF7-81EF-113E-4D24377CB71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23">
              <a:extLst>
                <a:ext uri="{FF2B5EF4-FFF2-40B4-BE49-F238E27FC236}">
                  <a16:creationId xmlns:a16="http://schemas.microsoft.com/office/drawing/2014/main" id="{2052479B-087B-7206-6499-EDAE836FC33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3" name="グループ化 32">
            <a:extLst>
              <a:ext uri="{FF2B5EF4-FFF2-40B4-BE49-F238E27FC236}">
                <a16:creationId xmlns:a16="http://schemas.microsoft.com/office/drawing/2014/main" id="{AD7702FF-C152-6557-6C02-CFF5AAB5B1FB}"/>
              </a:ext>
            </a:extLst>
          </p:cNvPr>
          <p:cNvGrpSpPr/>
          <p:nvPr/>
        </p:nvGrpSpPr>
        <p:grpSpPr>
          <a:xfrm>
            <a:off x="4482014" y="2030835"/>
            <a:ext cx="1400386" cy="360000"/>
            <a:chOff x="543578" y="1377175"/>
            <a:chExt cx="5239039" cy="360000"/>
          </a:xfrm>
        </p:grpSpPr>
        <p:cxnSp>
          <p:nvCxnSpPr>
            <p:cNvPr id="34" name="Straight Connector 18">
              <a:extLst>
                <a:ext uri="{FF2B5EF4-FFF2-40B4-BE49-F238E27FC236}">
                  <a16:creationId xmlns:a16="http://schemas.microsoft.com/office/drawing/2014/main" id="{D6DB69DD-9537-CD9E-1603-1D313AD1EB0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23">
              <a:extLst>
                <a:ext uri="{FF2B5EF4-FFF2-40B4-BE49-F238E27FC236}">
                  <a16:creationId xmlns:a16="http://schemas.microsoft.com/office/drawing/2014/main" id="{7DA6DA69-66F4-7E6D-FEC5-AAD4051AC34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6" name="正方形/長方形 35">
            <a:extLst>
              <a:ext uri="{FF2B5EF4-FFF2-40B4-BE49-F238E27FC236}">
                <a16:creationId xmlns:a16="http://schemas.microsoft.com/office/drawing/2014/main" id="{9940EF74-FD48-4B1A-0CFF-4C9279C7E539}"/>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A759B95E-59C7-1F95-22EB-7788CB0397C8}"/>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A71CF288-FDB5-9412-D41D-A33CB5B50681}"/>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285172F5-F04C-5138-E468-927DBCDCD36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9E19BB75-5CCA-7AEE-9985-E766B65289B3}"/>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5014039A-63EE-E465-832C-38FE4F06DB95}"/>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42" name="正方形/長方形 41">
            <a:extLst>
              <a:ext uri="{FF2B5EF4-FFF2-40B4-BE49-F238E27FC236}">
                <a16:creationId xmlns:a16="http://schemas.microsoft.com/office/drawing/2014/main" id="{1E74A3BE-1291-2CE1-A202-3E3EA7DFF705}"/>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81ADA2C7-8819-BDCE-E30A-0BD52088B80F}"/>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2318082"/>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8FF4BC6-9198-1BA8-EB81-BDF55BD64883}"/>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7C90C354-86E1-09A8-CB04-89D2B68048A8}"/>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A8C6630-7CC6-0AD2-D9DF-33DFDE70A284}"/>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68418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C59DD07D-CBBA-A36E-8209-758E149FB37F}"/>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C59DD07D-CBBA-A36E-8209-758E149FB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33100"/>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セグメントごとに</a:t>
            </a:r>
            <a:r>
              <a:rPr kumimoji="1" lang="ja-JP" altLang="en-US" sz="140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交渉状況</a:t>
            </a:r>
            <a:r>
              <a:rPr lang="ja-JP" altLang="en-US" sz="140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：顧客と交渉中</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a:solidFill>
                  <a:schemeClr val="tx1"/>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E9E4A882-9C20-9978-2D75-03A98D2B2A7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8084201D-B470-BABA-FE53-B5F173FB013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8084201D-B470-BABA-FE53-B5F173FB01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161954" y="1094257"/>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、包装材の</a:t>
            </a:r>
            <a:r>
              <a:rPr kumimoji="1"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9FB53A25-16D4-1428-CFE2-13CA2FB2102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69A3DAB8-ABEC-3507-7BF7-CA178117B79F}"/>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69A3DAB8-ABEC-3507-7BF7-CA178117B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顧客購買決定要因</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en-US" altLang="ja-JP" sz="1400">
                <a:solidFill>
                  <a:srgbClr val="FF0000"/>
                </a:solidFill>
                <a:latin typeface="Meiryo UI" panose="020B0604030504040204" pitchFamily="50" charset="-128"/>
                <a:ea typeface="Meiryo UI" panose="020B0604030504040204" pitchFamily="50" charset="-128"/>
              </a:rPr>
              <a:t>QCD</a:t>
            </a:r>
            <a:r>
              <a:rPr kumimoji="1" lang="ja-JP" altLang="en-US" sz="140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重要度</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各社の充足度</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966397D-B1F1-FD0A-D57C-3A5FFA422DE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9C21A735-26C9-A59A-3E7A-11DB2AA4616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9C21A735-26C9-A59A-3E7A-11DB2AA461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（課題</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a:solidFill>
                  <a:schemeClr val="tx1"/>
                </a:solidFill>
                <a:latin typeface="Meiryo UI" panose="020B0604030504040204" pitchFamily="50" charset="-128"/>
                <a:ea typeface="Meiryo UI" panose="020B0604030504040204" pitchFamily="50" charset="-128"/>
              </a:rPr>
              <a:t>であり、</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という課題がある</a:t>
            </a:r>
            <a:r>
              <a:rPr kumimoji="1" lang="ja-JP" altLang="en-US" sz="140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実施済の取組</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（今後の取組）</a:t>
            </a:r>
            <a:endParaRPr lang="en-US" altLang="ja-JP" sz="140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a:solidFill>
                  <a:srgbClr val="2E3558"/>
                </a:solidFill>
                <a:latin typeface="Meiryo UI" panose="020B0604030504040204" pitchFamily="50" charset="-128"/>
                <a:ea typeface="Meiryo UI" panose="020B0604030504040204" pitchFamily="50" charset="-128"/>
              </a:rPr>
              <a:t>xx</a:t>
            </a:r>
            <a:r>
              <a:rPr lang="ja-JP" altLang="en-US" sz="140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現製品の</a:t>
            </a:r>
            <a:r>
              <a:rPr kumimoji="1" lang="en-US" altLang="ja-JP" sz="1400">
                <a:solidFill>
                  <a:srgbClr val="FF0000"/>
                </a:solidFill>
                <a:latin typeface="Meiryo UI" panose="020B0604030504040204" pitchFamily="50" charset="-128"/>
                <a:ea typeface="Meiryo UI" panose="020B0604030504040204" pitchFamily="50" charset="-128"/>
              </a:rPr>
              <a:t>SC</a:t>
            </a:r>
            <a:r>
              <a:rPr kumimoji="1" lang="ja-JP" altLang="en-US" sz="1400">
                <a:solidFill>
                  <a:srgbClr val="FF0000"/>
                </a:solidFill>
                <a:latin typeface="Meiryo UI" panose="020B0604030504040204" pitchFamily="50" charset="-128"/>
                <a:ea typeface="Meiryo UI" panose="020B0604030504040204" pitchFamily="50" charset="-128"/>
              </a:rPr>
              <a:t>・グリーン製品の</a:t>
            </a:r>
            <a:r>
              <a:rPr kumimoji="1" lang="en-US" altLang="ja-JP" sz="1400">
                <a:solidFill>
                  <a:srgbClr val="FF0000"/>
                </a:solidFill>
                <a:latin typeface="Meiryo UI" panose="020B0604030504040204" pitchFamily="50" charset="-128"/>
                <a:ea typeface="Meiryo UI" panose="020B0604030504040204" pitchFamily="50" charset="-128"/>
              </a:rPr>
              <a:t>SC</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SC</a:t>
            </a:r>
            <a:r>
              <a:rPr lang="ja-JP" altLang="en-US" sz="1400">
                <a:solidFill>
                  <a:srgbClr val="FF0000"/>
                </a:solidFill>
                <a:latin typeface="Meiryo UI" panose="020B0604030504040204" pitchFamily="50" charset="-128"/>
                <a:ea typeface="Meiryo UI" panose="020B0604030504040204" pitchFamily="50" charset="-128"/>
              </a:rPr>
              <a:t>強靭化に向けた取組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86C7342-FEC9-C5D4-34CB-32037664E91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219F8A8-03C0-8B28-63E6-1213E8EDB85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0219F8A8-03C0-8B28-63E6-1213E8EDB85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CFP</a:t>
            </a:r>
            <a:r>
              <a:rPr lang="ja-JP" altLang="en-US" b="0">
                <a:solidFill>
                  <a:schemeClr val="tx1"/>
                </a:solidFill>
              </a:rPr>
              <a:t>の見える化などにより、グリーンプレミアムを訴求する</a:t>
            </a:r>
            <a:endParaRPr kumimoji="1" lang="en-US" altLang="ja-JP" strike="sngStrike">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a:solidFill>
                  <a:srgbClr val="FF0000"/>
                </a:solidFill>
                <a:latin typeface="Meiryo UI" panose="020B0604030504040204" pitchFamily="50" charset="-128"/>
                <a:ea typeface="Meiryo UI" panose="020B0604030504040204" pitchFamily="50" charset="-128"/>
              </a:rPr>
              <a:t>KPI</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等を記載すること。</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CC15D4A-F19F-5EE5-04CF-EC00E37682A2}"/>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F98E526E-29CB-32F2-0FFD-C70B7D1E5CE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F98E526E-29CB-32F2-0FFD-C70B7D1E5C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GX</a:t>
            </a:r>
            <a:r>
              <a:rPr lang="ja-JP" altLang="en-US" b="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a:solidFill>
                    <a:schemeClr val="tx1"/>
                  </a:solidFill>
                  <a:latin typeface="Meiryo UI" panose="020B0604030504040204" pitchFamily="50" charset="-128"/>
                  <a:ea typeface="Meiryo UI" panose="020B0604030504040204" pitchFamily="50" charset="-128"/>
                </a:rPr>
                <a:t>KPI</a:t>
              </a:r>
              <a:r>
                <a:rPr lang="ja-JP" altLang="en-US" sz="120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②</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③</a:t>
            </a:r>
            <a:r>
              <a:rPr kumimoji="0" lang="en-US" altLang="ja-JP" sz="1200">
                <a:latin typeface="Meiryo UI" panose="020B0604030504040204" pitchFamily="50" charset="-128"/>
                <a:ea typeface="Meiryo UI" panose="020B0604030504040204" pitchFamily="50" charset="-128"/>
              </a:rPr>
              <a:t>20</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製造開始</a:t>
            </a:r>
            <a:r>
              <a:rPr kumimoji="0" lang="en-US" altLang="ja-JP" sz="1200">
                <a:latin typeface="Meiryo UI" panose="020B0604030504040204" pitchFamily="50" charset="-128"/>
                <a:ea typeface="Meiryo UI" panose="020B0604030504040204" pitchFamily="50" charset="-128"/>
              </a:rPr>
              <a:t>x</a:t>
            </a:r>
            <a:r>
              <a:rPr kumimoji="0" lang="ja-JP" altLang="en-US" sz="120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項目</a:t>
              </a:r>
              <a:endParaRPr lang="en-US" altLang="ja-JP" sz="120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変動費</a:t>
            </a:r>
            <a:r>
              <a:rPr kumimoji="1" lang="en-US" altLang="ja-JP" sz="105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グリーン</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プレミ</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アム</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①と②は同一年度</a:t>
            </a:r>
            <a:endParaRPr kumimoji="1" lang="ja-JP" altLang="en-US" sz="120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A</a:t>
            </a:r>
            <a:endParaRPr kumimoji="1" lang="ja-JP" altLang="en-US" b="1">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B</a:t>
            </a:r>
            <a:endParaRPr kumimoji="1" lang="ja-JP" altLang="en-US" b="1">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C</a:t>
            </a:r>
            <a:endParaRPr kumimoji="1" lang="ja-JP" altLang="en-US" b="1">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a:solidFill>
                  <a:schemeClr val="tx1"/>
                </a:solidFill>
                <a:latin typeface="Meiryo UI" panose="020B0604030504040204" pitchFamily="50" charset="-128"/>
                <a:ea typeface="Meiryo UI" panose="020B0604030504040204" pitchFamily="50" charset="-128"/>
              </a:rPr>
              <a:t>ETS</a:t>
            </a:r>
          </a:p>
          <a:p>
            <a:pPr algn="ctr"/>
            <a:r>
              <a:rPr lang="ja-JP" altLang="en-US" sz="1050">
                <a:solidFill>
                  <a:schemeClr val="tx1"/>
                </a:solidFill>
                <a:latin typeface="Meiryo UI" panose="020B0604030504040204" pitchFamily="50" charset="-128"/>
                <a:ea typeface="Meiryo UI" panose="020B0604030504040204" pitchFamily="50" charset="-128"/>
              </a:rPr>
              <a:t>回避額</a:t>
            </a:r>
            <a:r>
              <a:rPr lang="en-US" altLang="ja-JP" sz="1050">
                <a:solidFill>
                  <a:schemeClr val="tx1"/>
                </a:solidFill>
                <a:latin typeface="Meiryo UI" panose="020B0604030504040204" pitchFamily="50" charset="-128"/>
                <a:ea typeface="Meiryo UI" panose="020B0604030504040204" pitchFamily="50" charset="-128"/>
              </a:rPr>
              <a:t>A</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a:solidFill>
                  <a:schemeClr val="tx1"/>
                </a:solidFill>
                <a:latin typeface="Meiryo UI" panose="020B0604030504040204" pitchFamily="50" charset="-128"/>
                <a:ea typeface="Meiryo UI" panose="020B0604030504040204" pitchFamily="50" charset="-128"/>
              </a:rPr>
              <a:t>ETS</a:t>
            </a:r>
          </a:p>
          <a:p>
            <a:pPr algn="ctr"/>
            <a:r>
              <a:rPr kumimoji="1" lang="ja-JP" altLang="en-US" sz="1050">
                <a:solidFill>
                  <a:schemeClr val="tx1"/>
                </a:solidFill>
                <a:latin typeface="Meiryo UI" panose="020B0604030504040204" pitchFamily="50" charset="-128"/>
                <a:ea typeface="Meiryo UI" panose="020B0604030504040204" pitchFamily="50" charset="-128"/>
              </a:rPr>
              <a:t>回避額</a:t>
            </a:r>
            <a:r>
              <a:rPr kumimoji="1" lang="en-US" altLang="ja-JP" sz="105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632656" y="814347"/>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a:solidFill>
                <a:srgbClr val="FF0000"/>
              </a:solidFill>
              <a:latin typeface="Meiryo UI" panose="020B0604030504040204" pitchFamily="50" charset="-128"/>
              <a:ea typeface="Meiryo UI" panose="020B0604030504040204" pitchFamily="50" charset="-128"/>
            </a:endParaRPr>
          </a:p>
          <a:p>
            <a:r>
              <a:rPr lang="ja-JP" altLang="en-US" sz="1400">
                <a:solidFill>
                  <a:srgbClr val="FF0000"/>
                </a:solidFill>
                <a:latin typeface="Meiryo UI" panose="020B0604030504040204" pitchFamily="50" charset="-128"/>
                <a:ea typeface="Meiryo UI" panose="020B0604030504040204" pitchFamily="50" charset="-128"/>
              </a:rPr>
              <a:t>　　→以下に注意すること。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ETS</a:t>
            </a:r>
            <a:r>
              <a:rPr lang="ja-JP" altLang="en-US" sz="1400">
                <a:solidFill>
                  <a:srgbClr val="FF0000"/>
                </a:solidFill>
                <a:latin typeface="Meiryo UI" panose="020B0604030504040204" pitchFamily="50" charset="-128"/>
                <a:ea typeface="Meiryo UI" panose="020B0604030504040204" pitchFamily="50" charset="-128"/>
              </a:rPr>
              <a:t>回避額：</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（図の</a:t>
            </a: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炭素価格（</a:t>
            </a:r>
            <a:r>
              <a:rPr lang="en-US" altLang="ja-JP" sz="1400">
                <a:solidFill>
                  <a:srgbClr val="FF0000"/>
                </a:solidFill>
                <a:latin typeface="Meiryo UI" panose="020B0604030504040204" pitchFamily="50" charset="-128"/>
                <a:ea typeface="Meiryo UI" panose="020B0604030504040204" pitchFamily="50" charset="-128"/>
              </a:rPr>
              <a:t>20xx</a:t>
            </a:r>
            <a:r>
              <a:rPr lang="ja-JP" altLang="en-US" sz="1400">
                <a:solidFill>
                  <a:srgbClr val="FF0000"/>
                </a:solidFill>
                <a:latin typeface="Meiryo UI" panose="020B0604030504040204" pitchFamily="50" charset="-128"/>
                <a:ea typeface="Meiryo UI" panose="020B0604030504040204" pitchFamily="50" charset="-128"/>
              </a:rPr>
              <a:t>年）で積算すること。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（図の</a:t>
            </a:r>
            <a:r>
              <a:rPr kumimoji="0" lang="en-US" altLang="ja-JP" sz="1400">
                <a:solidFill>
                  <a:srgbClr val="FF0000"/>
                </a:solidFill>
                <a:latin typeface="Meiryo UI" panose="020B0604030504040204" pitchFamily="50" charset="-128"/>
                <a:ea typeface="Meiryo UI" panose="020B0604030504040204" pitchFamily="50" charset="-128"/>
              </a:rPr>
              <a:t>D</a:t>
            </a:r>
            <a:r>
              <a:rPr kumimoji="0"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 </a:t>
            </a:r>
            <a:r>
              <a:rPr lang="ja-JP" altLang="en-US" sz="1400">
                <a:solidFill>
                  <a:srgbClr val="FF0000"/>
                </a:solidFill>
                <a:latin typeface="Meiryo UI" panose="020B0604030504040204" pitchFamily="50" charset="-128"/>
                <a:ea typeface="Meiryo UI" panose="020B0604030504040204" pitchFamily="50" charset="-128"/>
              </a:rPr>
              <a:t>炭素価格</a:t>
            </a:r>
            <a:r>
              <a:rPr lang="ja-JP" altLang="en-US" sz="1400" b="1" u="sng">
                <a:solidFill>
                  <a:srgbClr val="FF0000"/>
                </a:solidFill>
                <a:latin typeface="Meiryo UI" panose="020B0604030504040204" pitchFamily="50" charset="-128"/>
                <a:ea typeface="Meiryo UI" panose="020B0604030504040204" pitchFamily="50" charset="-128"/>
              </a:rPr>
              <a:t>差</a:t>
            </a:r>
            <a:r>
              <a:rPr lang="ja-JP" altLang="en-US" sz="1400">
                <a:solidFill>
                  <a:srgbClr val="FF0000"/>
                </a:solidFill>
                <a:latin typeface="Meiryo UI" panose="020B0604030504040204" pitchFamily="50" charset="-128"/>
                <a:ea typeface="Meiryo UI" panose="020B0604030504040204" pitchFamily="50" charset="-128"/>
              </a:rPr>
              <a:t>（</a:t>
            </a:r>
            <a:r>
              <a:rPr kumimoji="0" lang="ja-JP" altLang="en-US" sz="1400">
                <a:solidFill>
                  <a:srgbClr val="FF0000"/>
                </a:solidFill>
                <a:latin typeface="Meiryo UI" panose="020B0604030504040204" pitchFamily="50" charset="-128"/>
                <a:ea typeface="Meiryo UI" panose="020B0604030504040204" pitchFamily="50" charset="-128"/>
              </a:rPr>
              <a:t>②の</a:t>
            </a:r>
            <a:r>
              <a:rPr kumimoji="0" lang="en-US" altLang="ja-JP" sz="1400" u="sng">
                <a:solidFill>
                  <a:srgbClr val="FF0000"/>
                </a:solidFill>
                <a:latin typeface="Meiryo UI" panose="020B0604030504040204" pitchFamily="50" charset="-128"/>
                <a:ea typeface="Meiryo UI" panose="020B0604030504040204" pitchFamily="50" charset="-128"/>
              </a:rPr>
              <a:t>20xx</a:t>
            </a:r>
            <a:r>
              <a:rPr kumimoji="0" lang="ja-JP" altLang="en-US" sz="1400" u="sng">
                <a:solidFill>
                  <a:srgbClr val="FF0000"/>
                </a:solidFill>
                <a:latin typeface="Meiryo UI" panose="020B0604030504040204" pitchFamily="50" charset="-128"/>
                <a:ea typeface="Meiryo UI" panose="020B0604030504040204" pitchFamily="50" charset="-128"/>
              </a:rPr>
              <a:t>年から</a:t>
            </a:r>
            <a:r>
              <a:rPr kumimoji="0" lang="ja-JP" altLang="en-US" sz="1400">
                <a:solidFill>
                  <a:srgbClr val="FF0000"/>
                </a:solidFill>
                <a:latin typeface="Meiryo UI" panose="020B0604030504040204" pitchFamily="50" charset="-128"/>
                <a:ea typeface="Meiryo UI" panose="020B0604030504040204" pitchFamily="50" charset="-128"/>
              </a:rPr>
              <a:t>、③の</a:t>
            </a:r>
            <a:r>
              <a:rPr kumimoji="0" lang="en-US" altLang="ja-JP" sz="1400" u="sng">
                <a:solidFill>
                  <a:srgbClr val="FF0000"/>
                </a:solidFill>
                <a:latin typeface="Meiryo UI" panose="020B0604030504040204" pitchFamily="50" charset="-128"/>
                <a:ea typeface="Meiryo UI" panose="020B0604030504040204" pitchFamily="50" charset="-128"/>
              </a:rPr>
              <a:t>20</a:t>
            </a:r>
            <a:r>
              <a:rPr kumimoji="0" lang="ja-JP" altLang="en-US" sz="1400" u="sng">
                <a:solidFill>
                  <a:srgbClr val="FF0000"/>
                </a:solidFill>
                <a:latin typeface="Meiryo UI" panose="020B0604030504040204" pitchFamily="50" charset="-128"/>
                <a:ea typeface="Meiryo UI" panose="020B0604030504040204" pitchFamily="50" charset="-128"/>
              </a:rPr>
              <a:t>▲▲年にかけて</a:t>
            </a:r>
            <a:r>
              <a:rPr kumimoji="0" lang="ja-JP" altLang="en-US" sz="140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上記の計算に用いた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固定費削減（図の</a:t>
            </a:r>
            <a:r>
              <a:rPr kumimoji="0" lang="en-US" altLang="ja-JP" sz="1400">
                <a:solidFill>
                  <a:srgbClr val="FF0000"/>
                </a:solidFill>
                <a:latin typeface="Meiryo UI" panose="020B0604030504040204" pitchFamily="50" charset="-128"/>
                <a:ea typeface="Meiryo UI" panose="020B0604030504040204" pitchFamily="50" charset="-128"/>
              </a:rPr>
              <a:t>B</a:t>
            </a:r>
            <a:r>
              <a:rPr kumimoji="0" lang="ja-JP" altLang="en-US" sz="140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a:solidFill>
                  <a:srgbClr val="FF0000"/>
                </a:solidFill>
                <a:latin typeface="Meiryo UI" panose="020B0604030504040204" pitchFamily="50" charset="-128"/>
                <a:ea typeface="Meiryo UI" panose="020B0604030504040204" pitchFamily="50" charset="-128"/>
              </a:rPr>
              <a:t>C</a:t>
            </a:r>
            <a:r>
              <a:rPr kumimoji="0" lang="ja-JP" altLang="en-US" sz="140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単価向上：</a:t>
            </a:r>
            <a:r>
              <a:rPr kumimoji="0" lang="ja-JP" altLang="en-US" sz="140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a:solidFill>
                  <a:srgbClr val="FF0000"/>
                </a:solidFill>
                <a:latin typeface="Meiryo UI" panose="020B0604030504040204" pitchFamily="50" charset="-128"/>
                <a:ea typeface="Meiryo UI" panose="020B0604030504040204" pitchFamily="50" charset="-128"/>
              </a:rPr>
              <a:t>KPI</a:t>
            </a:r>
            <a:r>
              <a:rPr kumimoji="0" lang="ja-JP" altLang="en-US" sz="140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コストダウン：</a:t>
            </a:r>
            <a:r>
              <a:rPr kumimoji="0" lang="en-US" altLang="ja-JP" sz="1400">
                <a:solidFill>
                  <a:srgbClr val="FF0000"/>
                </a:solidFill>
                <a:latin typeface="Meiryo UI" panose="020B0604030504040204" pitchFamily="50" charset="-128"/>
                <a:ea typeface="Meiryo UI" panose="020B0604030504040204" pitchFamily="50" charset="-128"/>
              </a:rPr>
              <a:t>ETS</a:t>
            </a:r>
            <a:r>
              <a:rPr kumimoji="0" lang="ja-JP" altLang="en-US" sz="140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①</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（グリーン化しない場合）</a:t>
            </a:r>
          </a:p>
        </p:txBody>
      </p:sp>
      <p:sp>
        <p:nvSpPr>
          <p:cNvPr id="12" name="正方形/長方形 11">
            <a:extLst>
              <a:ext uri="{FF2B5EF4-FFF2-40B4-BE49-F238E27FC236}">
                <a16:creationId xmlns:a16="http://schemas.microsoft.com/office/drawing/2014/main" id="{356E1DF5-C4AB-A3FF-5927-22CEC26C6D58}"/>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03447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6" name="テキスト ボックス 15">
            <a:extLst>
              <a:ext uri="{FF2B5EF4-FFF2-40B4-BE49-F238E27FC236}">
                <a16:creationId xmlns:a16="http://schemas.microsoft.com/office/drawing/2014/main" id="{A2521F9A-DCF1-B0F4-E2E6-0A2DB5A4311C}"/>
              </a:ext>
            </a:extLst>
          </p:cNvPr>
          <p:cNvSpPr txBox="1"/>
          <p:nvPr/>
        </p:nvSpPr>
        <p:spPr>
          <a:xfrm>
            <a:off x="778208" y="3060080"/>
            <a:ext cx="1152000" cy="21704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調達先</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交渉状況</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EC8E19D-ED0E-AD80-1C5D-4B147EFD19C0}"/>
              </a:ext>
            </a:extLst>
          </p:cNvPr>
          <p:cNvSpPr/>
          <p:nvPr/>
        </p:nvSpPr>
        <p:spPr>
          <a:xfrm>
            <a:off x="2034155" y="3060079"/>
            <a:ext cx="2562797" cy="69007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により調達予定</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MOU</a:t>
            </a:r>
            <a:r>
              <a:rPr kumimoji="1" lang="ja-JP" altLang="en-US" sz="1100">
                <a:solidFill>
                  <a:schemeClr val="tx1"/>
                </a:solidFill>
                <a:latin typeface="Meiryo UI" panose="020B0604030504040204" pitchFamily="50" charset="-128"/>
                <a:ea typeface="Meiryo UI" panose="020B0604030504040204" pitchFamily="50" charset="-128"/>
              </a:rPr>
              <a:t>を締結済</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調達量は</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年を目途に交渉中</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884F3FFC-F664-7020-8C80-53CA58ED3092}"/>
              </a:ext>
            </a:extLst>
          </p:cNvPr>
          <p:cNvSpPr/>
          <p:nvPr/>
        </p:nvSpPr>
        <p:spPr>
          <a:xfrm>
            <a:off x="2034154" y="3798918"/>
            <a:ext cx="9379638" cy="82573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A</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協議会で、 </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コンソーシアムを組み、水素調達について議論</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当該コンソーシアムの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がオーストラリアから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港に、</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万トン持ってくる方向で検討中</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当社においては、そのうちの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万トンを</a:t>
            </a:r>
            <a:r>
              <a:rPr kumimoji="1" lang="en-US" altLang="ja-JP" sz="1100">
                <a:solidFill>
                  <a:schemeClr val="tx1"/>
                </a:solidFill>
                <a:latin typeface="Meiryo UI" panose="020B0604030504040204" pitchFamily="50" charset="-128"/>
                <a:ea typeface="Meiryo UI" panose="020B0604030504040204" pitchFamily="50" charset="-128"/>
              </a:rPr>
              <a:t>20xx</a:t>
            </a:r>
            <a:r>
              <a:rPr kumimoji="1" lang="ja-JP" altLang="en-US" sz="1100">
                <a:solidFill>
                  <a:schemeClr val="tx1"/>
                </a:solidFill>
                <a:latin typeface="Meiryo UI" panose="020B0604030504040204" pitchFamily="50" charset="-128"/>
                <a:ea typeface="Meiryo UI" panose="020B0604030504040204" pitchFamily="50" charset="-128"/>
              </a:rPr>
              <a:t>年から調達する予定で交渉</a:t>
            </a: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コンソーシアムの中では値差支援事業、拠点整備事業に向けても議論中</a:t>
            </a:r>
          </a:p>
        </p:txBody>
      </p:sp>
      <p:sp>
        <p:nvSpPr>
          <p:cNvPr id="8" name="矢印: 五方向 7">
            <a:extLst>
              <a:ext uri="{FF2B5EF4-FFF2-40B4-BE49-F238E27FC236}">
                <a16:creationId xmlns:a16="http://schemas.microsoft.com/office/drawing/2014/main" id="{8880B2DC-C72B-8E71-E16D-8253288A5953}"/>
              </a:ext>
            </a:extLst>
          </p:cNvPr>
          <p:cNvSpPr/>
          <p:nvPr/>
        </p:nvSpPr>
        <p:spPr>
          <a:xfrm>
            <a:off x="2034157"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9661233C-ED13-F737-6857-327E429DB2BE}"/>
              </a:ext>
            </a:extLst>
          </p:cNvPr>
          <p:cNvSpPr/>
          <p:nvPr/>
        </p:nvSpPr>
        <p:spPr>
          <a:xfrm>
            <a:off x="3399429"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9E762031-7095-09D3-9FC1-7D2EBEED6C0B}"/>
              </a:ext>
            </a:extLst>
          </p:cNvPr>
          <p:cNvSpPr/>
          <p:nvPr/>
        </p:nvSpPr>
        <p:spPr>
          <a:xfrm>
            <a:off x="4764701"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8060C3CD-1733-BBE1-7D96-99E789A58D45}"/>
              </a:ext>
            </a:extLst>
          </p:cNvPr>
          <p:cNvSpPr/>
          <p:nvPr/>
        </p:nvSpPr>
        <p:spPr>
          <a:xfrm>
            <a:off x="6129973"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7D176FA2-AEFE-01FF-7992-7F5842846994}"/>
              </a:ext>
            </a:extLst>
          </p:cNvPr>
          <p:cNvSpPr/>
          <p:nvPr/>
        </p:nvSpPr>
        <p:spPr>
          <a:xfrm>
            <a:off x="7495245"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045DD44-9BC0-C1EB-665A-06CFBE3232C3}"/>
              </a:ext>
            </a:extLst>
          </p:cNvPr>
          <p:cNvSpPr/>
          <p:nvPr/>
        </p:nvSpPr>
        <p:spPr>
          <a:xfrm>
            <a:off x="8860518"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074BA3E5-C6CD-1C27-67BF-0F72C9C23C40}"/>
              </a:ext>
            </a:extLst>
          </p:cNvPr>
          <p:cNvSpPr/>
          <p:nvPr/>
        </p:nvSpPr>
        <p:spPr>
          <a:xfrm>
            <a:off x="10225792"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3D074740-D8EB-1255-2910-57FD6D7DC2B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燃料については、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により安価且つ安定的な調達を図る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C004224E-9D4E-253B-CD97-F58407E377B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42ACBEC4-37C1-D409-448F-D94FF6F15E5E}"/>
              </a:ext>
            </a:extLst>
          </p:cNvPr>
          <p:cNvSpPr/>
          <p:nvPr/>
        </p:nvSpPr>
        <p:spPr>
          <a:xfrm>
            <a:off x="4764700" y="4673413"/>
            <a:ext cx="6649091" cy="5571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B</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からの調達の可能性も検討</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水素混焼技術の開発状況に依存するため、数量のコミットなどは出来ていない状況</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437DCACE-0B84-C701-B1F4-9A2639BE743D}"/>
              </a:ext>
            </a:extLst>
          </p:cNvPr>
          <p:cNvSpPr/>
          <p:nvPr/>
        </p:nvSpPr>
        <p:spPr>
          <a:xfrm>
            <a:off x="2034155" y="1888477"/>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p>
        </p:txBody>
      </p:sp>
      <p:sp>
        <p:nvSpPr>
          <p:cNvPr id="9" name="正方形/長方形 8">
            <a:extLst>
              <a:ext uri="{FF2B5EF4-FFF2-40B4-BE49-F238E27FC236}">
                <a16:creationId xmlns:a16="http://schemas.microsoft.com/office/drawing/2014/main" id="{F5E43989-B6FD-B2E2-6E2A-4722DE2F735F}"/>
              </a:ext>
            </a:extLst>
          </p:cNvPr>
          <p:cNvSpPr/>
          <p:nvPr/>
        </p:nvSpPr>
        <p:spPr>
          <a:xfrm>
            <a:off x="4764702" y="1888477"/>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13" name="正方形/長方形 12">
            <a:extLst>
              <a:ext uri="{FF2B5EF4-FFF2-40B4-BE49-F238E27FC236}">
                <a16:creationId xmlns:a16="http://schemas.microsoft.com/office/drawing/2014/main" id="{9A208E1E-4A23-0CFA-8C14-404E93D8EE9A}"/>
              </a:ext>
            </a:extLst>
          </p:cNvPr>
          <p:cNvSpPr/>
          <p:nvPr/>
        </p:nvSpPr>
        <p:spPr>
          <a:xfrm>
            <a:off x="8860517" y="1888477"/>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20" name="テキスト ボックス 19">
            <a:extLst>
              <a:ext uri="{FF2B5EF4-FFF2-40B4-BE49-F238E27FC236}">
                <a16:creationId xmlns:a16="http://schemas.microsoft.com/office/drawing/2014/main" id="{22333E98-D6CE-2758-0FD2-C61BDD2328B1}"/>
              </a:ext>
            </a:extLst>
          </p:cNvPr>
          <p:cNvSpPr txBox="1"/>
          <p:nvPr/>
        </p:nvSpPr>
        <p:spPr>
          <a:xfrm>
            <a:off x="777063" y="1888477"/>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使用燃料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矢印: 五方向 20">
            <a:extLst>
              <a:ext uri="{FF2B5EF4-FFF2-40B4-BE49-F238E27FC236}">
                <a16:creationId xmlns:a16="http://schemas.microsoft.com/office/drawing/2014/main" id="{FFD70E88-BD75-3EE3-5BF9-82A67052CC04}"/>
              </a:ext>
            </a:extLst>
          </p:cNvPr>
          <p:cNvSpPr/>
          <p:nvPr/>
        </p:nvSpPr>
        <p:spPr>
          <a:xfrm>
            <a:off x="2034156" y="1446775"/>
            <a:ext cx="3918543"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トランジション期</a:t>
            </a:r>
          </a:p>
        </p:txBody>
      </p:sp>
      <p:sp>
        <p:nvSpPr>
          <p:cNvPr id="29" name="矢印: 五方向 28">
            <a:extLst>
              <a:ext uri="{FF2B5EF4-FFF2-40B4-BE49-F238E27FC236}">
                <a16:creationId xmlns:a16="http://schemas.microsoft.com/office/drawing/2014/main" id="{CE8868FF-6F60-2953-3A7D-B9D9A43D570D}"/>
              </a:ext>
            </a:extLst>
          </p:cNvPr>
          <p:cNvSpPr/>
          <p:nvPr/>
        </p:nvSpPr>
        <p:spPr>
          <a:xfrm>
            <a:off x="6129975" y="1446775"/>
            <a:ext cx="5283816"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bg1"/>
                </a:solidFill>
                <a:latin typeface="Meiryo UI" panose="020B0604030504040204" pitchFamily="50" charset="-128"/>
                <a:ea typeface="Meiryo UI" panose="020B0604030504040204" pitchFamily="50" charset="-128"/>
              </a:rPr>
              <a:t>CN</a:t>
            </a:r>
            <a:r>
              <a:rPr kumimoji="1" lang="ja-JP" altLang="en-US" sz="1200">
                <a:solidFill>
                  <a:schemeClr val="bg1"/>
                </a:solidFill>
                <a:latin typeface="Meiryo UI" panose="020B0604030504040204" pitchFamily="50" charset="-128"/>
                <a:ea typeface="Meiryo UI" panose="020B0604030504040204" pitchFamily="50" charset="-128"/>
              </a:rPr>
              <a:t>移行期</a:t>
            </a:r>
          </a:p>
        </p:txBody>
      </p:sp>
      <p:sp>
        <p:nvSpPr>
          <p:cNvPr id="31" name="正方形/長方形 30">
            <a:extLst>
              <a:ext uri="{FF2B5EF4-FFF2-40B4-BE49-F238E27FC236}">
                <a16:creationId xmlns:a16="http://schemas.microsoft.com/office/drawing/2014/main" id="{A9DD82B0-43D2-AB15-52B8-644C02F4AE20}"/>
              </a:ext>
            </a:extLst>
          </p:cNvPr>
          <p:cNvSpPr/>
          <p:nvPr/>
        </p:nvSpPr>
        <p:spPr>
          <a:xfrm>
            <a:off x="2034155" y="2279011"/>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4891C898-DABC-1C9F-4B05-D27BA17152B8}"/>
              </a:ext>
            </a:extLst>
          </p:cNvPr>
          <p:cNvSpPr/>
          <p:nvPr/>
        </p:nvSpPr>
        <p:spPr>
          <a:xfrm>
            <a:off x="4764702" y="2279011"/>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F9E54D3-576C-6761-4780-3A8213192B7E}"/>
              </a:ext>
            </a:extLst>
          </p:cNvPr>
          <p:cNvSpPr/>
          <p:nvPr/>
        </p:nvSpPr>
        <p:spPr>
          <a:xfrm>
            <a:off x="8860517" y="2279011"/>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CAE32C34-4F4F-0FD3-8C3C-CCE3A77A49EA}"/>
              </a:ext>
            </a:extLst>
          </p:cNvPr>
          <p:cNvSpPr txBox="1"/>
          <p:nvPr/>
        </p:nvSpPr>
        <p:spPr>
          <a:xfrm>
            <a:off x="777063" y="2279011"/>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CO2</a:t>
            </a:r>
          </a:p>
          <a:p>
            <a:pPr algn="ctr"/>
            <a:r>
              <a:rPr lang="ja-JP" altLang="en-US" sz="1200">
                <a:solidFill>
                  <a:schemeClr val="tx1"/>
                </a:solidFill>
                <a:latin typeface="Meiryo UI" panose="020B0604030504040204" pitchFamily="50" charset="-128"/>
                <a:ea typeface="Meiryo UI" panose="020B0604030504040204" pitchFamily="50" charset="-128"/>
              </a:rPr>
              <a:t>削減効果</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46D1D8B3-C6B2-3CE6-652D-3C96D7A5331B}"/>
              </a:ext>
            </a:extLst>
          </p:cNvPr>
          <p:cNvSpPr/>
          <p:nvPr/>
        </p:nvSpPr>
        <p:spPr>
          <a:xfrm>
            <a:off x="2034155" y="2669545"/>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6582E9C2-0B37-3D96-2217-877B9391A1F1}"/>
              </a:ext>
            </a:extLst>
          </p:cNvPr>
          <p:cNvSpPr/>
          <p:nvPr/>
        </p:nvSpPr>
        <p:spPr>
          <a:xfrm>
            <a:off x="4764702" y="2669545"/>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水素：</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DB6F9A5F-704F-DDB7-250C-F938A117B2C6}"/>
              </a:ext>
            </a:extLst>
          </p:cNvPr>
          <p:cNvSpPr/>
          <p:nvPr/>
        </p:nvSpPr>
        <p:spPr>
          <a:xfrm>
            <a:off x="8860517" y="2669545"/>
            <a:ext cx="2553275" cy="3744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200">
                <a:solidFill>
                  <a:schemeClr val="tx1"/>
                </a:solidFill>
                <a:latin typeface="Meiryo UI" panose="020B0604030504040204" pitchFamily="50" charset="-128"/>
                <a:ea typeface="Meiryo UI" panose="020B0604030504040204" pitchFamily="50" charset="-128"/>
              </a:rPr>
              <a:t>水素：</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万トン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C4DF85DB-1E8A-AED7-388E-2F1D3FBDC905}"/>
              </a:ext>
            </a:extLst>
          </p:cNvPr>
          <p:cNvSpPr txBox="1"/>
          <p:nvPr/>
        </p:nvSpPr>
        <p:spPr>
          <a:xfrm>
            <a:off x="777063" y="2669545"/>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燃料使用量</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695EB9C-A2E6-1698-49C6-0729140423B1}"/>
              </a:ext>
            </a:extLst>
          </p:cNvPr>
          <p:cNvSpPr/>
          <p:nvPr/>
        </p:nvSpPr>
        <p:spPr>
          <a:xfrm>
            <a:off x="2106334" y="2059363"/>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トランジション期・</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移行期の燃料調達計画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→使用燃料、</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削減効果、燃料使用量を明記の上、燃料の調達候補先、調達量、交渉状況、及び安価且つ安定的な調達に向けた取組について、設備運用開始見込み年度から最低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年間分を記載すること。なお、燃料使用量について、燃料調達量と異なる場合は燃料使用量と燃料調達量を併記すること。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C7225007-A1D6-FE88-9FF8-510EDAAAFC1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5" name="正方形/長方形 24">
            <a:extLst>
              <a:ext uri="{FF2B5EF4-FFF2-40B4-BE49-F238E27FC236}">
                <a16:creationId xmlns:a16="http://schemas.microsoft.com/office/drawing/2014/main" id="{991356B0-B5BE-BEF6-553E-AD167384FB37}"/>
              </a:ext>
            </a:extLst>
          </p:cNvPr>
          <p:cNvSpPr/>
          <p:nvPr/>
        </p:nvSpPr>
        <p:spPr>
          <a:xfrm>
            <a:off x="2034154" y="5279298"/>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lang="en-US" altLang="ja-JP" sz="1100">
              <a:solidFill>
                <a:schemeClr val="tx1"/>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5579805-ECFC-C2A9-1172-DD612F47D13A}"/>
              </a:ext>
            </a:extLst>
          </p:cNvPr>
          <p:cNvSpPr txBox="1"/>
          <p:nvPr/>
        </p:nvSpPr>
        <p:spPr>
          <a:xfrm>
            <a:off x="778208" y="5279298"/>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DA8F94AF-EA88-F6EF-BC21-7C3E175C10C7}"/>
              </a:ext>
            </a:extLst>
          </p:cNvPr>
          <p:cNvSpPr/>
          <p:nvPr/>
        </p:nvSpPr>
        <p:spPr>
          <a:xfrm>
            <a:off x="2034154" y="6062991"/>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受入・貯蔵インフラの強化</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DE8C4FFA-A0A9-9957-1364-827CBBCA8FD3}"/>
              </a:ext>
            </a:extLst>
          </p:cNvPr>
          <p:cNvSpPr txBox="1"/>
          <p:nvPr/>
        </p:nvSpPr>
        <p:spPr>
          <a:xfrm>
            <a:off x="778208" y="6062991"/>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安定的な</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調達に向けた取組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CB7F5F08-B462-0C78-8F59-1813465CBF05}"/>
              </a:ext>
            </a:extLst>
          </p:cNvPr>
          <p:cNvSpPr/>
          <p:nvPr/>
        </p:nvSpPr>
        <p:spPr>
          <a:xfrm>
            <a:off x="4756837" y="5279298"/>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58D72A94-74DA-5298-662C-503B41073257}"/>
              </a:ext>
            </a:extLst>
          </p:cNvPr>
          <p:cNvSpPr/>
          <p:nvPr/>
        </p:nvSpPr>
        <p:spPr>
          <a:xfrm>
            <a:off x="4756837" y="6062991"/>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コンソーシアムへの参画や</a:t>
            </a:r>
            <a:r>
              <a:rPr kumimoji="1" lang="en-US" altLang="ja-JP" sz="1100">
                <a:solidFill>
                  <a:schemeClr val="tx1"/>
                </a:solidFill>
                <a:latin typeface="Meiryo UI" panose="020B0604030504040204" pitchFamily="50" charset="-128"/>
                <a:ea typeface="Meiryo UI" panose="020B0604030504040204" pitchFamily="50" charset="-128"/>
              </a:rPr>
              <a:t>xx</a:t>
            </a:r>
            <a:endParaRPr lang="en-US" altLang="ja-JP" sz="11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B6C2E898-1E73-9C7C-A426-D5B8DC04526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435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4A8C-703D-F637-D680-F13C9C500F2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51B5040-1795-C19E-A0E1-803A95C0A92A}"/>
              </a:ext>
            </a:extLst>
          </p:cNvPr>
          <p:cNvGraphicFramePr>
            <a:graphicFrameLocks/>
          </p:cNvGraphicFramePr>
          <p:nvPr>
            <p:custDataLst>
              <p:tags r:id="rId1"/>
            </p:custDataLst>
            <p:extLst>
              <p:ext uri="{D42A27DB-BD31-4B8C-83A1-F6EECF244321}">
                <p14:modId xmlns:p14="http://schemas.microsoft.com/office/powerpoint/2010/main" val="36004890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B51B5040-1795-C19E-A0E1-803A95C0A9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463A9B6-6698-9378-5ADD-9DA5AF71F40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D23ED2B4-B2D7-882A-C174-3A9E40B6752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燃料の安価且つ安定的な調達に向け、これまでは</a:t>
            </a:r>
            <a:r>
              <a:rPr lang="en-US" altLang="ja-JP">
                <a:solidFill>
                  <a:schemeClr val="tx1"/>
                </a:solidFill>
              </a:rPr>
              <a:t>xx</a:t>
            </a:r>
            <a:r>
              <a:rPr lang="ja-JP" altLang="en-US">
                <a:solidFill>
                  <a:schemeClr val="tx1"/>
                </a:solidFill>
              </a:rPr>
              <a:t>、今後は</a:t>
            </a:r>
            <a:r>
              <a:rPr lang="en-US" altLang="ja-JP">
                <a:solidFill>
                  <a:schemeClr val="tx1"/>
                </a:solidFill>
              </a:rPr>
              <a:t>xx</a:t>
            </a:r>
            <a:r>
              <a:rPr lang="ja-JP" altLang="en-US">
                <a:solidFill>
                  <a:schemeClr val="tx1"/>
                </a:solidFill>
              </a:rPr>
              <a:t>に取り組む</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1B2E60B1-D28C-B079-BDFD-FD1988B026E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CE0C468-7A84-E9A3-E4D6-AD9D667D093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1" name="TextBox 24">
            <a:extLst>
              <a:ext uri="{FF2B5EF4-FFF2-40B4-BE49-F238E27FC236}">
                <a16:creationId xmlns:a16="http://schemas.microsoft.com/office/drawing/2014/main" id="{254818ED-503D-0C4F-5132-AD4EBF61BEA5}"/>
              </a:ext>
            </a:extLst>
          </p:cNvPr>
          <p:cNvSpPr txBox="1"/>
          <p:nvPr/>
        </p:nvSpPr>
        <p:spPr>
          <a:xfrm>
            <a:off x="6333599" y="2125121"/>
            <a:ext cx="5702395" cy="444014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これまでの取組と期待される効果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今後の取組と期待される効果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15" name="グループ化 14">
            <a:extLst>
              <a:ext uri="{FF2B5EF4-FFF2-40B4-BE49-F238E27FC236}">
                <a16:creationId xmlns:a16="http://schemas.microsoft.com/office/drawing/2014/main" id="{2593659F-854A-8AFB-975C-8438D99D9B72}"/>
              </a:ext>
            </a:extLst>
          </p:cNvPr>
          <p:cNvGrpSpPr/>
          <p:nvPr/>
        </p:nvGrpSpPr>
        <p:grpSpPr>
          <a:xfrm>
            <a:off x="180000" y="1659209"/>
            <a:ext cx="5702400" cy="288000"/>
            <a:chOff x="156000" y="1879963"/>
            <a:chExt cx="5760000" cy="288000"/>
          </a:xfrm>
        </p:grpSpPr>
        <p:sp>
          <p:nvSpPr>
            <p:cNvPr id="17" name="正方形/長方形 16">
              <a:extLst>
                <a:ext uri="{FF2B5EF4-FFF2-40B4-BE49-F238E27FC236}">
                  <a16:creationId xmlns:a16="http://schemas.microsoft.com/office/drawing/2014/main" id="{4FE89048-8B10-38EB-8647-2779BA2B6E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移行期に向けたバイオマス、低炭素水素等の調達サプライチェーン</a:t>
              </a:r>
            </a:p>
          </p:txBody>
        </p:sp>
        <p:cxnSp>
          <p:nvCxnSpPr>
            <p:cNvPr id="19" name="直線コネクタ 18">
              <a:extLst>
                <a:ext uri="{FF2B5EF4-FFF2-40B4-BE49-F238E27FC236}">
                  <a16:creationId xmlns:a16="http://schemas.microsoft.com/office/drawing/2014/main" id="{3E11C916-EA42-6DB8-78BC-163874B9C9A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65460BB7-BCE1-B00E-3F2E-EA2B237EB120}"/>
              </a:ext>
            </a:extLst>
          </p:cNvPr>
          <p:cNvGrpSpPr/>
          <p:nvPr/>
        </p:nvGrpSpPr>
        <p:grpSpPr>
          <a:xfrm>
            <a:off x="6333600" y="1659209"/>
            <a:ext cx="5702400" cy="288000"/>
            <a:chOff x="156000" y="1879963"/>
            <a:chExt cx="5760000" cy="288000"/>
          </a:xfrm>
        </p:grpSpPr>
        <p:sp>
          <p:nvSpPr>
            <p:cNvPr id="23" name="正方形/長方形 22">
              <a:extLst>
                <a:ext uri="{FF2B5EF4-FFF2-40B4-BE49-F238E27FC236}">
                  <a16:creationId xmlns:a16="http://schemas.microsoft.com/office/drawing/2014/main" id="{B5473814-6916-168E-A152-80BF13F9E6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移行期に向けたバイオマス、低炭素水素等の安価・安定調達に向けた取組</a:t>
              </a:r>
            </a:p>
          </p:txBody>
        </p:sp>
        <p:cxnSp>
          <p:nvCxnSpPr>
            <p:cNvPr id="24" name="直線コネクタ 23">
              <a:extLst>
                <a:ext uri="{FF2B5EF4-FFF2-40B4-BE49-F238E27FC236}">
                  <a16:creationId xmlns:a16="http://schemas.microsoft.com/office/drawing/2014/main" id="{FD008DB6-34BE-A58C-E51A-AC277EF1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6" name="Straight Connector 40">
            <a:extLst>
              <a:ext uri="{FF2B5EF4-FFF2-40B4-BE49-F238E27FC236}">
                <a16:creationId xmlns:a16="http://schemas.microsoft.com/office/drawing/2014/main" id="{8A37F6A4-7D9B-1B42-BD89-32955FA8D9DB}"/>
              </a:ext>
            </a:extLst>
          </p:cNvPr>
          <p:cNvCxnSpPr>
            <a:cxnSpLocks/>
          </p:cNvCxnSpPr>
          <p:nvPr/>
        </p:nvCxnSpPr>
        <p:spPr>
          <a:xfrm flipV="1">
            <a:off x="6114792" y="2056250"/>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CC1A7887-18E9-702E-F3D2-0E8B64841B09}"/>
              </a:ext>
            </a:extLst>
          </p:cNvPr>
          <p:cNvSpPr/>
          <p:nvPr/>
        </p:nvSpPr>
        <p:spPr>
          <a:xfrm>
            <a:off x="2161954" y="2585664"/>
            <a:ext cx="7868093" cy="34501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移行期に向けたバイオマス、低炭素水素等の調達サプライチェーン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→図表等を用いて、燃料の製造・輸送・受け入れの流れが分かるように記載すること。また、連携先があれば記載すること。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移行期に向けたバイオマス、低炭素水素等の安価・安定調達に向けた取組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→これまでの取り組みについては、供給ネットワーク構築に向けた連携（共同検討など）等の取り組みに併せ、期待される効果（調達の安定性、多様化、コスト低減に寄与など）を記載すること。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今後については、価格差支援、拠点整備支援などを見越した取り組みにより、期待される効果を記載すること。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462BA97-B36A-4C80-BFF9-FEFD4C86DB1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79937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44BA76C3-BCC9-C445-70E4-C08A03ABE008}"/>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D715632-2F79-C7FC-70DE-32F047E9FA1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5D715632-2F79-C7FC-70DE-32F047E9FA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67443"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a:t>
            </a:r>
            <a:r>
              <a:rPr lang="ja-JP" altLang="en-US">
                <a:solidFill>
                  <a:schemeClr val="tx1"/>
                </a:solidFill>
              </a:rPr>
              <a:t>申請共通の計画・取組</a:t>
            </a:r>
            <a:r>
              <a:rPr lang="en-US" altLang="ja-JP">
                <a:solidFill>
                  <a:schemeClr val="tx1"/>
                </a:solidFill>
              </a:rPr>
              <a:t>】</a:t>
            </a:r>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792EBD4-45AB-8199-6C85-F9EE615977BB}"/>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テキスト ボックス 1">
            <a:extLst>
              <a:ext uri="{FF2B5EF4-FFF2-40B4-BE49-F238E27FC236}">
                <a16:creationId xmlns:a16="http://schemas.microsoft.com/office/drawing/2014/main" id="{230A0CA4-651D-8EAD-E556-B4982FA3D180}"/>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21" name="テキスト ボックス 20">
            <a:extLst>
              <a:ext uri="{FF2B5EF4-FFF2-40B4-BE49-F238E27FC236}">
                <a16:creationId xmlns:a16="http://schemas.microsoft.com/office/drawing/2014/main" id="{28A937FA-7671-FCB6-6C93-A801C50F88BB}"/>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B9223A2-F409-A05E-E89F-B89B04C6E424}"/>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31" name="正方形/長方形 30">
            <a:extLst>
              <a:ext uri="{FF2B5EF4-FFF2-40B4-BE49-F238E27FC236}">
                <a16:creationId xmlns:a16="http://schemas.microsoft.com/office/drawing/2014/main" id="{CF29605B-DE89-95EE-9368-A7BA901F16C4}"/>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2F6D0EDB-7E8D-B73E-9A46-31DE852955FE}"/>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8D0123B1-BE1F-8561-4D5E-C6FF613A9C12}"/>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435FB3C7-00F4-8BBE-EFA7-0E4464B6947B}"/>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88E24C31-E204-B1F9-D999-851D172CA3FA}"/>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DD7DFEE2-475F-F413-47CD-F6842BAF2A4F}"/>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4" name="矢印: 五方向 43">
            <a:extLst>
              <a:ext uri="{FF2B5EF4-FFF2-40B4-BE49-F238E27FC236}">
                <a16:creationId xmlns:a16="http://schemas.microsoft.com/office/drawing/2014/main" id="{48E275A5-2665-627D-9EA6-47B0DA1F955D}"/>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5" name="矢印: 五方向 44">
            <a:extLst>
              <a:ext uri="{FF2B5EF4-FFF2-40B4-BE49-F238E27FC236}">
                <a16:creationId xmlns:a16="http://schemas.microsoft.com/office/drawing/2014/main" id="{3CB53DA3-3BDA-7DB7-CA09-AAF3E36BE62D}"/>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7" name="矢印: 五方向 46">
            <a:extLst>
              <a:ext uri="{FF2B5EF4-FFF2-40B4-BE49-F238E27FC236}">
                <a16:creationId xmlns:a16="http://schemas.microsoft.com/office/drawing/2014/main" id="{8616327C-C52A-9432-D4F9-06D2D674F620}"/>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8" name="矢印: 五方向 47">
            <a:extLst>
              <a:ext uri="{FF2B5EF4-FFF2-40B4-BE49-F238E27FC236}">
                <a16:creationId xmlns:a16="http://schemas.microsoft.com/office/drawing/2014/main" id="{796E5E89-9558-264B-C68B-79FBE67C10AB}"/>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9" name="矢印: 五方向 48">
            <a:extLst>
              <a:ext uri="{FF2B5EF4-FFF2-40B4-BE49-F238E27FC236}">
                <a16:creationId xmlns:a16="http://schemas.microsoft.com/office/drawing/2014/main" id="{BE2DA624-6A46-8EE2-46FC-06F18ED00685}"/>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0" name="矢印: 五方向 49">
            <a:extLst>
              <a:ext uri="{FF2B5EF4-FFF2-40B4-BE49-F238E27FC236}">
                <a16:creationId xmlns:a16="http://schemas.microsoft.com/office/drawing/2014/main" id="{734F7E67-CBC7-6D43-0C50-DC530001D94E}"/>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1" name="テキスト ボックス 50">
            <a:extLst>
              <a:ext uri="{FF2B5EF4-FFF2-40B4-BE49-F238E27FC236}">
                <a16:creationId xmlns:a16="http://schemas.microsoft.com/office/drawing/2014/main" id="{1CEF4520-765E-37A5-81E6-DF83B3A96855}"/>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52" name="正方形/長方形 51">
            <a:extLst>
              <a:ext uri="{FF2B5EF4-FFF2-40B4-BE49-F238E27FC236}">
                <a16:creationId xmlns:a16="http://schemas.microsoft.com/office/drawing/2014/main" id="{91B316DE-22FB-CC6C-337C-891E9F9511C0}"/>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3" name="正方形/長方形 52">
            <a:extLst>
              <a:ext uri="{FF2B5EF4-FFF2-40B4-BE49-F238E27FC236}">
                <a16:creationId xmlns:a16="http://schemas.microsoft.com/office/drawing/2014/main" id="{66CDF18F-2BBB-6501-E1F9-AAA0B62365E9}"/>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4" name="正方形/長方形 53">
            <a:extLst>
              <a:ext uri="{FF2B5EF4-FFF2-40B4-BE49-F238E27FC236}">
                <a16:creationId xmlns:a16="http://schemas.microsoft.com/office/drawing/2014/main" id="{5F5F3D33-D579-04D9-A0FB-BE87D5969C07}"/>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5" name="テキスト ボックス 54">
            <a:extLst>
              <a:ext uri="{FF2B5EF4-FFF2-40B4-BE49-F238E27FC236}">
                <a16:creationId xmlns:a16="http://schemas.microsoft.com/office/drawing/2014/main" id="{A4EE34EF-7428-9D5B-82B0-B3864E72B4C1}"/>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56" name="正方形/長方形 55">
            <a:extLst>
              <a:ext uri="{FF2B5EF4-FFF2-40B4-BE49-F238E27FC236}">
                <a16:creationId xmlns:a16="http://schemas.microsoft.com/office/drawing/2014/main" id="{5D90A43B-68E1-CD71-5C14-BA80EE96EA8A}"/>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7" name="テキスト ボックス 56">
            <a:extLst>
              <a:ext uri="{FF2B5EF4-FFF2-40B4-BE49-F238E27FC236}">
                <a16:creationId xmlns:a16="http://schemas.microsoft.com/office/drawing/2014/main" id="{438BEFD9-B132-DF90-CB89-FB3334FA8434}"/>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4BC6A7A5-A419-CDA6-2AC2-158F35E07F86}"/>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CB5CBDB-8283-125E-ECB4-14D944FBAA03}"/>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13C40DF4-4DA5-103B-C07F-FB0A1A6BBE53}"/>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94FB2D2E-B503-AAE2-6D57-D785BF0337C0}"/>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2A3EFEBE-06B4-ACDF-3EA0-13324A4D5360}"/>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13A7D269-D7C2-564D-5FC7-64CCFC3FE8B9}"/>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64" name="正方形/長方形 63">
            <a:extLst>
              <a:ext uri="{FF2B5EF4-FFF2-40B4-BE49-F238E27FC236}">
                <a16:creationId xmlns:a16="http://schemas.microsoft.com/office/drawing/2014/main" id="{FF174D7D-86EC-082A-10F1-4FA4AB26F5D6}"/>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5DA1B8B6-0083-10EF-9ECB-972120B43D97}"/>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A674D07-3E12-35E9-13B0-B0053C918A3F}"/>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r>
              <a:rPr lang="ja-JP" altLang="en-US" sz="1400" b="1">
                <a:solidFill>
                  <a:srgbClr val="FF0000"/>
                </a:solidFill>
                <a:latin typeface="Meiryo UI" panose="020B0604030504040204" pitchFamily="50" charset="-128"/>
                <a:ea typeface="Meiryo UI" panose="020B0604030504040204" pitchFamily="50" charset="-128"/>
              </a:rPr>
              <a:t>申請共通の計画・取組</a:t>
            </a:r>
            <a:r>
              <a:rPr lang="ja-JP" altLang="en-US" sz="1400">
                <a:solidFill>
                  <a:srgbClr val="FF0000"/>
                </a:solidFill>
                <a:latin typeface="Meiryo UI" panose="020B0604030504040204" pitchFamily="50" charset="-128"/>
                <a:ea typeface="Meiryo UI" panose="020B0604030504040204" pitchFamily="50" charset="-128"/>
              </a:rPr>
              <a:t>）</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b="1">
                <a:solidFill>
                  <a:srgbClr val="FF0000"/>
                </a:solidFill>
                <a:latin typeface="Meiryo UI" panose="020B0604030504040204" pitchFamily="50" charset="-128"/>
                <a:ea typeface="Meiryo UI" panose="020B0604030504040204" pitchFamily="50" charset="-128"/>
              </a:rPr>
              <a:t>※</a:t>
            </a:r>
            <a:r>
              <a:rPr lang="ja-JP" altLang="en-US" sz="1400" b="1">
                <a:solidFill>
                  <a:srgbClr val="FF0000"/>
                </a:solidFill>
                <a:latin typeface="Meiryo UI" panose="020B0604030504040204" pitchFamily="50" charset="-128"/>
                <a:ea typeface="Meiryo UI" panose="020B0604030504040204" pitchFamily="50" charset="-128"/>
              </a:rPr>
              <a:t>申請における、各社共通の計画・取組について記載すること。</a:t>
            </a:r>
            <a:endParaRPr kumimoji="1" lang="en-US" altLang="ja-JP" sz="1400" b="1">
              <a:solidFill>
                <a:schemeClr val="tx1"/>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C98198DE-D8F8-1500-9225-305DE5BF8946}"/>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88671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D715632-2F79-C7FC-70DE-32F047E9FA1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5D715632-2F79-C7FC-70DE-32F047E9FA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67443"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a:t>
            </a:r>
            <a:r>
              <a:rPr lang="ja-JP" altLang="en-US">
                <a:solidFill>
                  <a:schemeClr val="tx1"/>
                </a:solidFill>
              </a:rPr>
              <a:t>個社による計画・取組</a:t>
            </a:r>
            <a:r>
              <a:rPr lang="en-US" altLang="ja-JP">
                <a:solidFill>
                  <a:schemeClr val="tx1"/>
                </a:solidFill>
              </a:rPr>
              <a:t>】</a:t>
            </a:r>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792EBD4-45AB-8199-6C85-F9EE615977BB}"/>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テキスト ボックス 1">
            <a:extLst>
              <a:ext uri="{FF2B5EF4-FFF2-40B4-BE49-F238E27FC236}">
                <a16:creationId xmlns:a16="http://schemas.microsoft.com/office/drawing/2014/main" id="{230A0CA4-651D-8EAD-E556-B4982FA3D180}"/>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21" name="テキスト ボックス 20">
            <a:extLst>
              <a:ext uri="{FF2B5EF4-FFF2-40B4-BE49-F238E27FC236}">
                <a16:creationId xmlns:a16="http://schemas.microsoft.com/office/drawing/2014/main" id="{28A937FA-7671-FCB6-6C93-A801C50F88BB}"/>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B9223A2-F409-A05E-E89F-B89B04C6E424}"/>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31" name="正方形/長方形 30">
            <a:extLst>
              <a:ext uri="{FF2B5EF4-FFF2-40B4-BE49-F238E27FC236}">
                <a16:creationId xmlns:a16="http://schemas.microsoft.com/office/drawing/2014/main" id="{CF29605B-DE89-95EE-9368-A7BA901F16C4}"/>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2F6D0EDB-7E8D-B73E-9A46-31DE852955FE}"/>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8D0123B1-BE1F-8561-4D5E-C6FF613A9C12}"/>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435FB3C7-00F4-8BBE-EFA7-0E4464B6947B}"/>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88E24C31-E204-B1F9-D999-851D172CA3FA}"/>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DD7DFEE2-475F-F413-47CD-F6842BAF2A4F}"/>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4" name="矢印: 五方向 43">
            <a:extLst>
              <a:ext uri="{FF2B5EF4-FFF2-40B4-BE49-F238E27FC236}">
                <a16:creationId xmlns:a16="http://schemas.microsoft.com/office/drawing/2014/main" id="{48E275A5-2665-627D-9EA6-47B0DA1F955D}"/>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5" name="矢印: 五方向 44">
            <a:extLst>
              <a:ext uri="{FF2B5EF4-FFF2-40B4-BE49-F238E27FC236}">
                <a16:creationId xmlns:a16="http://schemas.microsoft.com/office/drawing/2014/main" id="{3CB53DA3-3BDA-7DB7-CA09-AAF3E36BE62D}"/>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7" name="矢印: 五方向 46">
            <a:extLst>
              <a:ext uri="{FF2B5EF4-FFF2-40B4-BE49-F238E27FC236}">
                <a16:creationId xmlns:a16="http://schemas.microsoft.com/office/drawing/2014/main" id="{8616327C-C52A-9432-D4F9-06D2D674F620}"/>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8" name="矢印: 五方向 47">
            <a:extLst>
              <a:ext uri="{FF2B5EF4-FFF2-40B4-BE49-F238E27FC236}">
                <a16:creationId xmlns:a16="http://schemas.microsoft.com/office/drawing/2014/main" id="{796E5E89-9558-264B-C68B-79FBE67C10AB}"/>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9" name="矢印: 五方向 48">
            <a:extLst>
              <a:ext uri="{FF2B5EF4-FFF2-40B4-BE49-F238E27FC236}">
                <a16:creationId xmlns:a16="http://schemas.microsoft.com/office/drawing/2014/main" id="{BE2DA624-6A46-8EE2-46FC-06F18ED00685}"/>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0" name="矢印: 五方向 49">
            <a:extLst>
              <a:ext uri="{FF2B5EF4-FFF2-40B4-BE49-F238E27FC236}">
                <a16:creationId xmlns:a16="http://schemas.microsoft.com/office/drawing/2014/main" id="{734F7E67-CBC7-6D43-0C50-DC530001D94E}"/>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1" name="テキスト ボックス 50">
            <a:extLst>
              <a:ext uri="{FF2B5EF4-FFF2-40B4-BE49-F238E27FC236}">
                <a16:creationId xmlns:a16="http://schemas.microsoft.com/office/drawing/2014/main" id="{1CEF4520-765E-37A5-81E6-DF83B3A96855}"/>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52" name="正方形/長方形 51">
            <a:extLst>
              <a:ext uri="{FF2B5EF4-FFF2-40B4-BE49-F238E27FC236}">
                <a16:creationId xmlns:a16="http://schemas.microsoft.com/office/drawing/2014/main" id="{91B316DE-22FB-CC6C-337C-891E9F9511C0}"/>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3" name="正方形/長方形 52">
            <a:extLst>
              <a:ext uri="{FF2B5EF4-FFF2-40B4-BE49-F238E27FC236}">
                <a16:creationId xmlns:a16="http://schemas.microsoft.com/office/drawing/2014/main" id="{66CDF18F-2BBB-6501-E1F9-AAA0B62365E9}"/>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4" name="正方形/長方形 53">
            <a:extLst>
              <a:ext uri="{FF2B5EF4-FFF2-40B4-BE49-F238E27FC236}">
                <a16:creationId xmlns:a16="http://schemas.microsoft.com/office/drawing/2014/main" id="{5F5F3D33-D579-04D9-A0FB-BE87D5969C07}"/>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5" name="テキスト ボックス 54">
            <a:extLst>
              <a:ext uri="{FF2B5EF4-FFF2-40B4-BE49-F238E27FC236}">
                <a16:creationId xmlns:a16="http://schemas.microsoft.com/office/drawing/2014/main" id="{A4EE34EF-7428-9D5B-82B0-B3864E72B4C1}"/>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56" name="正方形/長方形 55">
            <a:extLst>
              <a:ext uri="{FF2B5EF4-FFF2-40B4-BE49-F238E27FC236}">
                <a16:creationId xmlns:a16="http://schemas.microsoft.com/office/drawing/2014/main" id="{5D90A43B-68E1-CD71-5C14-BA80EE96EA8A}"/>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7" name="テキスト ボックス 56">
            <a:extLst>
              <a:ext uri="{FF2B5EF4-FFF2-40B4-BE49-F238E27FC236}">
                <a16:creationId xmlns:a16="http://schemas.microsoft.com/office/drawing/2014/main" id="{438BEFD9-B132-DF90-CB89-FB3334FA8434}"/>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4BC6A7A5-A419-CDA6-2AC2-158F35E07F86}"/>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CB5CBDB-8283-125E-ECB4-14D944FBAA03}"/>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13C40DF4-4DA5-103B-C07F-FB0A1A6BBE53}"/>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94FB2D2E-B503-AAE2-6D57-D785BF0337C0}"/>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2A3EFEBE-06B4-ACDF-3EA0-13324A4D5360}"/>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13A7D269-D7C2-564D-5FC7-64CCFC3FE8B9}"/>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64" name="正方形/長方形 63">
            <a:extLst>
              <a:ext uri="{FF2B5EF4-FFF2-40B4-BE49-F238E27FC236}">
                <a16:creationId xmlns:a16="http://schemas.microsoft.com/office/drawing/2014/main" id="{FF174D7D-86EC-082A-10F1-4FA4AB26F5D6}"/>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5DA1B8B6-0083-10EF-9ECB-972120B43D97}"/>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A674D07-3E12-35E9-13B0-B0053C918A3F}"/>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r>
              <a:rPr lang="ja-JP" altLang="en-US" sz="1400" b="1">
                <a:solidFill>
                  <a:srgbClr val="FF0000"/>
                </a:solidFill>
                <a:latin typeface="Meiryo UI" panose="020B0604030504040204" pitchFamily="50" charset="-128"/>
                <a:ea typeface="Meiryo UI" panose="020B0604030504040204" pitchFamily="50" charset="-128"/>
              </a:rPr>
              <a:t>個社の計画・取組</a:t>
            </a:r>
            <a:r>
              <a:rPr lang="ja-JP" altLang="en-US" sz="1400">
                <a:solidFill>
                  <a:srgbClr val="FF0000"/>
                </a:solidFill>
                <a:latin typeface="Meiryo UI" panose="020B0604030504040204" pitchFamily="50" charset="-128"/>
                <a:ea typeface="Meiryo UI" panose="020B0604030504040204" pitchFamily="50" charset="-128"/>
              </a:rPr>
              <a:t>）</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b="1">
                <a:solidFill>
                  <a:srgbClr val="FF0000"/>
                </a:solidFill>
                <a:latin typeface="Meiryo UI" panose="020B0604030504040204" pitchFamily="50" charset="-128"/>
                <a:ea typeface="Meiryo UI" panose="020B0604030504040204" pitchFamily="50" charset="-128"/>
              </a:rPr>
              <a:t>※</a:t>
            </a:r>
            <a:r>
              <a:rPr lang="ja-JP" altLang="en-US" sz="1400" b="1">
                <a:solidFill>
                  <a:srgbClr val="FF0000"/>
                </a:solidFill>
                <a:latin typeface="Meiryo UI" panose="020B0604030504040204" pitchFamily="50" charset="-128"/>
                <a:ea typeface="Meiryo UI" panose="020B0604030504040204" pitchFamily="50" charset="-128"/>
              </a:rPr>
              <a:t>申請における、個社の計画・取組について記載すること。</a:t>
            </a:r>
            <a:endParaRPr kumimoji="1" lang="en-US" altLang="ja-JP" sz="1400" b="1">
              <a:solidFill>
                <a:schemeClr val="tx1"/>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3554F54C-D266-707A-4FD3-59C43822B3B4}"/>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a:ea typeface="Meiryo UI"/>
              </a:rPr>
              <a:t>共同実施者記載箇所</a:t>
            </a:r>
          </a:p>
        </p:txBody>
      </p:sp>
    </p:spTree>
    <p:extLst>
      <p:ext uri="{BB962C8B-B14F-4D97-AF65-F5344CB8AC3E}">
        <p14:creationId xmlns:p14="http://schemas.microsoft.com/office/powerpoint/2010/main" val="242633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A3EAEA-318A-F0CA-B4E5-E798E926CAB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AFA3EAEA-318A-F0CA-B4E5-E798E926CA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ⅴ</a:t>
            </a:r>
            <a:r>
              <a:rPr lang="ja-JP" altLang="en-US" sz="200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1811931C-7BA0-5A81-A0C4-0C16747A658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6DDE1B2-BEC3-E6E7-F1C6-E3DFD2B8AF0B}"/>
              </a:ext>
            </a:extLst>
          </p:cNvPr>
          <p:cNvGraphicFramePr>
            <a:graphicFrameLocks/>
          </p:cNvGraphicFramePr>
          <p:nvPr>
            <p:custDataLst>
              <p:tags r:id="rId1"/>
            </p:custDataLst>
            <p:extLst>
              <p:ext uri="{D42A27DB-BD31-4B8C-83A1-F6EECF244321}">
                <p14:modId xmlns:p14="http://schemas.microsoft.com/office/powerpoint/2010/main" val="2594745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6DDE1B2-BEC3-E6E7-F1C6-E3DFD2B8AF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構造転換（燃料転換）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ⅶ</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u="sng">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構造転換の内容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構造転換に該当する理由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→自ら経営効率化を図り、</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構造転換（補助率が</a:t>
            </a:r>
            <a:r>
              <a:rPr lang="en-US" altLang="ja-JP" sz="1400">
                <a:solidFill>
                  <a:srgbClr val="FF0000"/>
                </a:solidFill>
                <a:latin typeface="Meiryo UI" panose="020B0604030504040204" pitchFamily="50" charset="-128"/>
                <a:ea typeface="Meiryo UI" panose="020B0604030504040204" pitchFamily="50" charset="-128"/>
              </a:rPr>
              <a:t>1/2</a:t>
            </a:r>
            <a:r>
              <a:rPr lang="ja-JP" altLang="en-US" sz="140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→補助率</a:t>
            </a:r>
            <a:r>
              <a:rPr lang="en-US" altLang="ja-JP" sz="1400">
                <a:solidFill>
                  <a:srgbClr val="FF0000"/>
                </a:solidFill>
                <a:latin typeface="Meiryo UI" panose="020B0604030504040204" pitchFamily="50" charset="-128"/>
                <a:ea typeface="Meiryo UI" panose="020B0604030504040204" pitchFamily="50" charset="-128"/>
              </a:rPr>
              <a:t>1/3</a:t>
            </a:r>
            <a:r>
              <a:rPr lang="ja-JP" altLang="en-US" sz="140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燃料転換の申請者（構造転換を伴わない）は、本頁は記載せず削除すること。</a:t>
            </a:r>
            <a:endParaRPr kumimoji="1" lang="en-US" altLang="ja-JP" sz="1400" b="1">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7CBBD303-2BEC-3730-27C7-E4808D2B5491}"/>
              </a:ext>
            </a:extLst>
          </p:cNvPr>
          <p:cNvSpPr/>
          <p:nvPr/>
        </p:nvSpPr>
        <p:spPr bwMode="gray">
          <a:xfrm>
            <a:off x="7758764" y="6151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B6F4D7A9-B17B-6129-E9FB-B017B22E9EFA}"/>
              </a:ext>
            </a:extLst>
          </p:cNvPr>
          <p:cNvGraphicFramePr>
            <a:graphicFrameLocks/>
          </p:cNvGraphicFramePr>
          <p:nvPr>
            <p:custDataLst>
              <p:tags r:id="rId1"/>
            </p:custDataLst>
            <p:extLst>
              <p:ext uri="{D42A27DB-BD31-4B8C-83A1-F6EECF244321}">
                <p14:modId xmlns:p14="http://schemas.microsoft.com/office/powerpoint/2010/main" val="2791277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21" name="think-cell data - do not delete" hidden="1">
                        <a:extLst>
                          <a:ext uri="{FF2B5EF4-FFF2-40B4-BE49-F238E27FC236}">
                            <a16:creationId xmlns:a16="http://schemas.microsoft.com/office/drawing/2014/main" id="{B6F4D7A9-B17B-6129-E9FB-B017B22E9E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2E1864C9-2162-F30C-0473-5C0E71D61F2E}"/>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7315E5F2-CD68-BC45-679D-E64493C34D7E}"/>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F266C-1F36-3099-ECBC-3527F32F3FB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1AF36D0-A320-9958-DA08-C1A4721C86B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87AC1242-08A8-E284-F807-D748472E351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kumimoji="1" lang="ja-JP" altLang="en-US" b="1">
                <a:solidFill>
                  <a:schemeClr val="tx1"/>
                </a:solidFill>
              </a:rPr>
              <a:t>トランジション期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209F25E1-E3AC-59B8-C6DC-5C636F6035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E5623474-0ACF-6ECB-96CB-AE18BD3204A9}"/>
              </a:ext>
            </a:extLst>
          </p:cNvPr>
          <p:cNvSpPr txBox="1"/>
          <p:nvPr/>
        </p:nvSpPr>
        <p:spPr>
          <a:xfrm>
            <a:off x="156001" y="2288220"/>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間接補助事業終了年度の翌年度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BE134D8F-83B4-FC49-5867-5C96914112A2}"/>
              </a:ext>
            </a:extLst>
          </p:cNvPr>
          <p:cNvSpPr txBox="1"/>
          <p:nvPr/>
        </p:nvSpPr>
        <p:spPr>
          <a:xfrm>
            <a:off x="3038901" y="2288220"/>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6" name="TextBox 40">
            <a:extLst>
              <a:ext uri="{FF2B5EF4-FFF2-40B4-BE49-F238E27FC236}">
                <a16:creationId xmlns:a16="http://schemas.microsoft.com/office/drawing/2014/main" id="{B15F12C3-4077-E712-1919-CBF4A45B3808}"/>
              </a:ext>
            </a:extLst>
          </p:cNvPr>
          <p:cNvSpPr txBox="1"/>
          <p:nvPr/>
        </p:nvSpPr>
        <p:spPr>
          <a:xfrm>
            <a:off x="156001" y="3752698"/>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83C89BD-80BA-F025-015A-2A7EF8AA18E4}"/>
              </a:ext>
            </a:extLst>
          </p:cNvPr>
          <p:cNvSpPr txBox="1"/>
          <p:nvPr/>
        </p:nvSpPr>
        <p:spPr>
          <a:xfrm>
            <a:off x="1041991" y="3752698"/>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燃料転換後（トランジション期）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75481428-95DE-400F-BA7F-0EC71A3A412C}"/>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a:t>
            </a:r>
            <a:r>
              <a:rPr lang="ja-JP" altLang="en-US" sz="1400">
                <a:solidFill>
                  <a:prstClr val="black"/>
                </a:solidFill>
                <a:latin typeface="Meiryo UI" panose="020B0604030504040204" pitchFamily="50" charset="-128"/>
                <a:ea typeface="Meiryo UI" panose="020B0604030504040204" pitchFamily="50" charset="-128"/>
              </a:rPr>
              <a:t>トランジション期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3DA54DB0-EC06-ABAD-DEF6-9CB5EB8F39CA}"/>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（基準値比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D9D66116-3714-FC9E-137F-AABB79546566}"/>
              </a:ext>
            </a:extLst>
          </p:cNvPr>
          <p:cNvSpPr txBox="1"/>
          <p:nvPr/>
        </p:nvSpPr>
        <p:spPr>
          <a:xfrm>
            <a:off x="5769884" y="1551334"/>
            <a:ext cx="796017" cy="35933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E2D34AB-6D8C-B2DE-6F67-4A1212F4B6DA}"/>
              </a:ext>
            </a:extLst>
          </p:cNvPr>
          <p:cNvSpPr txBox="1"/>
          <p:nvPr/>
        </p:nvSpPr>
        <p:spPr>
          <a:xfrm>
            <a:off x="6655874" y="1551334"/>
            <a:ext cx="5380125" cy="359337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BB5192C1-3CAF-C62C-F583-CE31CABB06DB}"/>
              </a:ext>
            </a:extLst>
          </p:cNvPr>
          <p:cNvSpPr txBox="1"/>
          <p:nvPr/>
        </p:nvSpPr>
        <p:spPr>
          <a:xfrm>
            <a:off x="156001" y="3020459"/>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基準値</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原則、令和</a:t>
            </a:r>
            <a:r>
              <a:rPr lang="ja-JP" altLang="en-US" sz="1050" dirty="0">
                <a:solidFill>
                  <a:schemeClr val="tx1"/>
                </a:solidFill>
                <a:latin typeface="Meiryo UI" panose="020B0604030504040204" pitchFamily="50" charset="-128"/>
                <a:ea typeface="Meiryo UI" panose="020B0604030504040204" pitchFamily="50" charset="-128"/>
              </a:rPr>
              <a:t>５</a:t>
            </a:r>
            <a:r>
              <a:rPr kumimoji="1" lang="ja-JP" altLang="en-US" sz="1050" dirty="0">
                <a:solidFill>
                  <a:schemeClr val="tx1"/>
                </a:solidFill>
                <a:latin typeface="Meiryo UI" panose="020B0604030504040204" pitchFamily="50" charset="-128"/>
                <a:ea typeface="Meiryo UI" panose="020B0604030504040204" pitchFamily="50" charset="-128"/>
              </a:rPr>
              <a:t>年度～</a:t>
            </a:r>
            <a:r>
              <a:rPr lang="ja-JP" altLang="en-US" sz="1050" dirty="0">
                <a:solidFill>
                  <a:schemeClr val="tx1"/>
                </a:solidFill>
                <a:latin typeface="Meiryo UI" panose="020B0604030504040204" pitchFamily="50" charset="-128"/>
                <a:ea typeface="Meiryo UI" panose="020B0604030504040204" pitchFamily="50" charset="-128"/>
              </a:rPr>
              <a:t>７</a:t>
            </a:r>
            <a:r>
              <a:rPr kumimoji="1" lang="ja-JP" altLang="en-US" sz="1050" dirty="0">
                <a:solidFill>
                  <a:schemeClr val="tx1"/>
                </a:solidFill>
                <a:latin typeface="Meiryo UI" panose="020B0604030504040204" pitchFamily="50" charset="-128"/>
                <a:ea typeface="Meiryo UI" panose="020B0604030504040204" pitchFamily="50" charset="-128"/>
              </a:rPr>
              <a:t>年度の平均値とする</a:t>
            </a: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B0DBEEF2-65D7-7BB6-3C29-1BFE9FFD1A3F}"/>
              </a:ext>
            </a:extLst>
          </p:cNvPr>
          <p:cNvSpPr txBox="1"/>
          <p:nvPr/>
        </p:nvSpPr>
        <p:spPr>
          <a:xfrm>
            <a:off x="3038901" y="3020459"/>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565A702E-DDC2-E57F-638F-6A6D2610FB7F}"/>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C5D581E6-28AB-D6DC-88E3-02306E08021A}"/>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2" name="正方形/長方形 51">
            <a:extLst>
              <a:ext uri="{FF2B5EF4-FFF2-40B4-BE49-F238E27FC236}">
                <a16:creationId xmlns:a16="http://schemas.microsoft.com/office/drawing/2014/main" id="{DB75773B-87B7-A3E6-8F19-E2C38385376D}"/>
              </a:ext>
            </a:extLst>
          </p:cNvPr>
          <p:cNvSpPr/>
          <p:nvPr/>
        </p:nvSpPr>
        <p:spPr>
          <a:xfrm>
            <a:off x="2161953" y="1851418"/>
            <a:ext cx="7868093" cy="35889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補助事業期間において、トランジション期を経ずに</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移行期となる場合は、本頁を省略可し、次頁（</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移行期）のみを記載すること。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6C0079D-818B-8972-664B-EAE1E139F98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C64E44C8-6226-4C7F-3562-3121F79BE6D0}"/>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9089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D73AF-62ED-9105-E0D2-37A87FBB0EE4}"/>
            </a:ext>
          </a:extLst>
        </p:cNvPr>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B2765ED0-ADA8-34F5-CA81-F717261DA76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4" name="think-cell data - do not delete" hidden="1">
                        <a:extLst>
                          <a:ext uri="{FF2B5EF4-FFF2-40B4-BE49-F238E27FC236}">
                            <a16:creationId xmlns:a16="http://schemas.microsoft.com/office/drawing/2014/main" id="{B2765ED0-ADA8-34F5-CA81-F717261DA7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397A707-CCC1-A9CF-5EF5-0CF193A0E57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67BF040B-D48F-2952-A51A-F77DC8C1A4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lang="en-US" altLang="ja-JP" b="1">
                <a:solidFill>
                  <a:schemeClr val="tx1"/>
                </a:solidFill>
              </a:rPr>
              <a:t>CN</a:t>
            </a:r>
            <a:r>
              <a:rPr lang="ja-JP" altLang="en-US" b="1">
                <a:solidFill>
                  <a:schemeClr val="tx1"/>
                </a:solidFill>
              </a:rPr>
              <a:t>移行</a:t>
            </a:r>
            <a:r>
              <a:rPr kumimoji="1" lang="ja-JP" altLang="en-US" b="1">
                <a:solidFill>
                  <a:schemeClr val="tx1"/>
                </a:solidFill>
              </a:rPr>
              <a:t>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90A50077-6B75-6689-73A6-F0556C23876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TextBox 40">
            <a:extLst>
              <a:ext uri="{FF2B5EF4-FFF2-40B4-BE49-F238E27FC236}">
                <a16:creationId xmlns:a16="http://schemas.microsoft.com/office/drawing/2014/main" id="{ED7C06BF-5E01-B975-967F-58E843F4BC4C}"/>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43D7CB8E-0CE8-4CE0-0788-5923B9FEB4C9}"/>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a:t>
            </a:r>
            <a:r>
              <a:rPr lang="en-US" altLang="ja-JP" sz="1400">
                <a:solidFill>
                  <a:schemeClr val="tx1"/>
                </a:solidFill>
                <a:latin typeface="Meiryo UI" panose="020B0604030504040204" pitchFamily="50" charset="-128"/>
                <a:ea typeface="Meiryo UI" panose="020B0604030504040204" pitchFamily="50" charset="-128"/>
              </a:rPr>
              <a:t>CN</a:t>
            </a:r>
            <a:r>
              <a:rPr lang="ja-JP" altLang="en-US" sz="1400">
                <a:solidFill>
                  <a:schemeClr val="tx1"/>
                </a:solidFill>
                <a:latin typeface="Meiryo UI" panose="020B0604030504040204" pitchFamily="50" charset="-128"/>
                <a:ea typeface="Meiryo UI" panose="020B0604030504040204" pitchFamily="50" charset="-128"/>
              </a:rPr>
              <a:t>移行期）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2AFDE130-1600-934D-7357-EDB3D48AAE8D}"/>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a:t>
            </a:r>
            <a:r>
              <a:rPr lang="ja-JP" altLang="en-US" sz="1400">
                <a:solidFill>
                  <a:prstClr val="black"/>
                </a:solidFill>
                <a:latin typeface="Meiryo UI" panose="020B0604030504040204" pitchFamily="50" charset="-128"/>
                <a:ea typeface="Meiryo UI" panose="020B0604030504040204" pitchFamily="50" charset="-128"/>
              </a:rPr>
              <a:t>（目標値）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※CN</a:t>
            </a:r>
            <a:r>
              <a:rPr lang="ja-JP" altLang="en-US" sz="1400">
                <a:solidFill>
                  <a:prstClr val="black"/>
                </a:solidFill>
                <a:latin typeface="Meiryo UI" panose="020B0604030504040204" pitchFamily="50" charset="-128"/>
                <a:ea typeface="Meiryo UI" panose="020B0604030504040204" pitchFamily="50" charset="-128"/>
              </a:rPr>
              <a:t>移行期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DFAA5E36-C2F3-FCFC-0DE7-E9DC4D293E14}"/>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基準値</a:t>
            </a:r>
            <a:r>
              <a:rPr kumimoji="1" lang="ja-JP" altLang="en-US" sz="1400">
                <a:solidFill>
                  <a:schemeClr val="tx1"/>
                </a:solidFill>
                <a:latin typeface="Meiryo UI" panose="020B0604030504040204" pitchFamily="50" charset="-128"/>
                <a:ea typeface="Meiryo UI" panose="020B0604030504040204" pitchFamily="50" charset="-128"/>
              </a:rPr>
              <a:t>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45C89BBA-737F-DFCF-B9E8-C95005EBA26C}"/>
              </a:ext>
            </a:extLst>
          </p:cNvPr>
          <p:cNvSpPr txBox="1"/>
          <p:nvPr/>
        </p:nvSpPr>
        <p:spPr>
          <a:xfrm>
            <a:off x="5769884" y="1551334"/>
            <a:ext cx="796017" cy="36123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530DE97F-4618-62AF-E865-8C41151C428C}"/>
              </a:ext>
            </a:extLst>
          </p:cNvPr>
          <p:cNvSpPr txBox="1"/>
          <p:nvPr/>
        </p:nvSpPr>
        <p:spPr>
          <a:xfrm>
            <a:off x="6655874" y="1551334"/>
            <a:ext cx="5380125" cy="361233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D895B229-B9DC-A6CA-AEED-5792350DA279}"/>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D50340DC-CD82-B8F2-ABBB-451617463014}"/>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98501B78-8A72-E051-44CA-D0C6165039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extBox 40">
            <a:extLst>
              <a:ext uri="{FF2B5EF4-FFF2-40B4-BE49-F238E27FC236}">
                <a16:creationId xmlns:a16="http://schemas.microsoft.com/office/drawing/2014/main" id="{A47AAF5B-680B-988D-CA70-489178EA89CE}"/>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5B8DDEF7-660B-A884-A185-099078DEDB9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9" name="TextBox 40">
            <a:extLst>
              <a:ext uri="{FF2B5EF4-FFF2-40B4-BE49-F238E27FC236}">
                <a16:creationId xmlns:a16="http://schemas.microsoft.com/office/drawing/2014/main" id="{7D7B4116-27B2-05D0-C06A-F363B3E88801}"/>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基準値</a:t>
            </a:r>
          </a:p>
          <a:p>
            <a:pPr algn="ct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原則、令和</a:t>
            </a:r>
            <a:r>
              <a:rPr lang="en-US" altLang="ja-JP" sz="1050" dirty="0">
                <a:solidFill>
                  <a:schemeClr val="tx1"/>
                </a:solidFill>
                <a:latin typeface="Meiryo UI" panose="020B0604030504040204" pitchFamily="50" charset="-128"/>
                <a:ea typeface="Meiryo UI" panose="020B0604030504040204" pitchFamily="50" charset="-128"/>
              </a:rPr>
              <a:t>4</a:t>
            </a:r>
            <a:r>
              <a:rPr lang="ja-JP" altLang="en-US" sz="1050" dirty="0">
                <a:solidFill>
                  <a:schemeClr val="tx1"/>
                </a:solidFill>
                <a:latin typeface="Meiryo UI" panose="020B0604030504040204" pitchFamily="50" charset="-128"/>
                <a:ea typeface="Meiryo UI" panose="020B0604030504040204" pitchFamily="50" charset="-128"/>
              </a:rPr>
              <a:t>年度～</a:t>
            </a:r>
            <a:r>
              <a:rPr lang="en-US" altLang="ja-JP" sz="1050" dirty="0">
                <a:solidFill>
                  <a:schemeClr val="tx1"/>
                </a:solidFill>
                <a:latin typeface="Meiryo UI" panose="020B0604030504040204" pitchFamily="50" charset="-128"/>
                <a:ea typeface="Meiryo UI" panose="020B0604030504040204" pitchFamily="50" charset="-128"/>
              </a:rPr>
              <a:t>6</a:t>
            </a:r>
            <a:r>
              <a:rPr lang="ja-JP" altLang="en-US" sz="1050" dirty="0">
                <a:solidFill>
                  <a:schemeClr val="tx1"/>
                </a:solidFill>
                <a:latin typeface="Meiryo UI" panose="020B0604030504040204" pitchFamily="50" charset="-128"/>
                <a:ea typeface="Meiryo UI" panose="020B0604030504040204" pitchFamily="50" charset="-128"/>
              </a:rPr>
              <a:t>年度の平均値とする</a:t>
            </a:r>
          </a:p>
        </p:txBody>
      </p:sp>
      <p:sp>
        <p:nvSpPr>
          <p:cNvPr id="10" name="TextBox 40">
            <a:extLst>
              <a:ext uri="{FF2B5EF4-FFF2-40B4-BE49-F238E27FC236}">
                <a16:creationId xmlns:a16="http://schemas.microsoft.com/office/drawing/2014/main" id="{AFA461F6-296C-C84B-4B7B-82EBC8C5B7E5}"/>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TextBox 40">
            <a:extLst>
              <a:ext uri="{FF2B5EF4-FFF2-40B4-BE49-F238E27FC236}">
                <a16:creationId xmlns:a16="http://schemas.microsoft.com/office/drawing/2014/main" id="{E4AF8B70-5482-EBE1-FAF8-14D005E53FC7}"/>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※2034</a:t>
            </a:r>
            <a:r>
              <a:rPr kumimoji="1" lang="ja-JP" altLang="en-US" sz="1050">
                <a:solidFill>
                  <a:schemeClr val="tx1"/>
                </a:solidFill>
                <a:latin typeface="Meiryo UI" panose="020B0604030504040204" pitchFamily="50" charset="-128"/>
                <a:ea typeface="Meiryo UI" panose="020B0604030504040204" pitchFamily="50" charset="-128"/>
              </a:rPr>
              <a:t>年度を目途</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6045319F-7350-A5E0-7ACC-B0BECC73004F}"/>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6B399FE7-B170-4D44-CE3A-658A0D313B29}"/>
              </a:ext>
            </a:extLst>
          </p:cNvPr>
          <p:cNvSpPr/>
          <p:nvPr/>
        </p:nvSpPr>
        <p:spPr>
          <a:xfrm>
            <a:off x="2233845" y="2269259"/>
            <a:ext cx="7868093" cy="353855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→「直接排出</a:t>
            </a:r>
            <a:r>
              <a:rPr lang="en-US" altLang="ja-JP" sz="1400">
                <a:solidFill>
                  <a:srgbClr val="FF0000"/>
                </a:solidFill>
                <a:latin typeface="Meiryo UI" panose="020B0604030504040204" pitchFamily="50" charset="-128"/>
                <a:ea typeface="Meiryo UI" panose="020B0604030504040204" pitchFamily="50" charset="-128"/>
              </a:rPr>
              <a:t>(Scope1)</a:t>
            </a:r>
            <a:r>
              <a:rPr lang="ja-JP" altLang="en-US" sz="1400">
                <a:solidFill>
                  <a:srgbClr val="FF0000"/>
                </a:solidFill>
                <a:latin typeface="Meiryo UI" panose="020B0604030504040204" pitchFamily="50" charset="-128"/>
                <a:ea typeface="Meiryo UI" panose="020B0604030504040204" pitchFamily="50" charset="-128"/>
              </a:rPr>
              <a:t>で</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％以上削減」が要件であることを踏まえて記載すること。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CE048696-B4FB-14CA-3B45-1608B5E33E81}"/>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3682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以下の通り、ＧＸ率先実行宣言を行っている</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エビデンス（</a:t>
                </a:r>
                <a:r>
                  <a:rPr lang="en-US" altLang="ja-JP">
                    <a:solidFill>
                      <a:schemeClr val="tx1"/>
                    </a:solidFill>
                  </a:rPr>
                  <a:t>※</a:t>
                </a:r>
                <a:r>
                  <a:rPr lang="ja-JP" altLang="en-US">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スクリーンショット等</a:t>
              </a:r>
              <a:r>
                <a:rPr lang="en-US" altLang="ja-JP" sz="140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a:solidFill>
                  <a:schemeClr val="tx1"/>
                </a:solidFill>
                <a:latin typeface="Meiryo UI" panose="020B0604030504040204" pitchFamily="50" charset="-128"/>
                <a:ea typeface="Meiryo UI" panose="020B0604030504040204" pitchFamily="50" charset="-128"/>
              </a:rPr>
              <a:t>or </a:t>
            </a:r>
            <a:r>
              <a:rPr lang="ja-JP" altLang="en-US" sz="140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ＧＸ率先実行宣言の有無</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エビデンス（</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a:solidFill>
                  <a:srgbClr val="FF0000"/>
                </a:solidFill>
                <a:latin typeface="Meiryo UI" panose="020B0604030504040204" pitchFamily="50" charset="-128"/>
                <a:ea typeface="Meiryo UI" panose="020B0604030504040204" pitchFamily="50" charset="-128"/>
              </a:rPr>
              <a:t>URL</a:t>
            </a:r>
            <a:r>
              <a:rPr lang="ja-JP" altLang="en-US" sz="140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706556E9-7A7A-2E21-60E0-172627E052AC}"/>
              </a:ext>
            </a:extLst>
          </p:cNvPr>
          <p:cNvSpPr/>
          <p:nvPr/>
        </p:nvSpPr>
        <p:spPr bwMode="gray">
          <a:xfrm>
            <a:off x="8239443" y="43088"/>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399072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1C79DDD9-9B72-8329-42F8-B9FBDD784C2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1C79DDD9-9B72-8329-42F8-B9FBDD784C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業界の事業環境と自社のポジショニング</a:t>
              </a:r>
              <a:endParaRPr lang="en-US" altLang="ja-JP">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今後の自社の</a:t>
              </a:r>
              <a:r>
                <a:rPr lang="en-US" altLang="ja-JP">
                  <a:solidFill>
                    <a:schemeClr val="tx1"/>
                  </a:solidFill>
                </a:rPr>
                <a:t>GX</a:t>
              </a:r>
              <a:r>
                <a:rPr lang="ja-JP" altLang="en-US">
                  <a:solidFill>
                    <a:schemeClr val="tx1"/>
                  </a:solidFill>
                </a:rPr>
                <a:t>の位置づけ</a:t>
              </a:r>
              <a:endParaRPr lang="ja-JP" altLang="en-US" strike="sngStrike">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事業の全体戦略</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国、</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地域）を明記すること。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今後の自社の事業戦略</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→今後の自社にとっての</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の位置づけ（</a:t>
            </a:r>
            <a:r>
              <a:rPr lang="en-US" altLang="ja-JP" sz="1400">
                <a:solidFill>
                  <a:srgbClr val="FF0000"/>
                </a:solidFill>
                <a:latin typeface="Meiryo UI" panose="020B0604030504040204" pitchFamily="50" charset="-128"/>
                <a:ea typeface="Meiryo UI" panose="020B0604030504040204" pitchFamily="50" charset="-128"/>
              </a:rPr>
              <a:t> GX</a:t>
            </a:r>
            <a:r>
              <a:rPr lang="ja-JP" altLang="en-US" sz="140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rgbClr val="00B0F0"/>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46097885-9498-E5C3-01D5-57E86BBDF69D}"/>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C9FA1F62-E9E3-0D43-F25C-D0619138751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50" name="think-cell data - do not delete" hidden="1">
                        <a:extLst>
                          <a:ext uri="{FF2B5EF4-FFF2-40B4-BE49-F238E27FC236}">
                            <a16:creationId xmlns:a16="http://schemas.microsoft.com/office/drawing/2014/main" id="{C9FA1F62-E9E3-0D43-F25C-D061913875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投資判断基準</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internal rate of return</a:t>
            </a:r>
            <a:r>
              <a:rPr lang="ja-JP" altLang="en-US" sz="140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燃料転換又は構造転換（燃料転換）の申請においては、</a:t>
            </a:r>
            <a:r>
              <a:rPr kumimoji="1" lang="ja-JP" altLang="en-US" sz="1400" u="sng">
                <a:solidFill>
                  <a:schemeClr val="tx1"/>
                </a:solidFill>
                <a:latin typeface="Meiryo UI" panose="020B0604030504040204" pitchFamily="50" charset="-128"/>
                <a:ea typeface="Meiryo UI" panose="020B0604030504040204" pitchFamily="50" charset="-128"/>
              </a:rPr>
              <a:t>燃料転換による低・脱炭素化によって、獲得を目指すグリーン事業（製品）の利益を考慮して計算すること。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E9B19DD-F481-BD23-804E-A7E4AF9F41E5}"/>
              </a:ext>
            </a:extLst>
          </p:cNvPr>
          <p:cNvSpPr/>
          <p:nvPr/>
        </p:nvSpPr>
        <p:spPr bwMode="gray">
          <a:xfrm>
            <a:off x="7523922" y="39778"/>
            <a:ext cx="3018757" cy="538699"/>
          </a:xfrm>
          <a:prstGeom prst="rect">
            <a:avLst/>
          </a:prstGeom>
          <a:solidFill>
            <a:schemeClr val="accent6">
              <a:lumMod val="20000"/>
              <a:lumOff val="80000"/>
            </a:schemeClr>
          </a:solidFill>
          <a:ln/>
        </p:spPr>
        <p:style>
          <a:lnRef idx="2">
            <a:schemeClr val="accent3"/>
          </a:lnRef>
          <a:fillRef idx="1">
            <a:schemeClr val="lt1"/>
          </a:fillRef>
          <a:effectRef idx="0">
            <a:schemeClr val="accent3"/>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幹事会社・共同実施者記載箇所</a:t>
            </a: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EE95A-FD1D-9F60-80D9-D3B16F088901}"/>
            </a:ext>
          </a:extLst>
        </p:cNvPr>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1128CD48-5B86-B8BB-E734-58A1EE458979}"/>
              </a:ext>
            </a:extLst>
          </p:cNvPr>
          <p:cNvGraphicFramePr>
            <a:graphicFrameLocks/>
          </p:cNvGraphicFramePr>
          <p:nvPr>
            <p:custDataLst>
              <p:tags r:id="rId1"/>
            </p:custDataLst>
            <p:extLst>
              <p:ext uri="{D42A27DB-BD31-4B8C-83A1-F6EECF244321}">
                <p14:modId xmlns:p14="http://schemas.microsoft.com/office/powerpoint/2010/main" val="1395000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27" imgW="306" imgH="306" progId="TCLayout.ActiveDocument.1">
                  <p:embed/>
                </p:oleObj>
              </mc:Choice>
              <mc:Fallback>
                <p:oleObj name="think-cellスライド" r:id="rId27" imgW="306" imgH="306" progId="TCLayout.ActiveDocument.1">
                  <p:embed/>
                  <p:pic>
                    <p:nvPicPr>
                      <p:cNvPr id="50" name="think-cell data - do not delete" hidden="1">
                        <a:extLst>
                          <a:ext uri="{FF2B5EF4-FFF2-40B4-BE49-F238E27FC236}">
                            <a16:creationId xmlns:a16="http://schemas.microsoft.com/office/drawing/2014/main" id="{1128CD48-5B86-B8BB-E734-58A1EE458979}"/>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04E9F012-D143-3CF6-48EF-A711985474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01581ED1-98CC-52D0-CD62-79ADB8D0433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燃料転換によって、</a:t>
            </a:r>
            <a:r>
              <a:rPr kumimoji="1" lang="en-US" altLang="ja-JP">
                <a:solidFill>
                  <a:schemeClr val="tx1"/>
                </a:solidFill>
              </a:rPr>
              <a:t>xx</a:t>
            </a:r>
            <a:r>
              <a:rPr kumimoji="1" lang="ja-JP" altLang="en-US">
                <a:solidFill>
                  <a:schemeClr val="tx1"/>
                </a:solidFill>
              </a:rPr>
              <a:t>年に発電コストが投資水準を下回る予定だが、現状は投資が困難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2DA9D0FA-A993-FE1B-7513-2B33760A812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21BAADE3-4932-10B3-A8CD-FB2B895EAE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CF4416A0-1EAA-DA7D-D882-3DF7849FDB0D}"/>
              </a:ext>
            </a:extLst>
          </p:cNvPr>
          <p:cNvGrpSpPr/>
          <p:nvPr/>
        </p:nvGrpSpPr>
        <p:grpSpPr>
          <a:xfrm>
            <a:off x="180000" y="1397000"/>
            <a:ext cx="5832475" cy="288925"/>
            <a:chOff x="443077" y="1581440"/>
            <a:chExt cx="5328000" cy="324000"/>
          </a:xfrm>
        </p:grpSpPr>
        <p:sp>
          <p:nvSpPr>
            <p:cNvPr id="5" name="正方形/長方形 4">
              <a:extLst>
                <a:ext uri="{FF2B5EF4-FFF2-40B4-BE49-F238E27FC236}">
                  <a16:creationId xmlns:a16="http://schemas.microsoft.com/office/drawing/2014/main" id="{99CF5B85-E966-98D0-44B9-172B49C744A2}"/>
                </a:ext>
              </a:extLst>
            </p:cNvPr>
            <p:cNvSpPr/>
            <p:nvPr/>
          </p:nvSpPr>
          <p:spPr bwMode="auto">
            <a:xfrm>
              <a:off x="443077"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燃転実施による発電コストの推移</a:t>
              </a:r>
            </a:p>
          </p:txBody>
        </p:sp>
        <p:cxnSp>
          <p:nvCxnSpPr>
            <p:cNvPr id="7" name="直線コネクタ 6">
              <a:extLst>
                <a:ext uri="{FF2B5EF4-FFF2-40B4-BE49-F238E27FC236}">
                  <a16:creationId xmlns:a16="http://schemas.microsoft.com/office/drawing/2014/main" id="{3A468497-9228-6558-795D-40CD846A2A8C}"/>
                </a:ext>
              </a:extLst>
            </p:cNvPr>
            <p:cNvCxnSpPr>
              <a:cxnSpLocks/>
            </p:cNvCxnSpPr>
            <p:nvPr/>
          </p:nvCxnSpPr>
          <p:spPr>
            <a:xfrm>
              <a:off x="443077"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B0FCB7C3-F8DA-79A2-156B-AA323BE51122}"/>
              </a:ext>
            </a:extLst>
          </p:cNvPr>
          <p:cNvGrpSpPr/>
          <p:nvPr/>
        </p:nvGrpSpPr>
        <p:grpSpPr>
          <a:xfrm>
            <a:off x="6318251" y="1397000"/>
            <a:ext cx="5378450" cy="288925"/>
            <a:chOff x="6420923" y="1581440"/>
            <a:chExt cx="5328000" cy="324000"/>
          </a:xfrm>
        </p:grpSpPr>
        <p:sp>
          <p:nvSpPr>
            <p:cNvPr id="9" name="正方形/長方形 8">
              <a:extLst>
                <a:ext uri="{FF2B5EF4-FFF2-40B4-BE49-F238E27FC236}">
                  <a16:creationId xmlns:a16="http://schemas.microsoft.com/office/drawing/2014/main" id="{A8010649-E396-73BC-1BE6-254BC08DB1C2}"/>
                </a:ext>
              </a:extLst>
            </p:cNvPr>
            <p:cNvSpPr/>
            <p:nvPr/>
          </p:nvSpPr>
          <p:spPr bwMode="auto">
            <a:xfrm>
              <a:off x="6420923"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前提条件</a:t>
              </a:r>
            </a:p>
          </p:txBody>
        </p:sp>
        <p:cxnSp>
          <p:nvCxnSpPr>
            <p:cNvPr id="12" name="直線コネクタ 11">
              <a:extLst>
                <a:ext uri="{FF2B5EF4-FFF2-40B4-BE49-F238E27FC236}">
                  <a16:creationId xmlns:a16="http://schemas.microsoft.com/office/drawing/2014/main" id="{9A245DA6-D1B5-881B-EC2B-66871AF478C7}"/>
                </a:ext>
              </a:extLst>
            </p:cNvPr>
            <p:cNvCxnSpPr>
              <a:cxnSpLocks/>
            </p:cNvCxnSpPr>
            <p:nvPr/>
          </p:nvCxnSpPr>
          <p:spPr>
            <a:xfrm>
              <a:off x="6420923"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EB48BF20-1C81-EEAD-7256-D1EE2EA8F055}"/>
              </a:ext>
            </a:extLst>
          </p:cNvPr>
          <p:cNvSpPr/>
          <p:nvPr/>
        </p:nvSpPr>
        <p:spPr bwMode="auto">
          <a:xfrm>
            <a:off x="163513" y="4064000"/>
            <a:ext cx="303825" cy="2511522"/>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年間発電量（</a:t>
            </a:r>
            <a:r>
              <a:rPr kumimoji="0" lang="en-US" altLang="ja-JP" sz="1400">
                <a:latin typeface="Meiryo UI" panose="020B0604030504040204" pitchFamily="50" charset="-128"/>
                <a:ea typeface="Meiryo UI" panose="020B0604030504040204" pitchFamily="50" charset="-128"/>
              </a:rPr>
              <a:t>GWh</a:t>
            </a:r>
            <a:r>
              <a:rPr kumimoji="0" lang="ja-JP" altLang="en-US" sz="1400">
                <a:latin typeface="Meiryo UI" panose="020B0604030504040204" pitchFamily="50" charset="-128"/>
                <a:ea typeface="Meiryo UI" panose="020B0604030504040204" pitchFamily="50" charset="-128"/>
              </a:rPr>
              <a:t>）</a:t>
            </a:r>
          </a:p>
        </p:txBody>
      </p:sp>
      <p:cxnSp>
        <p:nvCxnSpPr>
          <p:cNvPr id="15" name="直線コネクタ 14">
            <a:extLst>
              <a:ext uri="{FF2B5EF4-FFF2-40B4-BE49-F238E27FC236}">
                <a16:creationId xmlns:a16="http://schemas.microsoft.com/office/drawing/2014/main" id="{9EDF1906-90F9-6D6A-B5B0-2ECDA2A4CABB}"/>
              </a:ext>
            </a:extLst>
          </p:cNvPr>
          <p:cNvCxnSpPr>
            <a:cxnSpLocks/>
          </p:cNvCxnSpPr>
          <p:nvPr/>
        </p:nvCxnSpPr>
        <p:spPr>
          <a:xfrm>
            <a:off x="180000" y="3938588"/>
            <a:ext cx="1156891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33EE0071-B1AB-DD9C-9433-729D8C7064B0}"/>
              </a:ext>
            </a:extLst>
          </p:cNvPr>
          <p:cNvSpPr/>
          <p:nvPr/>
        </p:nvSpPr>
        <p:spPr bwMode="auto">
          <a:xfrm>
            <a:off x="180000" y="1819275"/>
            <a:ext cx="287338" cy="2014538"/>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発電コスト（円</a:t>
            </a:r>
            <a:r>
              <a:rPr kumimoji="0" lang="en-US" altLang="ja-JP" sz="1400">
                <a:latin typeface="Meiryo UI" panose="020B0604030504040204" pitchFamily="50" charset="-128"/>
                <a:ea typeface="Meiryo UI" panose="020B0604030504040204" pitchFamily="50" charset="-128"/>
              </a:rPr>
              <a:t>/kWh</a:t>
            </a:r>
            <a:r>
              <a:rPr kumimoji="0" lang="ja-JP" altLang="en-US" sz="1400">
                <a:latin typeface="Meiryo UI" panose="020B0604030504040204" pitchFamily="50" charset="-128"/>
                <a:ea typeface="Meiryo UI" panose="020B0604030504040204" pitchFamily="50" charset="-128"/>
              </a:rPr>
              <a:t>）</a:t>
            </a:r>
          </a:p>
        </p:txBody>
      </p:sp>
      <p:sp>
        <p:nvSpPr>
          <p:cNvPr id="17" name="正方形/長方形 16">
            <a:extLst>
              <a:ext uri="{FF2B5EF4-FFF2-40B4-BE49-F238E27FC236}">
                <a16:creationId xmlns:a16="http://schemas.microsoft.com/office/drawing/2014/main" id="{8FD88B3A-2CDD-957D-6AB8-D8AE3DCBB09A}"/>
              </a:ext>
            </a:extLst>
          </p:cNvPr>
          <p:cNvSpPr/>
          <p:nvPr/>
        </p:nvSpPr>
        <p:spPr bwMode="auto">
          <a:xfrm>
            <a:off x="6318251" y="1717675"/>
            <a:ext cx="5287963" cy="2227263"/>
          </a:xfrm>
          <a:prstGeom prst="rect">
            <a:avLst/>
          </a:prstGeom>
          <a:noFill/>
          <a:ln w="9525">
            <a:no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石炭価格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25</a:t>
            </a:r>
            <a:r>
              <a:rPr kumimoji="0" lang="ja-JP" altLang="en-US" sz="1400">
                <a:latin typeface="Meiryo UI" panose="020B0604030504040204" pitchFamily="50" charset="-128"/>
                <a:ea typeface="Meiryo UI" panose="020B0604030504040204" pitchFamily="50" charset="-128"/>
              </a:rPr>
              <a:t>年以降はベースシナリオの価格として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b="1" u="sng">
                <a:latin typeface="Meiryo UI" panose="020B0604030504040204" pitchFamily="50" charset="-128"/>
                <a:ea typeface="Meiryo UI" panose="020B0604030504040204" pitchFamily="50" charset="-128"/>
              </a:rPr>
              <a:t>と想定</a:t>
            </a:r>
            <a:r>
              <a:rPr kumimoji="0" lang="ja-JP" altLang="en-US" sz="1400">
                <a:latin typeface="Meiryo UI" panose="020B0604030504040204" pitchFamily="50" charset="-128"/>
                <a:ea typeface="Meiryo UI" panose="020B0604030504040204" pitchFamily="50" charset="-128"/>
              </a:rPr>
              <a:t>するが、</a:t>
            </a:r>
            <a:r>
              <a:rPr kumimoji="0" lang="ja-JP" altLang="en-US" sz="1400" b="1" u="sng">
                <a:latin typeface="Meiryo UI" panose="020B0604030504040204" pitchFamily="50" charset="-128"/>
                <a:ea typeface="Meiryo UI" panose="020B0604030504040204" pitchFamily="50" charset="-128"/>
              </a:rPr>
              <a:t>リスク価格として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endParaRPr kumimoji="0" lang="en-US" altLang="ja-JP" sz="1400">
              <a:latin typeface="Meiryo UI" panose="020B0604030504040204" pitchFamily="50" charset="-128"/>
              <a:ea typeface="Meiryo UI" panose="020B0604030504040204" pitchFamily="50" charset="-128"/>
            </a:endParaRPr>
          </a:p>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炭素価格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ja-JP" altLang="en-US" sz="1400">
                <a:latin typeface="Meiryo UI" panose="020B0604030504040204" pitchFamily="50" charset="-128"/>
                <a:ea typeface="Meiryo UI" panose="020B0604030504040204" pitchFamily="50" charset="-128"/>
              </a:rPr>
              <a:t>欧州ほど上昇しないと捉えて</a:t>
            </a:r>
            <a:r>
              <a:rPr kumimoji="0" lang="en-US" altLang="ja-JP" sz="1400" b="1" u="sng">
                <a:latin typeface="Meiryo UI" panose="020B0604030504040204" pitchFamily="50" charset="-128"/>
                <a:ea typeface="Meiryo UI" panose="020B0604030504040204" pitchFamily="50" charset="-128"/>
              </a:rPr>
              <a:t>XXX</a:t>
            </a:r>
            <a:r>
              <a:rPr kumimoji="0" lang="ja-JP" altLang="en-US" sz="1400" b="1" u="sng">
                <a:latin typeface="Meiryo UI" panose="020B0604030504040204" pitchFamily="50" charset="-128"/>
                <a:ea typeface="Meiryo UI" panose="020B0604030504040204" pitchFamily="50" charset="-128"/>
              </a:rPr>
              <a:t>円</a:t>
            </a:r>
            <a:r>
              <a:rPr kumimoji="0" lang="en-US" altLang="ja-JP" sz="1400" b="1" u="sng">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直近の国内カーボンクレジット市場で最も取引の多い再エネ（電力）の価格が</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ｰ</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〇〇国では</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程度を推移</a:t>
            </a:r>
          </a:p>
        </p:txBody>
      </p:sp>
      <p:sp>
        <p:nvSpPr>
          <p:cNvPr id="19" name="正方形/長方形 18">
            <a:extLst>
              <a:ext uri="{FF2B5EF4-FFF2-40B4-BE49-F238E27FC236}">
                <a16:creationId xmlns:a16="http://schemas.microsoft.com/office/drawing/2014/main" id="{E1491386-1BA7-3A78-1225-0F708F2CDB3E}"/>
              </a:ext>
            </a:extLst>
          </p:cNvPr>
          <p:cNvSpPr/>
          <p:nvPr/>
        </p:nvSpPr>
        <p:spPr bwMode="auto">
          <a:xfrm>
            <a:off x="6318251" y="4453000"/>
            <a:ext cx="5287963" cy="2016000"/>
          </a:xfrm>
          <a:prstGeom prst="rect">
            <a:avLst/>
          </a:prstGeom>
          <a:noFill/>
          <a:ln w="9525">
            <a:noFill/>
            <a:miter lim="800000"/>
            <a:headEnd/>
            <a:tailEnd/>
          </a:ln>
          <a:effectLst/>
        </p:spPr>
        <p:txBody>
          <a:bodyPr wrap="square" rtlCol="0" anchor="ctr"/>
          <a:lstStyle/>
          <a:p>
            <a:pPr marL="180975" indent="-180975">
              <a:buFont typeface="Arial" panose="020B0604020202020204" pitchFamily="34" charset="0"/>
              <a:buChar char="•"/>
            </a:pPr>
            <a:r>
              <a:rPr kumimoji="0" lang="ja-JP" altLang="en-US" sz="1400" b="1" u="sng">
                <a:latin typeface="Meiryo UI" panose="020B0604030504040204" pitchFamily="50" charset="-128"/>
                <a:ea typeface="Meiryo UI" panose="020B0604030504040204" pitchFamily="50" charset="-128"/>
              </a:rPr>
              <a:t>燃転を契機に、エネルギー効率の高い製造ラインに更新</a:t>
            </a:r>
            <a:r>
              <a:rPr kumimoji="0" lang="ja-JP" altLang="en-US" sz="1400">
                <a:latin typeface="Meiryo UI" panose="020B0604030504040204" pitchFamily="50" charset="-128"/>
                <a:ea typeface="Meiryo UI" panose="020B0604030504040204" pitchFamily="50" charset="-128"/>
              </a:rPr>
              <a:t>することで必要電力量が減少。</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〇〇工場を低炭素製品のマザー工場への転換を目指し、燃転後に製造装置の更新を計画</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〇〇製品→</a:t>
            </a:r>
            <a:r>
              <a:rPr kumimoji="0" lang="ja-JP" altLang="en-US" sz="1400" b="1" u="sng">
                <a:latin typeface="Meiryo UI" panose="020B0604030504040204" pitchFamily="50" charset="-128"/>
                <a:ea typeface="Meiryo UI" panose="020B0604030504040204" pitchFamily="50" charset="-128"/>
              </a:rPr>
              <a:t>△△製品等を主力とした製造ラインに更新</a:t>
            </a:r>
            <a:endParaRPr kumimoji="0" lang="en-US" altLang="ja-JP" sz="1400" b="1" u="sng">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更新後の製造ラインは現状よりも</a:t>
            </a:r>
            <a:r>
              <a:rPr kumimoji="0" lang="ja-JP" altLang="en-US" sz="1400" b="1" u="sng">
                <a:latin typeface="Meiryo UI" panose="020B0604030504040204" pitchFamily="50" charset="-128"/>
                <a:ea typeface="Meiryo UI" panose="020B0604030504040204" pitchFamily="50" charset="-128"/>
              </a:rPr>
              <a:t>エネルギー効率が上がることが見込まれる</a:t>
            </a:r>
            <a:endParaRPr kumimoji="0" lang="en-US" altLang="ja-JP" sz="1400" b="1" u="sng">
              <a:latin typeface="Meiryo UI" panose="020B0604030504040204" pitchFamily="50" charset="-128"/>
              <a:ea typeface="Meiryo UI" panose="020B0604030504040204" pitchFamily="50" charset="-128"/>
            </a:endParaRPr>
          </a:p>
        </p:txBody>
      </p:sp>
      <p:graphicFrame>
        <p:nvGraphicFramePr>
          <p:cNvPr id="116" name="Chart 3">
            <a:extLst>
              <a:ext uri="{FF2B5EF4-FFF2-40B4-BE49-F238E27FC236}">
                <a16:creationId xmlns:a16="http://schemas.microsoft.com/office/drawing/2014/main" id="{33B23345-06A5-E8E8-04D3-89F83E30368C}"/>
              </a:ext>
            </a:extLst>
          </p:cNvPr>
          <p:cNvGraphicFramePr/>
          <p:nvPr>
            <p:custDataLst>
              <p:tags r:id="rId2"/>
            </p:custDataLst>
            <p:extLst>
              <p:ext uri="{D42A27DB-BD31-4B8C-83A1-F6EECF244321}">
                <p14:modId xmlns:p14="http://schemas.microsoft.com/office/powerpoint/2010/main" val="3207113167"/>
              </p:ext>
            </p:extLst>
          </p:nvPr>
        </p:nvGraphicFramePr>
        <p:xfrm>
          <a:off x="679450" y="1824038"/>
          <a:ext cx="5100638" cy="2195512"/>
        </p:xfrm>
        <a:graphic>
          <a:graphicData uri="http://schemas.openxmlformats.org/drawingml/2006/chart">
            <c:chart xmlns:c="http://schemas.openxmlformats.org/drawingml/2006/chart" xmlns:r="http://schemas.openxmlformats.org/officeDocument/2006/relationships" r:id="rId29"/>
          </a:graphicData>
        </a:graphic>
      </p:graphicFrame>
      <p:sp>
        <p:nvSpPr>
          <p:cNvPr id="22" name="テキスト プレースホルダー 2">
            <a:extLst>
              <a:ext uri="{FF2B5EF4-FFF2-40B4-BE49-F238E27FC236}">
                <a16:creationId xmlns:a16="http://schemas.microsoft.com/office/drawing/2014/main" id="{73D1812B-A9DD-1C3F-55A6-DA149EF52E61}"/>
              </a:ext>
            </a:extLst>
          </p:cNvPr>
          <p:cNvSpPr>
            <a:spLocks/>
          </p:cNvSpPr>
          <p:nvPr>
            <p:custDataLst>
              <p:tags r:id="rId3"/>
            </p:custDataLst>
          </p:nvPr>
        </p:nvSpPr>
        <p:spPr bwMode="gray">
          <a:xfrm>
            <a:off x="803275" y="3421063"/>
            <a:ext cx="98425"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fld id="{2A69BAB0-05AC-45ED-B5C4-7D7EB792BEC1}" type="datetime'''''''''''''''''''0'''''''''''''''''''''''''''''''''''''''">
              <a:rPr lang="ja-JP" altLang="en-US" sz="1400" smtClean="0">
                <a:ea typeface="游ゴシック" panose="020B0400000000000000" pitchFamily="50" charset="-128"/>
              </a:rPr>
              <a:pPr marL="0" lvl="0" indent="0" algn="r">
                <a:spcBef>
                  <a:spcPct val="0"/>
                </a:spcBef>
                <a:spcAft>
                  <a:spcPct val="0"/>
                </a:spcAft>
                <a:buNone/>
              </a:pPr>
              <a:t>0</a:t>
            </a:fld>
            <a:endParaRPr kumimoji="1" lang="ja-JP" altLang="en-US" sz="1400">
              <a:ea typeface="游ゴシック" panose="020B0400000000000000" pitchFamily="50" charset="-128"/>
            </a:endParaRPr>
          </a:p>
        </p:txBody>
      </p:sp>
      <p:sp>
        <p:nvSpPr>
          <p:cNvPr id="23" name="テキスト プレースホルダー 2">
            <a:extLst>
              <a:ext uri="{FF2B5EF4-FFF2-40B4-BE49-F238E27FC236}">
                <a16:creationId xmlns:a16="http://schemas.microsoft.com/office/drawing/2014/main" id="{8C90E2E5-705B-A5D3-A054-7AFEB2648E43}"/>
              </a:ext>
            </a:extLst>
          </p:cNvPr>
          <p:cNvSpPr>
            <a:spLocks/>
          </p:cNvSpPr>
          <p:nvPr>
            <p:custDataLst>
              <p:tags r:id="rId4"/>
            </p:custDataLst>
          </p:nvPr>
        </p:nvSpPr>
        <p:spPr bwMode="gray">
          <a:xfrm>
            <a:off x="546100" y="3100388"/>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4" name="テキスト プレースホルダー 2">
            <a:extLst>
              <a:ext uri="{FF2B5EF4-FFF2-40B4-BE49-F238E27FC236}">
                <a16:creationId xmlns:a16="http://schemas.microsoft.com/office/drawing/2014/main" id="{D6634DB1-40B5-B78B-77FF-6D38B58BA135}"/>
              </a:ext>
            </a:extLst>
          </p:cNvPr>
          <p:cNvSpPr>
            <a:spLocks/>
          </p:cNvSpPr>
          <p:nvPr>
            <p:custDataLst>
              <p:tags r:id="rId5"/>
            </p:custDataLst>
          </p:nvPr>
        </p:nvSpPr>
        <p:spPr bwMode="gray">
          <a:xfrm>
            <a:off x="546100" y="277971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5" name="テキスト プレースホルダー 2">
            <a:extLst>
              <a:ext uri="{FF2B5EF4-FFF2-40B4-BE49-F238E27FC236}">
                <a16:creationId xmlns:a16="http://schemas.microsoft.com/office/drawing/2014/main" id="{FBBCDD5B-5ED1-1C4E-2BB7-FBF5CBCF43EF}"/>
              </a:ext>
            </a:extLst>
          </p:cNvPr>
          <p:cNvSpPr>
            <a:spLocks/>
          </p:cNvSpPr>
          <p:nvPr>
            <p:custDataLst>
              <p:tags r:id="rId6"/>
            </p:custDataLst>
          </p:nvPr>
        </p:nvSpPr>
        <p:spPr bwMode="gray">
          <a:xfrm>
            <a:off x="546100" y="24574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7" name="テキスト プレースホルダー 2">
            <a:extLst>
              <a:ext uri="{FF2B5EF4-FFF2-40B4-BE49-F238E27FC236}">
                <a16:creationId xmlns:a16="http://schemas.microsoft.com/office/drawing/2014/main" id="{C2CDAC83-9884-21C3-534E-4B991DD5A078}"/>
              </a:ext>
            </a:extLst>
          </p:cNvPr>
          <p:cNvSpPr>
            <a:spLocks/>
          </p:cNvSpPr>
          <p:nvPr>
            <p:custDataLst>
              <p:tags r:id="rId7"/>
            </p:custDataLst>
          </p:nvPr>
        </p:nvSpPr>
        <p:spPr bwMode="gray">
          <a:xfrm>
            <a:off x="546100" y="2136775"/>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8" name="テキスト プレースホルダー 2">
            <a:extLst>
              <a:ext uri="{FF2B5EF4-FFF2-40B4-BE49-F238E27FC236}">
                <a16:creationId xmlns:a16="http://schemas.microsoft.com/office/drawing/2014/main" id="{2C18A83A-2843-92E4-0A34-192882838781}"/>
              </a:ext>
            </a:extLst>
          </p:cNvPr>
          <p:cNvSpPr>
            <a:spLocks/>
          </p:cNvSpPr>
          <p:nvPr>
            <p:custDataLst>
              <p:tags r:id="rId8"/>
            </p:custDataLst>
          </p:nvPr>
        </p:nvSpPr>
        <p:spPr bwMode="gray">
          <a:xfrm>
            <a:off x="546100" y="181610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9" name="テキスト プレースホルダー 2">
            <a:extLst>
              <a:ext uri="{FF2B5EF4-FFF2-40B4-BE49-F238E27FC236}">
                <a16:creationId xmlns:a16="http://schemas.microsoft.com/office/drawing/2014/main" id="{339F7AA9-19A0-FBB9-594E-8D98289FDA68}"/>
              </a:ext>
            </a:extLst>
          </p:cNvPr>
          <p:cNvSpPr>
            <a:spLocks/>
          </p:cNvSpPr>
          <p:nvPr>
            <p:custDataLst>
              <p:tags r:id="rId9"/>
            </p:custDataLst>
          </p:nvPr>
        </p:nvSpPr>
        <p:spPr bwMode="auto">
          <a:xfrm>
            <a:off x="5524500" y="1906588"/>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C17A7FF-E2D3-429A-BD4C-CE5343C01019}" type="datetime'''''''''''''''''未''''''''''''''''''実''''''''''''''''''施'">
              <a:rPr lang="ja-JP" altLang="en-US" sz="1400" smtClean="0"/>
              <a:pPr marL="0" lvl="0" indent="0">
                <a:spcBef>
                  <a:spcPct val="0"/>
                </a:spcBef>
                <a:spcAft>
                  <a:spcPct val="0"/>
                </a:spcAft>
                <a:buNone/>
              </a:pPr>
              <a:t>未実施</a:t>
            </a:fld>
            <a:endParaRPr kumimoji="1" lang="ja-JP" altLang="en-US" sz="1400"/>
          </a:p>
        </p:txBody>
      </p:sp>
      <p:sp>
        <p:nvSpPr>
          <p:cNvPr id="30" name="テキスト プレースホルダー 2">
            <a:extLst>
              <a:ext uri="{FF2B5EF4-FFF2-40B4-BE49-F238E27FC236}">
                <a16:creationId xmlns:a16="http://schemas.microsoft.com/office/drawing/2014/main" id="{48959D27-BAD7-E71D-FCD8-9C00A90E3BCF}"/>
              </a:ext>
            </a:extLst>
          </p:cNvPr>
          <p:cNvSpPr>
            <a:spLocks/>
          </p:cNvSpPr>
          <p:nvPr>
            <p:custDataLst>
              <p:tags r:id="rId10"/>
            </p:custDataLst>
          </p:nvPr>
        </p:nvSpPr>
        <p:spPr bwMode="auto">
          <a:xfrm>
            <a:off x="5524500" y="264636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6D480CFA-6D34-44FD-87C9-88EA3476C50F}" type="datetime'実''''''''''''''''''''''''''''''''''''''''''''''''''施'''''''">
              <a:rPr lang="ja-JP" altLang="en-US" sz="1400" smtClean="0"/>
              <a:pPr marL="0" lvl="0" indent="0">
                <a:spcBef>
                  <a:spcPct val="0"/>
                </a:spcBef>
                <a:spcAft>
                  <a:spcPct val="0"/>
                </a:spcAft>
                <a:buNone/>
              </a:pPr>
              <a:t>実施</a:t>
            </a:fld>
            <a:endParaRPr kumimoji="1" lang="ja-JP" altLang="en-US" sz="1400"/>
          </a:p>
        </p:txBody>
      </p:sp>
      <p:graphicFrame>
        <p:nvGraphicFramePr>
          <p:cNvPr id="109" name="Chart 3">
            <a:extLst>
              <a:ext uri="{FF2B5EF4-FFF2-40B4-BE49-F238E27FC236}">
                <a16:creationId xmlns:a16="http://schemas.microsoft.com/office/drawing/2014/main" id="{ED8594B1-2ACF-3701-EC3A-089A4CD1A5B6}"/>
              </a:ext>
            </a:extLst>
          </p:cNvPr>
          <p:cNvGraphicFramePr/>
          <p:nvPr>
            <p:custDataLst>
              <p:tags r:id="rId11"/>
            </p:custDataLst>
            <p:extLst>
              <p:ext uri="{D42A27DB-BD31-4B8C-83A1-F6EECF244321}">
                <p14:modId xmlns:p14="http://schemas.microsoft.com/office/powerpoint/2010/main" val="2743189027"/>
              </p:ext>
            </p:extLst>
          </p:nvPr>
        </p:nvGraphicFramePr>
        <p:xfrm>
          <a:off x="431800" y="4518025"/>
          <a:ext cx="5662613" cy="2078038"/>
        </p:xfrm>
        <a:graphic>
          <a:graphicData uri="http://schemas.openxmlformats.org/drawingml/2006/chart">
            <c:chart xmlns:c="http://schemas.openxmlformats.org/drawingml/2006/chart" xmlns:r="http://schemas.openxmlformats.org/officeDocument/2006/relationships" r:id="rId30"/>
          </a:graphicData>
        </a:graphic>
      </p:graphicFrame>
      <p:sp>
        <p:nvSpPr>
          <p:cNvPr id="33" name="テキスト プレースホルダー 2">
            <a:extLst>
              <a:ext uri="{FF2B5EF4-FFF2-40B4-BE49-F238E27FC236}">
                <a16:creationId xmlns:a16="http://schemas.microsoft.com/office/drawing/2014/main" id="{DFC9EE7E-CB20-AD33-D8A3-9F07DB5E6FC1}"/>
              </a:ext>
            </a:extLst>
          </p:cNvPr>
          <p:cNvSpPr>
            <a:spLocks/>
          </p:cNvSpPr>
          <p:nvPr>
            <p:custDataLst>
              <p:tags r:id="rId12"/>
            </p:custDataLst>
          </p:nvPr>
        </p:nvSpPr>
        <p:spPr bwMode="auto">
          <a:xfrm>
            <a:off x="61595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1D2D1303-AC2C-42B8-8CF9-156CE2391C36}" type="datetime'''''''''''''''''''''20''''''''''''''''2''''''''''''''''5'''">
              <a:rPr lang="ja-JP" altLang="en-US" sz="1400" smtClean="0"/>
              <a:pPr marL="0" lvl="0" indent="0" algn="ctr">
                <a:spcBef>
                  <a:spcPct val="0"/>
                </a:spcBef>
                <a:spcAft>
                  <a:spcPct val="0"/>
                </a:spcAft>
                <a:buNone/>
              </a:pPr>
              <a:t>2025</a:t>
            </a:fld>
            <a:endParaRPr kumimoji="1" lang="ja-JP" altLang="en-US" sz="1400"/>
          </a:p>
        </p:txBody>
      </p:sp>
      <p:sp>
        <p:nvSpPr>
          <p:cNvPr id="34" name="テキスト プレースホルダー 2">
            <a:extLst>
              <a:ext uri="{FF2B5EF4-FFF2-40B4-BE49-F238E27FC236}">
                <a16:creationId xmlns:a16="http://schemas.microsoft.com/office/drawing/2014/main" id="{56B48E28-0345-2147-CF3F-71D2B9E754B5}"/>
              </a:ext>
            </a:extLst>
          </p:cNvPr>
          <p:cNvSpPr>
            <a:spLocks/>
          </p:cNvSpPr>
          <p:nvPr>
            <p:custDataLst>
              <p:tags r:id="rId13"/>
            </p:custDataLst>
          </p:nvPr>
        </p:nvSpPr>
        <p:spPr bwMode="auto">
          <a:xfrm>
            <a:off x="12271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A607163-4A5C-431D-AEC9-EA6A920D3E55}" type="datetime'''''''''20''''''''2''''''''''''''''''6'''''''''''''''''">
              <a:rPr lang="ja-JP" altLang="en-US" sz="1400" smtClean="0"/>
              <a:pPr marL="0" lvl="0" indent="0" algn="ctr">
                <a:spcBef>
                  <a:spcPct val="0"/>
                </a:spcBef>
                <a:spcAft>
                  <a:spcPct val="0"/>
                </a:spcAft>
                <a:buNone/>
              </a:pPr>
              <a:t>2026</a:t>
            </a:fld>
            <a:endParaRPr kumimoji="1" lang="ja-JP" altLang="en-US" sz="1400"/>
          </a:p>
        </p:txBody>
      </p:sp>
      <p:sp>
        <p:nvSpPr>
          <p:cNvPr id="35" name="テキスト プレースホルダー 2">
            <a:extLst>
              <a:ext uri="{FF2B5EF4-FFF2-40B4-BE49-F238E27FC236}">
                <a16:creationId xmlns:a16="http://schemas.microsoft.com/office/drawing/2014/main" id="{53DA00EF-ED6A-9D46-9E3E-9A8BF6721EAD}"/>
              </a:ext>
            </a:extLst>
          </p:cNvPr>
          <p:cNvSpPr>
            <a:spLocks/>
          </p:cNvSpPr>
          <p:nvPr>
            <p:custDataLst>
              <p:tags r:id="rId14"/>
            </p:custDataLst>
          </p:nvPr>
        </p:nvSpPr>
        <p:spPr bwMode="auto">
          <a:xfrm>
            <a:off x="18367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0138B08D-6711-4F9F-A4E0-BC9C2C49F276}" type="datetime'''''''''''2''''''0''''''''2''''''''''''7'''">
              <a:rPr lang="ja-JP" altLang="en-US" sz="1400" smtClean="0"/>
              <a:pPr marL="0" lvl="0" indent="0" algn="ctr">
                <a:spcBef>
                  <a:spcPct val="0"/>
                </a:spcBef>
                <a:spcAft>
                  <a:spcPct val="0"/>
                </a:spcAft>
                <a:buNone/>
              </a:pPr>
              <a:t>2027</a:t>
            </a:fld>
            <a:endParaRPr kumimoji="1" lang="ja-JP" altLang="en-US" sz="1400"/>
          </a:p>
        </p:txBody>
      </p:sp>
      <p:sp>
        <p:nvSpPr>
          <p:cNvPr id="36" name="テキスト プレースホルダー 2">
            <a:extLst>
              <a:ext uri="{FF2B5EF4-FFF2-40B4-BE49-F238E27FC236}">
                <a16:creationId xmlns:a16="http://schemas.microsoft.com/office/drawing/2014/main" id="{FBFDFDC4-FA87-2978-587C-E4E2955C193E}"/>
              </a:ext>
            </a:extLst>
          </p:cNvPr>
          <p:cNvSpPr>
            <a:spLocks/>
          </p:cNvSpPr>
          <p:nvPr>
            <p:custDataLst>
              <p:tags r:id="rId15"/>
            </p:custDataLst>
          </p:nvPr>
        </p:nvSpPr>
        <p:spPr bwMode="auto">
          <a:xfrm>
            <a:off x="244792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2D4C439-AB4B-44C0-9EA7-99A70DDE634F}" type="datetime'''''''2''''''''02''''8'''''''''''''''''''''''''''''">
              <a:rPr lang="ja-JP" altLang="en-US" sz="1400" smtClean="0"/>
              <a:pPr marL="0" lvl="0" indent="0" algn="ctr">
                <a:spcBef>
                  <a:spcPct val="0"/>
                </a:spcBef>
                <a:spcAft>
                  <a:spcPct val="0"/>
                </a:spcAft>
                <a:buNone/>
              </a:pPr>
              <a:t>2028</a:t>
            </a:fld>
            <a:endParaRPr kumimoji="1" lang="ja-JP" altLang="en-US" sz="1400"/>
          </a:p>
        </p:txBody>
      </p:sp>
      <p:sp>
        <p:nvSpPr>
          <p:cNvPr id="37" name="テキスト プレースホルダー 2">
            <a:extLst>
              <a:ext uri="{FF2B5EF4-FFF2-40B4-BE49-F238E27FC236}">
                <a16:creationId xmlns:a16="http://schemas.microsoft.com/office/drawing/2014/main" id="{5D1120FF-6428-8BAB-F4F4-5A1B5781F5D0}"/>
              </a:ext>
            </a:extLst>
          </p:cNvPr>
          <p:cNvSpPr>
            <a:spLocks/>
          </p:cNvSpPr>
          <p:nvPr>
            <p:custDataLst>
              <p:tags r:id="rId16"/>
            </p:custDataLst>
          </p:nvPr>
        </p:nvSpPr>
        <p:spPr bwMode="auto">
          <a:xfrm>
            <a:off x="3059113"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8F372023-553C-458F-AB9F-175A8B518CE8}" type="datetime'2''''''''''''''''''02''''''''''''''''''''''''9'''''''''''''''">
              <a:rPr lang="ja-JP" altLang="en-US" sz="1400" smtClean="0"/>
              <a:pPr marL="0" lvl="0" indent="0" algn="ctr">
                <a:spcBef>
                  <a:spcPct val="0"/>
                </a:spcBef>
                <a:spcAft>
                  <a:spcPct val="0"/>
                </a:spcAft>
                <a:buNone/>
              </a:pPr>
              <a:t>2029</a:t>
            </a:fld>
            <a:endParaRPr kumimoji="1" lang="ja-JP" altLang="en-US" sz="1400"/>
          </a:p>
        </p:txBody>
      </p:sp>
      <p:sp>
        <p:nvSpPr>
          <p:cNvPr id="38" name="テキスト プレースホルダー 2">
            <a:extLst>
              <a:ext uri="{FF2B5EF4-FFF2-40B4-BE49-F238E27FC236}">
                <a16:creationId xmlns:a16="http://schemas.microsoft.com/office/drawing/2014/main" id="{3E39D51D-3F92-CA3D-C046-EDFEE9C13227}"/>
              </a:ext>
            </a:extLst>
          </p:cNvPr>
          <p:cNvSpPr>
            <a:spLocks/>
          </p:cNvSpPr>
          <p:nvPr>
            <p:custDataLst>
              <p:tags r:id="rId17"/>
            </p:custDataLst>
          </p:nvPr>
        </p:nvSpPr>
        <p:spPr bwMode="auto">
          <a:xfrm>
            <a:off x="36703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928552F-14C1-42F3-9F82-20F71AB34DAA}" type="datetime'''2''''''''0''''''''''3''''''0'''''''''''''">
              <a:rPr lang="ja-JP" altLang="en-US" sz="1400" smtClean="0"/>
              <a:pPr marL="0" lvl="0" indent="0" algn="ctr">
                <a:spcBef>
                  <a:spcPct val="0"/>
                </a:spcBef>
                <a:spcAft>
                  <a:spcPct val="0"/>
                </a:spcAft>
                <a:buNone/>
              </a:pPr>
              <a:t>2030</a:t>
            </a:fld>
            <a:endParaRPr kumimoji="1" lang="ja-JP" altLang="en-US" sz="1400"/>
          </a:p>
        </p:txBody>
      </p:sp>
      <p:sp>
        <p:nvSpPr>
          <p:cNvPr id="41" name="テキスト プレースホルダー 2">
            <a:extLst>
              <a:ext uri="{FF2B5EF4-FFF2-40B4-BE49-F238E27FC236}">
                <a16:creationId xmlns:a16="http://schemas.microsoft.com/office/drawing/2014/main" id="{2A4BF602-825E-DC8E-A937-DE5050AB2360}"/>
              </a:ext>
            </a:extLst>
          </p:cNvPr>
          <p:cNvSpPr>
            <a:spLocks/>
          </p:cNvSpPr>
          <p:nvPr>
            <p:custDataLst>
              <p:tags r:id="rId18"/>
            </p:custDataLst>
          </p:nvPr>
        </p:nvSpPr>
        <p:spPr bwMode="auto">
          <a:xfrm>
            <a:off x="42799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F4E904F-9F97-4CC4-8A79-78997E41B0C2}" type="datetime'''2''0''''''''''''''''''''''''''''''''3''''''''''''''1'''">
              <a:rPr lang="ja-JP" altLang="en-US" sz="1400" smtClean="0"/>
              <a:pPr marL="0" lvl="0" indent="0" algn="ctr">
                <a:spcBef>
                  <a:spcPct val="0"/>
                </a:spcBef>
                <a:spcAft>
                  <a:spcPct val="0"/>
                </a:spcAft>
                <a:buNone/>
              </a:pPr>
              <a:t>2031</a:t>
            </a:fld>
            <a:endParaRPr kumimoji="1" lang="ja-JP" altLang="en-US" sz="1400"/>
          </a:p>
        </p:txBody>
      </p:sp>
      <p:sp>
        <p:nvSpPr>
          <p:cNvPr id="42" name="テキスト プレースホルダー 2">
            <a:extLst>
              <a:ext uri="{FF2B5EF4-FFF2-40B4-BE49-F238E27FC236}">
                <a16:creationId xmlns:a16="http://schemas.microsoft.com/office/drawing/2014/main" id="{22062BD7-DB92-4887-5516-C486BFF0ABA6}"/>
              </a:ext>
            </a:extLst>
          </p:cNvPr>
          <p:cNvSpPr>
            <a:spLocks/>
          </p:cNvSpPr>
          <p:nvPr>
            <p:custDataLst>
              <p:tags r:id="rId19"/>
            </p:custDataLst>
          </p:nvPr>
        </p:nvSpPr>
        <p:spPr bwMode="auto">
          <a:xfrm>
            <a:off x="489108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539ADDA-3592-4680-9B44-064FE61CEBE7}" type="datetime'''''''''2''''''''''''''''''''''032'''''''">
              <a:rPr lang="ja-JP" altLang="en-US" sz="1400" smtClean="0"/>
              <a:pPr marL="0" lvl="0" indent="0" algn="ctr">
                <a:spcBef>
                  <a:spcPct val="0"/>
                </a:spcBef>
                <a:spcAft>
                  <a:spcPct val="0"/>
                </a:spcAft>
                <a:buNone/>
              </a:pPr>
              <a:t>2032</a:t>
            </a:fld>
            <a:endParaRPr kumimoji="1" lang="ja-JP" altLang="en-US" sz="1400"/>
          </a:p>
        </p:txBody>
      </p:sp>
      <p:sp>
        <p:nvSpPr>
          <p:cNvPr id="43" name="テキスト プレースホルダー 2">
            <a:extLst>
              <a:ext uri="{FF2B5EF4-FFF2-40B4-BE49-F238E27FC236}">
                <a16:creationId xmlns:a16="http://schemas.microsoft.com/office/drawing/2014/main" id="{72C07B05-24FB-DD24-B4A2-F5E5C5FD2187}"/>
              </a:ext>
            </a:extLst>
          </p:cNvPr>
          <p:cNvSpPr>
            <a:spLocks/>
          </p:cNvSpPr>
          <p:nvPr>
            <p:custDataLst>
              <p:tags r:id="rId20"/>
            </p:custDataLst>
          </p:nvPr>
        </p:nvSpPr>
        <p:spPr bwMode="auto">
          <a:xfrm>
            <a:off x="550227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4D66AC3-137D-4100-8CED-57B354A858A3}" type="datetime'''''2''''''''''''''''''''''''0''33'''">
              <a:rPr lang="ja-JP" altLang="en-US" sz="1400" smtClean="0"/>
              <a:pPr marL="0" lvl="0" indent="0" algn="ctr">
                <a:spcBef>
                  <a:spcPct val="0"/>
                </a:spcBef>
                <a:spcAft>
                  <a:spcPct val="0"/>
                </a:spcAft>
                <a:buNone/>
              </a:pPr>
              <a:t>2033</a:t>
            </a:fld>
            <a:endParaRPr kumimoji="1" lang="ja-JP" altLang="en-US" sz="1400"/>
          </a:p>
        </p:txBody>
      </p:sp>
      <p:sp>
        <p:nvSpPr>
          <p:cNvPr id="68" name="正方形/長方形 67">
            <a:extLst>
              <a:ext uri="{FF2B5EF4-FFF2-40B4-BE49-F238E27FC236}">
                <a16:creationId xmlns:a16="http://schemas.microsoft.com/office/drawing/2014/main" id="{422CBBD4-8344-17F8-57B7-331BCA595B52}"/>
              </a:ext>
            </a:extLst>
          </p:cNvPr>
          <p:cNvSpPr/>
          <p:nvPr>
            <p:custDataLst>
              <p:tags r:id="rId21"/>
            </p:custDataLst>
          </p:nvPr>
        </p:nvSpPr>
        <p:spPr bwMode="auto">
          <a:xfrm>
            <a:off x="849313" y="4135438"/>
            <a:ext cx="250825" cy="187325"/>
          </a:xfrm>
          <a:prstGeom prst="rect">
            <a:avLst/>
          </a:prstGeom>
          <a:solidFill>
            <a:schemeClr val="accent1"/>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69" name="正方形/長方形 68">
            <a:extLst>
              <a:ext uri="{FF2B5EF4-FFF2-40B4-BE49-F238E27FC236}">
                <a16:creationId xmlns:a16="http://schemas.microsoft.com/office/drawing/2014/main" id="{B8D062A7-0CD9-2F6C-F3DC-EC2EE365EA10}"/>
              </a:ext>
            </a:extLst>
          </p:cNvPr>
          <p:cNvSpPr/>
          <p:nvPr>
            <p:custDataLst>
              <p:tags r:id="rId22"/>
            </p:custDataLst>
          </p:nvPr>
        </p:nvSpPr>
        <p:spPr bwMode="auto">
          <a:xfrm>
            <a:off x="1785938" y="4135438"/>
            <a:ext cx="250825" cy="187325"/>
          </a:xfrm>
          <a:prstGeom prst="rect">
            <a:avLst/>
          </a:prstGeom>
          <a:solidFill>
            <a:schemeClr val="accent2"/>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70" name="テキスト プレースホルダー 2">
            <a:extLst>
              <a:ext uri="{FF2B5EF4-FFF2-40B4-BE49-F238E27FC236}">
                <a16:creationId xmlns:a16="http://schemas.microsoft.com/office/drawing/2014/main" id="{CD156731-B896-5466-3C96-47BF55307914}"/>
              </a:ext>
            </a:extLst>
          </p:cNvPr>
          <p:cNvSpPr>
            <a:spLocks/>
          </p:cNvSpPr>
          <p:nvPr>
            <p:custDataLst>
              <p:tags r:id="rId23"/>
            </p:custDataLst>
          </p:nvPr>
        </p:nvSpPr>
        <p:spPr bwMode="auto">
          <a:xfrm>
            <a:off x="1150938" y="4146550"/>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CC48947F-CBAB-41F8-AD5C-33B8F3C6B5FC}" type="datetime'''''''未''''''''''''''''''実''''施'''''''''''">
              <a:rPr lang="ja-JP" altLang="en-US" sz="1400" smtClean="0"/>
              <a:pPr marL="0" lvl="0" indent="0">
                <a:spcBef>
                  <a:spcPct val="0"/>
                </a:spcBef>
                <a:spcAft>
                  <a:spcPct val="0"/>
                </a:spcAft>
                <a:buNone/>
              </a:pPr>
              <a:t>未実施</a:t>
            </a:fld>
            <a:endParaRPr kumimoji="1" lang="ja-JP" altLang="en-US" sz="1400"/>
          </a:p>
        </p:txBody>
      </p:sp>
      <p:sp>
        <p:nvSpPr>
          <p:cNvPr id="71" name="テキスト プレースホルダー 2">
            <a:extLst>
              <a:ext uri="{FF2B5EF4-FFF2-40B4-BE49-F238E27FC236}">
                <a16:creationId xmlns:a16="http://schemas.microsoft.com/office/drawing/2014/main" id="{75A233D6-FF31-0B4F-EDEE-7827CB233E0A}"/>
              </a:ext>
            </a:extLst>
          </p:cNvPr>
          <p:cNvSpPr>
            <a:spLocks/>
          </p:cNvSpPr>
          <p:nvPr>
            <p:custDataLst>
              <p:tags r:id="rId24"/>
            </p:custDataLst>
          </p:nvPr>
        </p:nvSpPr>
        <p:spPr bwMode="auto">
          <a:xfrm>
            <a:off x="2087563" y="41465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0A134D21-2E4D-4E82-9E93-98E2D716C327}" type="datetime'''''''''''''''''''''''''''''''''''''''実''''''''施'''''''">
              <a:rPr lang="ja-JP" altLang="en-US" sz="1400" smtClean="0"/>
              <a:pPr marL="0" lvl="0" indent="0">
                <a:spcBef>
                  <a:spcPct val="0"/>
                </a:spcBef>
                <a:spcAft>
                  <a:spcPct val="0"/>
                </a:spcAft>
                <a:buNone/>
              </a:pPr>
              <a:t>実施</a:t>
            </a:fld>
            <a:endParaRPr kumimoji="1" lang="ja-JP" altLang="en-US" sz="1400"/>
          </a:p>
        </p:txBody>
      </p:sp>
      <p:cxnSp>
        <p:nvCxnSpPr>
          <p:cNvPr id="76" name="直線コネクタ 75">
            <a:extLst>
              <a:ext uri="{FF2B5EF4-FFF2-40B4-BE49-F238E27FC236}">
                <a16:creationId xmlns:a16="http://schemas.microsoft.com/office/drawing/2014/main" id="{9C753D3B-00E9-5E5B-FEFF-1A1CBB92D561}"/>
              </a:ext>
            </a:extLst>
          </p:cNvPr>
          <p:cNvCxnSpPr>
            <a:cxnSpLocks/>
          </p:cNvCxnSpPr>
          <p:nvPr/>
        </p:nvCxnSpPr>
        <p:spPr>
          <a:xfrm>
            <a:off x="1044575" y="2388616"/>
            <a:ext cx="4832351"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77" name="テキスト ボックス 76">
            <a:extLst>
              <a:ext uri="{FF2B5EF4-FFF2-40B4-BE49-F238E27FC236}">
                <a16:creationId xmlns:a16="http://schemas.microsoft.com/office/drawing/2014/main" id="{68172F1C-DBF8-76DC-9552-779D452589FE}"/>
              </a:ext>
            </a:extLst>
          </p:cNvPr>
          <p:cNvSpPr txBox="1"/>
          <p:nvPr/>
        </p:nvSpPr>
        <p:spPr>
          <a:xfrm>
            <a:off x="3795713" y="2361848"/>
            <a:ext cx="1928733" cy="276999"/>
          </a:xfrm>
          <a:prstGeom prst="rect">
            <a:avLst/>
          </a:prstGeom>
          <a:noFill/>
        </p:spPr>
        <p:txBody>
          <a:bodyPr wrap="non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発電コストにおける投資水準</a:t>
            </a:r>
          </a:p>
        </p:txBody>
      </p:sp>
      <p:sp>
        <p:nvSpPr>
          <p:cNvPr id="48" name="正方形/長方形 47">
            <a:extLst>
              <a:ext uri="{FF2B5EF4-FFF2-40B4-BE49-F238E27FC236}">
                <a16:creationId xmlns:a16="http://schemas.microsoft.com/office/drawing/2014/main" id="{10094DE9-2B9F-8537-AC71-25303676C0D0}"/>
              </a:ext>
            </a:extLst>
          </p:cNvPr>
          <p:cNvSpPr/>
          <p:nvPr/>
        </p:nvSpPr>
        <p:spPr>
          <a:xfrm>
            <a:off x="2161954" y="1267287"/>
            <a:ext cx="7868093" cy="43234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燃料転換実施による発電コストの見込</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→適宜グラフを活用して見込を記載すること。また、以下に留意すること。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発電コストは、燃転前と比べ燃転後の方が安価となることが望ましい。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など申請者が掲げる他の事業性判断の指標（前頁）はクリアできていることは必須である。</a:t>
            </a:r>
            <a:endParaRPr lang="en-US" altLang="ja-JP" sz="1400" strike="sngStrike">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前提条件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344A8C7-0D13-0A32-8BE2-697BA76BF2CA}"/>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15548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商用目的での使用が限定的であること</a:t>
            </a:r>
            <a:r>
              <a:rPr lang="ja-JP" altLang="en-US" sz="1400" u="sng">
                <a:solidFill>
                  <a:srgbClr val="FF0000"/>
                </a:solidFill>
                <a:latin typeface="Meiryo UI" panose="020B0604030504040204" pitchFamily="50" charset="-128"/>
                <a:ea typeface="Meiryo UI" panose="020B0604030504040204" pitchFamily="50" charset="-128"/>
              </a:rPr>
              <a:t>（</a:t>
            </a:r>
            <a:r>
              <a:rPr lang="en-US" altLang="ja-JP" sz="1400" u="sng">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「設備等の先進性」は不要）</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TRL </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Technology Readiness Level</a:t>
            </a:r>
            <a:r>
              <a:rPr lang="ja-JP" altLang="en-US" sz="140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a:t>
            </a:r>
            <a:r>
              <a:rPr lang="en-US" altLang="ja-JP" sz="1400">
                <a:solidFill>
                  <a:srgbClr val="FF0000"/>
                </a:solidFill>
                <a:latin typeface="Meiryo UI" panose="020B0604030504040204" pitchFamily="50" charset="-128"/>
                <a:ea typeface="Meiryo UI" panose="020B0604030504040204" pitchFamily="50" charset="-128"/>
              </a:rPr>
              <a:t>TRL</a:t>
            </a:r>
            <a:r>
              <a:rPr lang="ja-JP" altLang="en-US" sz="140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endParaRPr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2F4D79E-465E-5764-43E1-39605B0D799A}"/>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BF28B2E9-8B54-F178-D74C-2EDD3B848BEC}"/>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会社全体の売上高、</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分母は部門の売上高、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ではなく、会社全体の売上高、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FE2F525B-CB18-1B7B-0C64-1F41E0E343BC}"/>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a:t>
            </a:r>
            <a:r>
              <a:rPr lang="ja-JP" altLang="en-US" sz="2000">
                <a:solidFill>
                  <a:schemeClr val="bg1">
                    <a:lumMod val="50000"/>
                  </a:schemeClr>
                </a:solidFill>
              </a:rPr>
              <a:t>基準</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a:t>
            </a:r>
            <a:r>
              <a:rPr kumimoji="1" lang="en-US" altLang="ja-JP">
                <a:solidFill>
                  <a:schemeClr val="tx1"/>
                </a:solidFill>
              </a:rPr>
              <a:t>xx</a:t>
            </a:r>
            <a:r>
              <a:rPr kumimoji="1" lang="ja-JP" altLang="en-US">
                <a:solidFill>
                  <a:schemeClr val="tx1"/>
                </a:solidFill>
              </a:rPr>
              <a:t>のリスクが見込まれ、投資が困難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経済面及び技術面以外のリスク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→その他投資判断が困難となる経済面及び技術面以外のリスクを検討していれば、その根拠とともに記載すること。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A49DA2AA-3489-18C7-60ED-E5A5FDB8BBE6}"/>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0AC623C-4CE2-954F-2282-1C34224EC3BF}"/>
              </a:ext>
            </a:extLst>
          </p:cNvPr>
          <p:cNvGraphicFramePr>
            <a:graphicFrameLocks/>
          </p:cNvGraphicFramePr>
          <p:nvPr>
            <p:custDataLst>
              <p:tags r:id="rId1"/>
            </p:custDataLst>
            <p:extLst>
              <p:ext uri="{D42A27DB-BD31-4B8C-83A1-F6EECF244321}">
                <p14:modId xmlns:p14="http://schemas.microsoft.com/office/powerpoint/2010/main" val="2769191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0AC623C-4CE2-954F-2282-1C34224EC3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105E58E2-A377-B752-64E1-AF5C3A3CD581}"/>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6AD74B62-8B05-3998-301A-72296D2FDA4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38" name="think-cell data - do not delete" hidden="1">
                        <a:extLst>
                          <a:ext uri="{FF2B5EF4-FFF2-40B4-BE49-F238E27FC236}">
                            <a16:creationId xmlns:a16="http://schemas.microsoft.com/office/drawing/2014/main" id="{6AD74B62-8B05-3998-301A-72296D2FDA4C}"/>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C</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latin typeface="Meiryo UI" panose="020B0604030504040204" pitchFamily="50" charset="-128"/>
                <a:ea typeface="Meiryo UI" panose="020B0604030504040204" pitchFamily="50" charset="-128"/>
              </a:rPr>
              <a:t>（既存の一部）</a:t>
            </a:r>
            <a:endParaRPr kumimoji="0" lang="en-US" altLang="ja-JP" sz="9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solidFill>
                  <a:schemeClr val="bg1"/>
                </a:solidFill>
                <a:latin typeface="Meiryo UI" panose="020B0604030504040204" pitchFamily="50" charset="-128"/>
                <a:ea typeface="Meiryo UI" panose="020B0604030504040204" pitchFamily="50" charset="-128"/>
              </a:rPr>
              <a:t>D</a:t>
            </a:r>
            <a:r>
              <a:rPr kumimoji="0" lang="ja-JP" altLang="en-US" sz="1400">
                <a:solidFill>
                  <a:schemeClr val="bg1"/>
                </a:solidFill>
                <a:latin typeface="Meiryo UI" panose="020B0604030504040204" pitchFamily="50" charset="-128"/>
                <a:ea typeface="Meiryo UI" panose="020B0604030504040204" pitchFamily="50" charset="-128"/>
              </a:rPr>
              <a:t>事業</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solidFill>
                  <a:schemeClr val="bg1"/>
                </a:solidFill>
                <a:latin typeface="Meiryo UI" panose="020B0604030504040204" pitchFamily="50" charset="-128"/>
                <a:ea typeface="Meiryo UI" panose="020B0604030504040204" pitchFamily="50" charset="-128"/>
              </a:rPr>
              <a:t>（製品）</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solidFill>
                  <a:schemeClr val="bg1"/>
                </a:solidFill>
                <a:latin typeface="Meiryo UI" panose="020B0604030504040204" pitchFamily="50" charset="-128"/>
                <a:ea typeface="Meiryo UI" panose="020B0604030504040204" pitchFamily="50" charset="-128"/>
              </a:rPr>
              <a:t>（新規）</a:t>
            </a:r>
            <a:endParaRPr kumimoji="0" lang="en-US" altLang="ja-JP" sz="90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lvl="0" algn="ctr">
                <a:spcBef>
                  <a:spcPct val="0"/>
                </a:spcBef>
                <a:spcAft>
                  <a:spcPct val="0"/>
                </a:spcAft>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lvl="0" algn="ctr">
                <a:spcBef>
                  <a:spcPct val="0"/>
                </a:spcBef>
                <a:spcAft>
                  <a:spcPct val="0"/>
                </a:spcAft>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a:solidFill>
                  <a:srgbClr val="FF0000"/>
                </a:solidFill>
                <a:latin typeface="Meiryo UI" panose="020B0604030504040204" pitchFamily="50" charset="-128"/>
                <a:ea typeface="Meiryo UI" panose="020B0604030504040204" pitchFamily="50" charset="-128"/>
              </a:rPr>
              <a:t>。</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例示の</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9FE8932F-B37D-17BB-FADE-E293158D2373}"/>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B45CE90-0F36-7F09-53BB-54DF272C93E9}"/>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8" name="think-cell data - do not delete" hidden="1">
                        <a:extLst>
                          <a:ext uri="{FF2B5EF4-FFF2-40B4-BE49-F238E27FC236}">
                            <a16:creationId xmlns:a16="http://schemas.microsoft.com/office/drawing/2014/main" id="{AB45CE90-0F36-7F09-53BB-54DF272C93E9}"/>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製品）の市場予測</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629E2634-2631-3E74-A9EA-9ADD779DF2C4}"/>
              </a:ext>
            </a:extLst>
          </p:cNvPr>
          <p:cNvSpPr/>
          <p:nvPr/>
        </p:nvSpPr>
        <p:spPr bwMode="gray">
          <a:xfrm>
            <a:off x="8190193" y="27310"/>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EFBCDF6-E847-1CF7-B2D4-E9801CF18390}"/>
              </a:ext>
            </a:extLst>
          </p:cNvPr>
          <p:cNvGraphicFramePr>
            <a:graphicFrameLocks/>
          </p:cNvGraphicFramePr>
          <p:nvPr>
            <p:custDataLst>
              <p:tags r:id="rId1"/>
            </p:custDataLst>
            <p:extLst>
              <p:ext uri="{D42A27DB-BD31-4B8C-83A1-F6EECF244321}">
                <p14:modId xmlns:p14="http://schemas.microsoft.com/office/powerpoint/2010/main" val="332870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AEFBCDF6-E847-1CF7-B2D4-E9801CF183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各社の事業戦略を踏まえ、</a:t>
            </a:r>
            <a:r>
              <a:rPr lang="en-US" altLang="ja-JP">
                <a:solidFill>
                  <a:schemeClr val="tx1"/>
                </a:solidFill>
              </a:rPr>
              <a:t>x</a:t>
            </a:r>
            <a:r>
              <a:rPr kumimoji="1" lang="en-US" altLang="ja-JP">
                <a:solidFill>
                  <a:schemeClr val="tx1"/>
                </a:solidFill>
              </a:rPr>
              <a:t>x</a:t>
            </a:r>
            <a:r>
              <a:rPr kumimoji="1" lang="ja-JP" altLang="en-US">
                <a:solidFill>
                  <a:schemeClr val="tx1"/>
                </a:solidFill>
              </a:rPr>
              <a:t>を目的として、</a:t>
            </a:r>
            <a:r>
              <a:rPr lang="en-US" altLang="ja-JP">
                <a:solidFill>
                  <a:schemeClr val="tx1"/>
                </a:solidFill>
              </a:rPr>
              <a:t>x</a:t>
            </a:r>
            <a:r>
              <a:rPr kumimoji="1" lang="en-US" altLang="ja-JP">
                <a:solidFill>
                  <a:schemeClr val="tx1"/>
                </a:solidFill>
              </a:rPr>
              <a:t>x</a:t>
            </a:r>
            <a:r>
              <a:rPr kumimoji="1" lang="ja-JP" altLang="en-US">
                <a:solidFill>
                  <a:schemeClr val="tx1"/>
                </a:solidFill>
              </a:rPr>
              <a:t>を実施する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間接補助事業の実施目的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a:solidFill>
                  <a:srgbClr val="FF0000"/>
                </a:solidFill>
                <a:latin typeface="Meiryo UI" panose="020B0604030504040204" pitchFamily="50" charset="-128"/>
                <a:ea typeface="Meiryo UI" panose="020B0604030504040204" pitchFamily="50" charset="-128"/>
              </a:rPr>
              <a:t>1.2 </a:t>
            </a:r>
            <a:r>
              <a:rPr lang="ja-JP" altLang="en-US" sz="140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燃料転換の場合は、その実施内容を記載すること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構造転換を実施する場合には、燃料転換として実施する内容に加えて、構造転換として追加で実施する内容についても記載すること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01BAB81-566E-0FA3-C15D-76B53741AC53}"/>
              </a:ext>
            </a:extLst>
          </p:cNvPr>
          <p:cNvSpPr/>
          <p:nvPr/>
        </p:nvSpPr>
        <p:spPr bwMode="gray">
          <a:xfrm>
            <a:off x="8473468" y="61363"/>
            <a:ext cx="2506532" cy="565848"/>
          </a:xfrm>
          <a:prstGeom prst="rect">
            <a:avLst/>
          </a:prstGeom>
          <a:solidFill>
            <a:schemeClr val="accent4">
              <a:lumMod val="20000"/>
              <a:lumOff val="80000"/>
            </a:schemeClr>
          </a:solidFill>
          <a:ln/>
        </p:spPr>
        <p:style>
          <a:lnRef idx="2">
            <a:schemeClr val="accent1"/>
          </a:lnRef>
          <a:fillRef idx="1">
            <a:schemeClr val="lt1"/>
          </a:fillRef>
          <a:effectRef idx="0">
            <a:schemeClr val="accent1"/>
          </a:effectRef>
          <a:fontRef idx="minor">
            <a:schemeClr val="dk1"/>
          </a:fontRef>
        </p:style>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400">
                <a:solidFill>
                  <a:schemeClr val="tx1"/>
                </a:solidFill>
                <a:latin typeface="Meiryo UI" panose="020B0604030504040204" pitchFamily="50" charset="-128"/>
                <a:ea typeface="Meiryo UI" panose="020B0604030504040204" pitchFamily="50" charset="-128"/>
              </a:rPr>
              <a:t>幹事会社記載ページ</a:t>
            </a:r>
            <a:endParaRPr kumimoji="0"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ags/tag10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0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0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05.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aze9rgazaATtLehBCDmv9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C40pjX0XyQ7W1_fikkM0u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cNHZVxKjPmVmwdrxg4VoK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EmjdEVfTdAoFjgcPNqgk_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BPkyfwolGcpvhsl0oaTuW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K1fZyCpn.zMCwW.1_P9oMw"/>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EZC16.GE_4CUyycBgS.FO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jvy9K18ncvZ1PKxiVwAvq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7ZBp_ykgjGYehcovA4g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oIsdJihgHTxaVJf0TkaLI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xZlPKK_GbF4XEuP4kZpc_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NF8Vz1jlbX9XmUfjZrG0k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obDR..cn9RZ2I5LOouPMl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Ys.ZhK9KXJYmhVYWkK0Cw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Ca2_OmD6_JWOcQW4Y18Z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tj_l40f_iH6uLyi1n85QA"/>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pLa4s32i54QTRZXpfju10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KovB3soS59_vCqF84Rx5E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KDO.u7pZezCHohhu_XCVK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qxaegQBASwpr7rkxwLckfQ"/>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uSfYEInkNFrjUdBE3GVS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kEeo4lFWpBZE.fPBsoqZPw"/>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xsSfI0RCtTavCN7ryE_lLQ"/>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1" ma:contentTypeDescription="Create a new document." ma:contentTypeScope="" ma:versionID="4fa1cb3ba35eb30489e74e34814df683">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8d0d8cbfcc508e53d435bb5bd3d26b3f"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CE6A3-2E76-452A-968E-E6DC7F3211F2}">
  <ds:schemaRefs>
    <ds:schemaRef ds:uri="http://schemas.openxmlformats.org/package/2006/metadata/core-properties"/>
    <ds:schemaRef ds:uri="http://purl.org/dc/dcmitype/"/>
    <ds:schemaRef ds:uri="b028acd1-99c9-4eb8-b06d-44d202728ed9"/>
    <ds:schemaRef ds:uri="http://schemas.microsoft.com/office/2006/documentManagement/types"/>
    <ds:schemaRef ds:uri="http://purl.org/dc/terms/"/>
    <ds:schemaRef ds:uri="http://purl.org/dc/elements/1.1/"/>
    <ds:schemaRef ds:uri="http://www.w3.org/XML/1998/namespace"/>
    <ds:schemaRef ds:uri="http://schemas.microsoft.com/office/infopath/2007/PartnerControls"/>
    <ds:schemaRef ds:uri="48802280-5938-457c-ad2b-432e4cfd7f58"/>
    <ds:schemaRef ds:uri="http://schemas.microsoft.com/office/2006/metadata/properties"/>
  </ds:schemaRefs>
</ds:datastoreItem>
</file>

<file path=customXml/itemProps2.xml><?xml version="1.0" encoding="utf-8"?>
<ds:datastoreItem xmlns:ds="http://schemas.openxmlformats.org/officeDocument/2006/customXml" ds:itemID="{A3F82E24-199A-4AFC-942A-C571994CA4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802280-5938-457c-ad2b-432e4cfd7f58"/>
    <ds:schemaRef ds:uri="b028acd1-99c9-4eb8-b06d-44d202728e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2E8848C-6259-4968-AEBB-C4C174AE4ECB}">
  <ds:schemaRefs>
    <ds:schemaRef ds:uri="http://schemas.microsoft.com/sharepoint/v3/contenttype/forms"/>
  </ds:schemaRefs>
</ds:datastoreItem>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20176</Words>
  <Application>Microsoft Office PowerPoint</Application>
  <PresentationFormat>ワイド画面</PresentationFormat>
  <Paragraphs>2351</Paragraphs>
  <Slides>70</Slides>
  <Notes>53</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70</vt:i4>
      </vt:variant>
    </vt:vector>
  </HeadingPairs>
  <TitlesOfParts>
    <vt:vector size="7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2026-06-05T06:54:35Z</dcterms:created>
  <dcterms:modified xsi:type="dcterms:W3CDTF">2026-06-19T04:28:26Z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