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tags/tag2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tags/tag27.xml" ContentType="application/vnd.openxmlformats-officedocument.presentationml.tags+xml"/>
  <Override PartName="/ppt/notesSlides/notesSlide20.xml" ContentType="application/vnd.openxmlformats-officedocument.presentationml.notesSlide+xml"/>
  <Override PartName="/ppt/tags/tag28.xml" ContentType="application/vnd.openxmlformats-officedocument.presentationml.tags+xml"/>
  <Override PartName="/ppt/notesSlides/notesSlide21.xml" ContentType="application/vnd.openxmlformats-officedocument.presentationml.notesSlide+xml"/>
  <Override PartName="/ppt/tags/tag29.xml" ContentType="application/vnd.openxmlformats-officedocument.presentationml.tags+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2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2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9"/>
  </p:notesMasterIdLst>
  <p:sldIdLst>
    <p:sldId id="2145705059" r:id="rId2"/>
    <p:sldId id="2145705333" r:id="rId3"/>
    <p:sldId id="2147483285" r:id="rId4"/>
    <p:sldId id="267" r:id="rId5"/>
    <p:sldId id="2145705308" r:id="rId6"/>
    <p:sldId id="2147483314" r:id="rId7"/>
    <p:sldId id="2147483318" r:id="rId8"/>
    <p:sldId id="2147483317" r:id="rId9"/>
    <p:sldId id="2147483315" r:id="rId10"/>
    <p:sldId id="2147483335" r:id="rId11"/>
    <p:sldId id="2147483290" r:id="rId12"/>
    <p:sldId id="2147483291" r:id="rId13"/>
    <p:sldId id="2147483292" r:id="rId14"/>
    <p:sldId id="2147483334" r:id="rId15"/>
    <p:sldId id="2147483279" r:id="rId16"/>
    <p:sldId id="2147483336" r:id="rId17"/>
    <p:sldId id="2147483337" r:id="rId18"/>
    <p:sldId id="2147483330" r:id="rId19"/>
    <p:sldId id="2145705269" r:id="rId20"/>
    <p:sldId id="2147483333" r:id="rId21"/>
    <p:sldId id="2147483280" r:id="rId22"/>
    <p:sldId id="2147483338" r:id="rId23"/>
    <p:sldId id="2147483269" r:id="rId24"/>
    <p:sldId id="2147483265" r:id="rId25"/>
    <p:sldId id="2147483306" r:id="rId26"/>
    <p:sldId id="2147483294" r:id="rId27"/>
    <p:sldId id="2145705278" r:id="rId28"/>
    <p:sldId id="2147483278" r:id="rId29"/>
    <p:sldId id="2147483339" r:id="rId30"/>
    <p:sldId id="2147483340" r:id="rId31"/>
    <p:sldId id="2145705281" r:id="rId32"/>
    <p:sldId id="2145705319" r:id="rId33"/>
    <p:sldId id="2147483296" r:id="rId34"/>
    <p:sldId id="2147483297" r:id="rId35"/>
    <p:sldId id="2147483298" r:id="rId36"/>
    <p:sldId id="2147483299" r:id="rId37"/>
    <p:sldId id="2147483267" r:id="rId38"/>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A58E1E-3EC7-46DA-B471-1C91D052BB64}" v="3" dt="2026-06-05T07:11:15.24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33" autoAdjust="0"/>
  </p:normalViewPr>
  <p:slideViewPr>
    <p:cSldViewPr snapToGrid="0">
      <p:cViewPr>
        <p:scale>
          <a:sx n="107" d="100"/>
          <a:sy n="107" d="100"/>
        </p:scale>
        <p:origin x="228" y="72"/>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48" Type="http://schemas.openxmlformats.org/officeDocument/2006/relationships/customXml" Target="../customXml/item3.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16</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19</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306A9-E3F5-B79B-7AD4-BCECE0C800D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5ACDC4-D16B-8A0D-F890-5E4B9514C8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FB911F-15C5-0E47-02CA-1028D388C1C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267DD4D-3724-B66C-F8F9-9EE719E026CE}"/>
              </a:ext>
            </a:extLst>
          </p:cNvPr>
          <p:cNvSpPr>
            <a:spLocks noGrp="1"/>
          </p:cNvSpPr>
          <p:nvPr>
            <p:ph type="sldNum" sz="quarter" idx="5"/>
          </p:nvPr>
        </p:nvSpPr>
        <p:spPr/>
        <p:txBody>
          <a:bodyPr/>
          <a:lstStyle/>
          <a:p>
            <a:fld id="{ACF5F59B-DAE5-4FA1-8DC5-30E8FD087FF0}" type="slidenum">
              <a:rPr kumimoji="1" lang="ja-JP" altLang="en-US" smtClean="0"/>
              <a:t>20</a:t>
            </a:fld>
            <a:endParaRPr kumimoji="1" lang="ja-JP" altLang="en-US"/>
          </a:p>
        </p:txBody>
      </p:sp>
    </p:spTree>
    <p:extLst>
      <p:ext uri="{BB962C8B-B14F-4D97-AF65-F5344CB8AC3E}">
        <p14:creationId xmlns:p14="http://schemas.microsoft.com/office/powerpoint/2010/main" val="4093211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23</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27</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F166A-B0E0-39BB-4D4F-F72EE43C3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A79C79-0926-F8D3-8F40-B1D6191139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27C9BB-AB6C-8A0D-973C-F7EA52189179}"/>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A71977-0395-04FA-2ACD-F29E8BFBE2B0}"/>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12131734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51872-A28E-CF22-7C27-C83F9012F9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3587A2-933E-6088-B043-9311D10C33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3B51DE-DBBB-E494-2624-4D8FBA0C0CA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022197F2-F22F-774C-5DCE-882B3EC251BE}"/>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1375466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69170-1F4E-8456-B948-4E6EE2EA47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58A29C-4C8A-E71D-ECB8-25FF1B4338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7EF5CD-574B-F839-16AE-B4164D8BA300}"/>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91602833-1E2E-6D3C-ABD2-A01B49591DF8}"/>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3216409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F8D80-5019-1FE7-A12F-2E727F6AD9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4E117-1443-37C8-F916-51547F8577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1E8D96-62A2-3868-CE21-231D0E036F3B}"/>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3B41DC50-591E-8428-2E95-900958EF1DDA}"/>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3254202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dirty="0"/>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1130934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4.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14.xml"/><Relationship Id="rId5" Type="http://schemas.openxmlformats.org/officeDocument/2006/relationships/image" Target="../media/image4.emf"/><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15.xml"/><Relationship Id="rId5" Type="http://schemas.openxmlformats.org/officeDocument/2006/relationships/image" Target="../media/image4.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16.xml"/><Relationship Id="rId5" Type="http://schemas.openxmlformats.org/officeDocument/2006/relationships/image" Target="../media/image4.emf"/><Relationship Id="rId4"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8.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20.xml"/><Relationship Id="rId5" Type="http://schemas.openxmlformats.org/officeDocument/2006/relationships/image" Target="../media/image5.emf"/><Relationship Id="rId4"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21.xml"/><Relationship Id="rId5" Type="http://schemas.openxmlformats.org/officeDocument/2006/relationships/image" Target="../media/image6.emf"/><Relationship Id="rId4" Type="http://schemas.openxmlformats.org/officeDocument/2006/relationships/oleObject" Target="../embeddings/oleObject14.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3.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6.bin"/><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6.emf"/><Relationship Id="rId4" Type="http://schemas.openxmlformats.org/officeDocument/2006/relationships/oleObject" Target="../embeddings/oleObject17.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4.emf"/><Relationship Id="rId4" Type="http://schemas.openxmlformats.org/officeDocument/2006/relationships/oleObject" Target="../embeddings/oleObject18.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4.emf"/><Relationship Id="rId4" Type="http://schemas.openxmlformats.org/officeDocument/2006/relationships/oleObject" Target="../embeddings/oleObject19.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29.xml"/><Relationship Id="rId5" Type="http://schemas.openxmlformats.org/officeDocument/2006/relationships/image" Target="../media/image7.emf"/><Relationship Id="rId4" Type="http://schemas.openxmlformats.org/officeDocument/2006/relationships/oleObject" Target="../embeddings/oleObject20.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8.emf"/><Relationship Id="rId4" Type="http://schemas.openxmlformats.org/officeDocument/2006/relationships/oleObject" Target="../embeddings/oleObject21.bin"/></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2.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4.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6.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37.xml"/><Relationship Id="rId5" Type="http://schemas.openxmlformats.org/officeDocument/2006/relationships/image" Target="../media/image4.emf"/><Relationship Id="rId4" Type="http://schemas.openxmlformats.org/officeDocument/2006/relationships/oleObject" Target="../embeddings/oleObject22.bin"/></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9.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10.xml"/><Relationship Id="rId5" Type="http://schemas.openxmlformats.org/officeDocument/2006/relationships/image" Target="../media/image4.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1.xml"/><Relationship Id="rId5" Type="http://schemas.openxmlformats.org/officeDocument/2006/relationships/image" Target="../media/image4.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1074247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dirty="0">
                <a:solidFill>
                  <a:sysClr val="windowText" lastClr="000000"/>
                </a:solidFill>
                <a:latin typeface="Meiryo UI" panose="020B0604030504040204" pitchFamily="50" charset="-128"/>
                <a:ea typeface="Meiryo UI" panose="020B0604030504040204" pitchFamily="50" charset="-128"/>
              </a:rPr>
              <a:t>＠＠＠（</a:t>
            </a:r>
            <a:r>
              <a:rPr lang="ja-JP" altLang="en-US" dirty="0">
                <a:solidFill>
                  <a:sysClr val="windowText" lastClr="000000"/>
                </a:solidFill>
                <a:latin typeface="Meiryo UI" panose="020B0604030504040204" pitchFamily="50" charset="-128"/>
                <a:ea typeface="Meiryo UI" panose="020B0604030504040204" pitchFamily="50" charset="-128"/>
              </a:rPr>
              <a:t>間接</a:t>
            </a:r>
            <a:r>
              <a:rPr kumimoji="1" lang="ja-JP" altLang="en-US" dirty="0">
                <a:solidFill>
                  <a:sysClr val="windowText" lastClr="000000"/>
                </a:solidFill>
                <a:latin typeface="Meiryo UI" panose="020B0604030504040204" pitchFamily="50" charset="-128"/>
                <a:ea typeface="Meiryo UI" panose="020B0604030504040204" pitchFamily="50" charset="-128"/>
              </a:rPr>
              <a:t>補助事業の名称</a:t>
            </a:r>
            <a:r>
              <a:rPr lang="ja-JP" altLang="en-US" dirty="0">
                <a:latin typeface="Meiryo UI" panose="020B0604030504040204" pitchFamily="50" charset="-128"/>
                <a:ea typeface="Meiryo UI" panose="020B0604030504040204" pitchFamily="50" charset="-128"/>
              </a:rPr>
              <a:t>）</a:t>
            </a:r>
            <a:endParaRPr kumimoji="1" lang="en-US" sz="1800" dirty="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dirty="0">
                <a:solidFill>
                  <a:schemeClr val="tx1"/>
                </a:solidFill>
                <a:latin typeface="Meiryo UI" panose="020B0604030504040204" pitchFamily="50" charset="-128"/>
                <a:ea typeface="Meiryo UI" panose="020B0604030504040204" pitchFamily="50" charset="-128"/>
              </a:rPr>
              <a:t>共同申請│</a:t>
            </a:r>
            <a:r>
              <a:rPr kumimoji="1" lang="ja-JP" altLang="en-US" sz="1600" b="1" dirty="0">
                <a:solidFill>
                  <a:srgbClr val="FF0000"/>
                </a:solidFill>
                <a:latin typeface="Meiryo UI" panose="020B0604030504040204" pitchFamily="50" charset="-128"/>
                <a:ea typeface="Meiryo UI" panose="020B0604030504040204" pitchFamily="50" charset="-128"/>
              </a:rPr>
              <a:t>共通パート</a:t>
            </a:r>
            <a:r>
              <a:rPr kumimoji="1" lang="en-US" altLang="ja-JP" sz="1600" b="1" dirty="0">
                <a:solidFill>
                  <a:schemeClr val="tx1"/>
                </a:solidFill>
                <a:latin typeface="Meiryo UI" panose="020B0604030504040204" pitchFamily="50" charset="-128"/>
                <a:ea typeface="Meiryo UI" panose="020B0604030504040204" pitchFamily="50" charset="-128"/>
              </a:rPr>
              <a:t>】</a:t>
            </a: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1"/>
            <a:ext cx="11542536" cy="221876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2000" dirty="0">
                <a:solidFill>
                  <a:sysClr val="windowText" lastClr="000000"/>
                </a:solidFill>
                <a:latin typeface="Meiryo UI" panose="020B0604030504040204" pitchFamily="50" charset="-128"/>
                <a:ea typeface="Meiryo UI" panose="020B0604030504040204" pitchFamily="50" charset="-128"/>
              </a:rPr>
              <a:t>幹事会社　</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kumimoji="1" lang="ja-JP" altLang="en-US" sz="2000" b="1" u="sng" dirty="0">
                <a:solidFill>
                  <a:schemeClr val="tx1"/>
                </a:solidFill>
              </a:rPr>
              <a:t>製造プロセス転換又は構造転換（製造プロセス転換）</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828428" y="5258127"/>
            <a:ext cx="6136744" cy="108055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幹事会社は、社名に加えて、代表者の役職と氏名を記載してください。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共同実施者についても、同様に記載ください。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3746051"/>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E14CAE1-F701-CCFE-6657-8170C10892C7}"/>
              </a:ext>
            </a:extLst>
          </p:cNvPr>
          <p:cNvSpPr/>
          <p:nvPr/>
        </p:nvSpPr>
        <p:spPr bwMode="gray">
          <a:xfrm>
            <a:off x="79417" y="964390"/>
            <a:ext cx="12033165" cy="1182179"/>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en-US" altLang="ja-JP" sz="1400" b="1" dirty="0">
                <a:solidFill>
                  <a:srgbClr val="FF0000"/>
                </a:solidFill>
                <a:latin typeface="Meiryo UI" panose="020B0604030504040204" pitchFamily="50" charset="-128"/>
                <a:ea typeface="Meiryo UI" panose="020B0604030504040204" pitchFamily="50" charset="-128"/>
              </a:rPr>
              <a:t>【</a:t>
            </a:r>
            <a:r>
              <a:rPr kumimoji="0" lang="ja-JP" altLang="en-US" sz="1400" b="1" dirty="0">
                <a:solidFill>
                  <a:srgbClr val="FF0000"/>
                </a:solidFill>
                <a:latin typeface="Meiryo UI" panose="020B0604030504040204" pitchFamily="50" charset="-128"/>
                <a:ea typeface="Meiryo UI" panose="020B0604030504040204" pitchFamily="50" charset="-128"/>
              </a:rPr>
              <a:t>共通パート</a:t>
            </a:r>
            <a:r>
              <a:rPr kumimoji="0" lang="en-US" altLang="ja-JP" sz="1400" b="1" dirty="0">
                <a:solidFill>
                  <a:srgbClr val="FF0000"/>
                </a:solidFill>
                <a:latin typeface="Meiryo UI" panose="020B0604030504040204" pitchFamily="50" charset="-128"/>
                <a:ea typeface="Meiryo UI" panose="020B0604030504040204" pitchFamily="50" charset="-128"/>
              </a:rPr>
              <a:t>】</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dirty="0">
                <a:solidFill>
                  <a:srgbClr val="FF0000"/>
                </a:solidFill>
                <a:latin typeface="Meiryo UI" panose="020B0604030504040204" pitchFamily="50" charset="-128"/>
                <a:ea typeface="Meiryo UI" panose="020B0604030504040204" pitchFamily="50" charset="-128"/>
              </a:rPr>
              <a:t>本様式（本ファイル）は、各社に共通する申請内容や計画について幹事会社が代表して提出すること。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ただし、機微情報の関係で個社間の共有が難しく、幹事会社がまとめることが不可能な頁がある場合は、「個別パート」で各社それぞれ提出すること。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775281264"/>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2031</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と同様の実施内容について対応すること。ただし、現在検討が進められている</a:t>
                      </a:r>
                      <a:r>
                        <a:rPr kumimoji="1" lang="en-US" altLang="ja-JP" sz="1100" strike="noStrike" dirty="0">
                          <a:solidFill>
                            <a:schemeClr val="tx1"/>
                          </a:solidFill>
                          <a:latin typeface="Meiryo UI" panose="020B0604030504040204" pitchFamily="50" charset="-128"/>
                          <a:ea typeface="Meiryo UI" panose="020B0604030504040204" pitchFamily="50" charset="-128"/>
                        </a:rPr>
                        <a:t>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リーグ等の内容次第で、</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の（</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）相当の要件については変更となる可能性があることに注意すること。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dirty="0">
                          <a:solidFill>
                            <a:srgbClr val="C00000"/>
                          </a:solidFill>
                          <a:latin typeface="Meiryo UI" panose="020B0604030504040204" pitchFamily="50" charset="-128"/>
                          <a:ea typeface="Meiryo UI" panose="020B0604030504040204" pitchFamily="50" charset="-128"/>
                        </a:rPr>
                        <a:t>例：</a:t>
                      </a:r>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dirty="0">
                          <a:solidFill>
                            <a:srgbClr val="C00000"/>
                          </a:solidFill>
                          <a:latin typeface="Meiryo UI" panose="020B0604030504040204" pitchFamily="50" charset="-128"/>
                          <a:ea typeface="Meiryo UI" panose="020B0604030504040204" pitchFamily="50" charset="-128"/>
                        </a:rPr>
                        <a:t>#C</a:t>
                      </a:r>
                      <a:r>
                        <a:rPr kumimoji="1" lang="ja-JP" altLang="en-US" sz="1200" dirty="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161953" y="1482806"/>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G</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5962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86983F5-FC2B-DC8E-929F-9138131806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86983F5-FC2B-DC8E-929F-9138131806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補助事業における共同申請内の役割分担を記載すること。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63E17E-00B6-F179-58B2-58BC33A91D0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63E17E-00B6-F179-58B2-58BC33A91D0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3199149924"/>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例：個別パートに記載の通り、経営層がコミットする（代替手段様式を提出）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3" name="正方形/長方形 2">
            <a:extLst>
              <a:ext uri="{FF2B5EF4-FFF2-40B4-BE49-F238E27FC236}">
                <a16:creationId xmlns:a16="http://schemas.microsoft.com/office/drawing/2014/main" id="{64A51D5F-6B1D-9992-691E-B4FF89EAD53A}"/>
              </a:ext>
            </a:extLst>
          </p:cNvPr>
          <p:cNvSpPr/>
          <p:nvPr/>
        </p:nvSpPr>
        <p:spPr>
          <a:xfrm>
            <a:off x="2161954" y="1801321"/>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幹事会社、共同実施者の全てにおける「各社における経営層のコミット」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→各項目について、以下のとおり記載すること。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経営層のコミットについて、個別パートにて説明する場合は、例文のように記載のうえ、本様式の該当頁についても作成すること。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経営層のコミットについて、個別パートに示す代替手段にて説明する場合は、例文のように記載のうえ、本様式の該当頁についても作成すること。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8F5517-C5B5-8B5A-3396-6F17E191561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8F5517-C5B5-8B5A-3396-6F17E191561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1525231316"/>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D</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E</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2413688"/>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幹事会社、共同実施者の全てにおける「各社における財務状況」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を目的として、</a:t>
            </a:r>
            <a:r>
              <a:rPr lang="en-US" altLang="ja-JP">
                <a:solidFill>
                  <a:schemeClr val="tx1"/>
                </a:solidFill>
              </a:rPr>
              <a:t>xx</a:t>
            </a:r>
            <a:r>
              <a:rPr lang="ja-JP" altLang="en-US">
                <a:solidFill>
                  <a:schemeClr val="tx1"/>
                </a:solidFill>
              </a:rPr>
              <a:t>を実施する。具体的には</a:t>
            </a:r>
            <a:r>
              <a:rPr lang="en-US" altLang="ja-JP">
                <a:solidFill>
                  <a:schemeClr val="tx1"/>
                </a:solidFill>
              </a:rPr>
              <a:t>xx</a:t>
            </a:r>
            <a:r>
              <a:rPr lang="ja-JP" altLang="en-US">
                <a:solidFill>
                  <a:schemeClr val="tx1"/>
                </a:solidFill>
              </a:rPr>
              <a:t>などの設備を導入する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3" name="グループ化 12">
            <a:extLst>
              <a:ext uri="{FF2B5EF4-FFF2-40B4-BE49-F238E27FC236}">
                <a16:creationId xmlns:a16="http://schemas.microsoft.com/office/drawing/2014/main" id="{E363FABA-3EC2-BA6F-90C8-0B38F0CB80F6}"/>
              </a:ext>
            </a:extLst>
          </p:cNvPr>
          <p:cNvGrpSpPr/>
          <p:nvPr/>
        </p:nvGrpSpPr>
        <p:grpSpPr>
          <a:xfrm>
            <a:off x="180000" y="4197961"/>
            <a:ext cx="5702400" cy="288000"/>
            <a:chOff x="156000" y="1879963"/>
            <a:chExt cx="5760000" cy="288000"/>
          </a:xfrm>
        </p:grpSpPr>
        <p:sp>
          <p:nvSpPr>
            <p:cNvPr id="14" name="正方形/長方形 13">
              <a:extLst>
                <a:ext uri="{FF2B5EF4-FFF2-40B4-BE49-F238E27FC236}">
                  <a16:creationId xmlns:a16="http://schemas.microsoft.com/office/drawing/2014/main" id="{068B4966-839B-88CF-2589-9C6C40234F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導入設備の系統図</a:t>
              </a:r>
            </a:p>
          </p:txBody>
        </p:sp>
        <p:cxnSp>
          <p:nvCxnSpPr>
            <p:cNvPr id="15" name="直線コネクタ 14">
              <a:extLst>
                <a:ext uri="{FF2B5EF4-FFF2-40B4-BE49-F238E27FC236}">
                  <a16:creationId xmlns:a16="http://schemas.microsoft.com/office/drawing/2014/main" id="{8528AD2B-883C-097D-1397-5FF9B191CBA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3D1D4808-38DF-C40C-0223-AE83FB863636}"/>
              </a:ext>
            </a:extLst>
          </p:cNvPr>
          <p:cNvGrpSpPr/>
          <p:nvPr/>
        </p:nvGrpSpPr>
        <p:grpSpPr>
          <a:xfrm>
            <a:off x="6333600" y="4197961"/>
            <a:ext cx="5702400" cy="288000"/>
            <a:chOff x="156000" y="1879963"/>
            <a:chExt cx="5760000" cy="288000"/>
          </a:xfrm>
        </p:grpSpPr>
        <p:sp>
          <p:nvSpPr>
            <p:cNvPr id="17" name="正方形/長方形 16">
              <a:extLst>
                <a:ext uri="{FF2B5EF4-FFF2-40B4-BE49-F238E27FC236}">
                  <a16:creationId xmlns:a16="http://schemas.microsoft.com/office/drawing/2014/main" id="{C79BAF92-0921-034A-E818-1D7CCD1F419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805D7DD5-3E92-636E-82A1-0C4C88B4B15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13303A65-0A95-7FF7-481E-94560422AB24}"/>
              </a:ext>
            </a:extLst>
          </p:cNvPr>
          <p:cNvGrpSpPr/>
          <p:nvPr/>
        </p:nvGrpSpPr>
        <p:grpSpPr>
          <a:xfrm>
            <a:off x="180000" y="1659209"/>
            <a:ext cx="11856000" cy="288000"/>
            <a:chOff x="156000" y="1879963"/>
            <a:chExt cx="5760000" cy="288000"/>
          </a:xfrm>
        </p:grpSpPr>
        <p:sp>
          <p:nvSpPr>
            <p:cNvPr id="23" name="正方形/長方形 22">
              <a:extLst>
                <a:ext uri="{FF2B5EF4-FFF2-40B4-BE49-F238E27FC236}">
                  <a16:creationId xmlns:a16="http://schemas.microsoft.com/office/drawing/2014/main" id="{5EE706C7-51E3-7EE6-8E3E-68728C6067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主要な導入設備とその概要</a:t>
              </a:r>
            </a:p>
          </p:txBody>
        </p:sp>
        <p:cxnSp>
          <p:nvCxnSpPr>
            <p:cNvPr id="24" name="直線コネクタ 23">
              <a:extLst>
                <a:ext uri="{FF2B5EF4-FFF2-40B4-BE49-F238E27FC236}">
                  <a16:creationId xmlns:a16="http://schemas.microsoft.com/office/drawing/2014/main" id="{3D8D7098-40E1-2632-59A2-0408F198779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9FE05ECE-F5F6-4E47-0A8C-4A0BEC9524C5}"/>
              </a:ext>
            </a:extLst>
          </p:cNvPr>
          <p:cNvSpPr/>
          <p:nvPr/>
        </p:nvSpPr>
        <p:spPr>
          <a:xfrm>
            <a:off x="2161954" y="1992248"/>
            <a:ext cx="7868093" cy="287350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主要な導入設備とその概要・導入設備の系統図・導入設備の配置図</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lang="ja-JP" altLang="en-US" sz="1400" dirty="0">
                <a:solidFill>
                  <a:schemeClr val="tx1"/>
                </a:solidFill>
                <a:latin typeface="Meiryo UI" panose="020B0604030504040204" pitchFamily="50" charset="-128"/>
                <a:ea typeface="Meiryo UI" panose="020B0604030504040204" pitchFamily="50" charset="-128"/>
              </a:rPr>
              <a:t>（注意事項）</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9224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BB9D6D24-D9F9-135A-4154-738369B0C50D}"/>
              </a:ext>
            </a:extLst>
          </p:cNvPr>
          <p:cNvGraphicFramePr>
            <a:graphicFrameLocks/>
          </p:cNvGraphicFramePr>
          <p:nvPr>
            <p:custDataLst>
              <p:tags r:id="rId1"/>
            </p:custDataLst>
            <p:extLst>
              <p:ext uri="{D42A27DB-BD31-4B8C-83A1-F6EECF244321}">
                <p14:modId xmlns:p14="http://schemas.microsoft.com/office/powerpoint/2010/main" val="38029386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9" name="think-cell data - do not delete" hidden="1">
                        <a:extLst>
                          <a:ext uri="{FF2B5EF4-FFF2-40B4-BE49-F238E27FC236}">
                            <a16:creationId xmlns:a16="http://schemas.microsoft.com/office/drawing/2014/main" id="{BB9D6D24-D9F9-135A-4154-738369B0C50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a:t>
            </a:r>
            <a:r>
              <a:rPr lang="ja-JP" altLang="en-US" dirty="0">
                <a:solidFill>
                  <a:schemeClr val="tx1"/>
                </a:solidFill>
              </a:rPr>
              <a:t>度</a:t>
            </a:r>
            <a:r>
              <a:rPr kumimoji="1" lang="ja-JP" altLang="en-US" dirty="0">
                <a:solidFill>
                  <a:schemeClr val="tx1"/>
                </a:solidFill>
              </a:rPr>
              <a:t>から</a:t>
            </a:r>
            <a:r>
              <a:rPr kumimoji="1" lang="en-US" altLang="ja-JP" dirty="0">
                <a:solidFill>
                  <a:schemeClr val="tx1"/>
                </a:solidFill>
              </a:rPr>
              <a:t>CN</a:t>
            </a:r>
            <a:r>
              <a:rPr kumimoji="1" lang="ja-JP" altLang="en-US" dirty="0">
                <a:solidFill>
                  <a:schemeClr val="tx1"/>
                </a:solidFill>
              </a:rPr>
              <a:t>燃料に移行するための</a:t>
            </a:r>
            <a:r>
              <a:rPr kumimoji="1" lang="en-US" altLang="ja-JP" dirty="0">
                <a:solidFill>
                  <a:schemeClr val="tx1"/>
                </a:solidFill>
              </a:rPr>
              <a:t>XX</a:t>
            </a:r>
            <a:r>
              <a:rPr kumimoji="1" lang="ja-JP" altLang="en-US" dirty="0">
                <a:solidFill>
                  <a:schemeClr val="tx1"/>
                </a:solidFill>
              </a:rPr>
              <a:t>の投資を行う予定</a:t>
            </a:r>
            <a:endParaRPr kumimoji="1" lang="en-US" altLang="ja-JP" strike="sngStrike"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graphicFrame>
        <p:nvGraphicFramePr>
          <p:cNvPr id="4" name="Table 25">
            <a:extLst>
              <a:ext uri="{FF2B5EF4-FFF2-40B4-BE49-F238E27FC236}">
                <a16:creationId xmlns:a16="http://schemas.microsoft.com/office/drawing/2014/main" id="{576EC94A-4A1B-0F5A-B6B3-ACA6ECD6A734}"/>
              </a:ext>
            </a:extLst>
          </p:cNvPr>
          <p:cNvGraphicFramePr>
            <a:graphicFrameLocks noGrp="1"/>
          </p:cNvGraphicFramePr>
          <p:nvPr>
            <p:extLst>
              <p:ext uri="{D42A27DB-BD31-4B8C-83A1-F6EECF244321}">
                <p14:modId xmlns:p14="http://schemas.microsoft.com/office/powerpoint/2010/main" val="1906516539"/>
              </p:ext>
            </p:extLst>
          </p:nvPr>
        </p:nvGraphicFramePr>
        <p:xfrm>
          <a:off x="722537" y="1979273"/>
          <a:ext cx="10168271" cy="351282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a:solidFill>
                            <a:schemeClr val="tx1"/>
                          </a:solidFill>
                          <a:latin typeface="Meiryo UI" panose="020B0604030504040204" pitchFamily="50" charset="-128"/>
                          <a:ea typeface="Meiryo UI" panose="020B0604030504040204" pitchFamily="50" charset="-128"/>
                        </a:rPr>
                        <a:t>年度（百万円）</a:t>
                      </a:r>
                      <a:endParaRPr kumimoji="1" lang="ja-JP" altLang="en-US" sz="1200" b="1">
                        <a:solidFill>
                          <a:schemeClr val="tx1"/>
                        </a:solidFill>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2026</a:t>
                      </a:r>
                      <a:endParaRPr kumimoji="1" lang="ja-JP" altLang="en-US" sz="105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dirty="0">
                          <a:latin typeface="Meiryo UI" panose="020B0604030504040204" pitchFamily="50" charset="-128"/>
                          <a:ea typeface="Meiryo UI" panose="020B0604030504040204" pitchFamily="50" charset="-128"/>
                        </a:rPr>
                        <a:t>2027</a:t>
                      </a:r>
                      <a:endParaRPr kumimoji="1" lang="ja-JP" altLang="en-US"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2028</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15" name="正方形/長方形 14">
            <a:extLst>
              <a:ext uri="{FF2B5EF4-FFF2-40B4-BE49-F238E27FC236}">
                <a16:creationId xmlns:a16="http://schemas.microsoft.com/office/drawing/2014/main" id="{703106FB-548E-42F4-4BE6-F3AEA7508418}"/>
              </a:ext>
            </a:extLst>
          </p:cNvPr>
          <p:cNvSpPr/>
          <p:nvPr/>
        </p:nvSpPr>
        <p:spPr>
          <a:xfrm>
            <a:off x="796179" y="2785307"/>
            <a:ext cx="10841724" cy="330344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投資的経費のみで差し支えないため、以下について全て記載すること。商用生産開始時期までの期間は最低でも記載すること。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限り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15801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extLst>
              <p:ext uri="{D42A27DB-BD31-4B8C-83A1-F6EECF244321}">
                <p14:modId xmlns:p14="http://schemas.microsoft.com/office/powerpoint/2010/main" val="42834865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事業（製品</a:t>
            </a:r>
            <a:r>
              <a:rPr lang="ja-JP" altLang="en-US" dirty="0">
                <a:solidFill>
                  <a:schemeClr val="tx1"/>
                </a:solidFill>
              </a:rPr>
              <a:t>）</a:t>
            </a:r>
            <a:r>
              <a:rPr kumimoji="1" lang="ja-JP" altLang="en-US" b="1" dirty="0">
                <a:solidFill>
                  <a:srgbClr val="FF0000"/>
                </a:solidFill>
              </a:rPr>
              <a:t>（</a:t>
            </a:r>
            <a:r>
              <a:rPr kumimoji="1" lang="en-US" altLang="ja-JP" b="1" dirty="0">
                <a:solidFill>
                  <a:srgbClr val="FF0000"/>
                </a:solidFill>
              </a:rPr>
              <a:t>※</a:t>
            </a:r>
            <a:r>
              <a:rPr kumimoji="1" lang="ja-JP" altLang="en-US" b="1" dirty="0">
                <a:solidFill>
                  <a:srgbClr val="FF0000"/>
                </a:solidFill>
              </a:rPr>
              <a:t>共通製品）</a:t>
            </a:r>
            <a:r>
              <a:rPr kumimoji="1" lang="ja-JP" altLang="en-US" dirty="0">
                <a:solidFill>
                  <a:schemeClr val="tx1"/>
                </a:solidFill>
              </a:rPr>
              <a:t>の収支計画</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グリーン事業（製品）（</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共同申請内で各社共通して取り扱う製品）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3" name="Table 25">
            <a:extLst>
              <a:ext uri="{FF2B5EF4-FFF2-40B4-BE49-F238E27FC236}">
                <a16:creationId xmlns:a16="http://schemas.microsoft.com/office/drawing/2014/main" id="{52EAF56F-D3AE-CA6C-3E6E-F2C56C29E884}"/>
              </a:ext>
            </a:extLst>
          </p:cNvPr>
          <p:cNvGraphicFramePr>
            <a:graphicFrameLocks noGrp="1"/>
          </p:cNvGraphicFramePr>
          <p:nvPr>
            <p:extLst>
              <p:ext uri="{D42A27DB-BD31-4B8C-83A1-F6EECF244321}">
                <p14:modId xmlns:p14="http://schemas.microsoft.com/office/powerpoint/2010/main" val="534992991"/>
              </p:ext>
            </p:extLst>
          </p:nvPr>
        </p:nvGraphicFramePr>
        <p:xfrm>
          <a:off x="156000" y="2001553"/>
          <a:ext cx="11195388" cy="31881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1869279" y="1452285"/>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別添２－１</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製品別計画（申請全体｜共通製品）</a:t>
            </a:r>
            <a:r>
              <a:rPr lang="ja-JP" altLang="en-US" sz="1400" dirty="0">
                <a:solidFill>
                  <a:srgbClr val="FF0000"/>
                </a:solidFill>
                <a:latin typeface="Meiryo UI" panose="020B0604030504040204" pitchFamily="50" charset="-128"/>
                <a:ea typeface="Meiryo UI" panose="020B0604030504040204" pitchFamily="50" charset="-128"/>
              </a:rPr>
              <a:t>」から適宜転記すること。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個社審査用の「①ア 基本的要件」で記載したグリーン事業（製品）のうち、共同申請内で各社共通して取り扱う製品のみについて、製品別に、売上高、売上原価、売上総利益、販売費、一般管理費、営業利益まで記載すること（詳細は「</a:t>
            </a:r>
            <a:r>
              <a:rPr lang="ja-JP" altLang="en-US" sz="1400" b="1" dirty="0">
                <a:solidFill>
                  <a:srgbClr val="FF0000"/>
                </a:solidFill>
                <a:latin typeface="Meiryo UI" panose="020B0604030504040204" pitchFamily="50" charset="-128"/>
                <a:ea typeface="Meiryo UI" panose="020B0604030504040204" pitchFamily="50" charset="-128"/>
              </a:rPr>
              <a:t>様式第３</a:t>
            </a:r>
            <a:r>
              <a:rPr lang="zh-TW" altLang="en-US" sz="1400" b="1" dirty="0">
                <a:solidFill>
                  <a:srgbClr val="FF0000"/>
                </a:solidFill>
                <a:latin typeface="Meiryo UI" panose="020B0604030504040204" pitchFamily="50" charset="-128"/>
                <a:ea typeface="Meiryo UI" panose="020B0604030504040204" pitchFamily="50" charset="-128"/>
              </a:rPr>
              <a:t>別添２－１</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製品別計画（申請全体｜共通製品）</a:t>
            </a:r>
            <a:r>
              <a:rPr lang="ja-JP" altLang="en-US" sz="1400" dirty="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個別パート</a:t>
            </a:r>
            <a:r>
              <a:rPr kumimoji="1" lang="ja-JP" altLang="en-US" sz="1400" u="sng" dirty="0">
                <a:solidFill>
                  <a:schemeClr val="tx1"/>
                </a:solidFill>
                <a:latin typeface="Meiryo UI" panose="020B0604030504040204" pitchFamily="50" charset="-128"/>
                <a:ea typeface="Meiryo UI" panose="020B0604030504040204" pitchFamily="50" charset="-128"/>
              </a:rPr>
              <a:t>の「①ア 基本的要件」で記載したグリーン事業（製品）のうち、共同申請内で各社共通して取り扱う製品のみについて、製品別に、それぞれ頁を分けて記載すること。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30417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a:solidFill>
                          <a:schemeClr val="tx1"/>
                        </a:solidFill>
                        <a:latin typeface="Meiryo UI" panose="020B0604030504040204" pitchFamily="50" charset="-128"/>
                        <a:ea typeface="Meiryo UI" panose="020B0604030504040204" pitchFamily="50" charset="-128"/>
                      </a:endParaRPr>
                    </a:p>
                    <a:p>
                      <a:pPr algn="ctr"/>
                      <a:r>
                        <a:rPr lang="ja-JP" altLang="en-US" sz="110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本補助金の他</a:t>
            </a:r>
            <a:r>
              <a:rPr lang="ja-JP" altLang="en-US" dirty="0">
                <a:solidFill>
                  <a:schemeClr val="tx1"/>
                </a:solidFill>
              </a:rPr>
              <a:t>、事業</a:t>
            </a:r>
            <a:r>
              <a:rPr kumimoji="1" lang="ja-JP" altLang="en-US" dirty="0">
                <a:solidFill>
                  <a:schemeClr val="tx1"/>
                </a:solidFill>
              </a:rPr>
              <a:t>運営に</a:t>
            </a:r>
            <a:r>
              <a:rPr lang="ja-JP" altLang="en-US" dirty="0">
                <a:solidFill>
                  <a:schemeClr val="tx1"/>
                </a:solidFill>
              </a:rPr>
              <a:t>要する資金</a:t>
            </a:r>
            <a:r>
              <a:rPr kumimoji="1" lang="ja-JP" altLang="en-US" dirty="0">
                <a:solidFill>
                  <a:schemeClr val="tx1"/>
                </a:solidFill>
              </a:rPr>
              <a:t>は</a:t>
            </a:r>
            <a:r>
              <a:rPr kumimoji="1" lang="en-US" altLang="ja-JP" dirty="0">
                <a:solidFill>
                  <a:schemeClr val="tx1"/>
                </a:solidFill>
              </a:rPr>
              <a:t>xx</a:t>
            </a:r>
            <a:r>
              <a:rPr kumimoji="1" lang="ja-JP" altLang="en-US" dirty="0">
                <a:solidFill>
                  <a:schemeClr val="tx1"/>
                </a:solidFill>
              </a:rPr>
              <a:t>から調達</a:t>
            </a:r>
            <a:r>
              <a:rPr lang="ja-JP" altLang="en-US" dirty="0">
                <a:solidFill>
                  <a:schemeClr val="tx1"/>
                </a:solidFill>
              </a:rPr>
              <a:t>することで、将来的な自立化を目指す</a:t>
            </a:r>
            <a:endParaRPr kumimoji="1" lang="en-US" altLang="ja-JP" dirty="0">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資金調達方針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適格性</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経営層のコミット</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間接補助事業の実施内容及びスケジュール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公正な移行に関する取組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間接補助事業のリスク対応</a:t>
            </a:r>
            <a:endParaRPr lang="en-US" altLang="ja-JP" sz="14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情報管理体制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間接補助事業による経済波及効果</a:t>
            </a:r>
            <a:endParaRPr lang="en-US" altLang="ja-JP"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人材確保に向けた取組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ワーク・ライフ・バランス等の推進</a:t>
            </a:r>
            <a:endParaRPr lang="en-US" altLang="ja-JP"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a:t>
            </a:r>
            <a:endParaRPr lang="en-US" altLang="ja-JP" sz="14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a:t>
            </a:r>
            <a:endParaRPr lang="en-US" altLang="ja-JP" sz="1400" dirty="0">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B9A071C9-DC25-7AC6-8AA3-93049D51CEC4}"/>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a:t>
            </a:r>
            <a:r>
              <a:rPr lang="ja-JP" altLang="en-US" sz="1400" u="sng" dirty="0">
                <a:solidFill>
                  <a:schemeClr val="tx1"/>
                </a:solidFill>
                <a:latin typeface="Meiryo UI" panose="020B0604030504040204" pitchFamily="50" charset="-128"/>
                <a:ea typeface="Meiryo UI" panose="020B0604030504040204" pitchFamily="50" charset="-128"/>
              </a:rPr>
              <a:t>個別パート</a:t>
            </a:r>
            <a:r>
              <a:rPr kumimoji="1" lang="ja-JP" altLang="en-US" sz="1400" u="sng" dirty="0">
                <a:solidFill>
                  <a:schemeClr val="tx1"/>
                </a:solidFill>
                <a:latin typeface="Meiryo UI" panose="020B0604030504040204" pitchFamily="50" charset="-128"/>
                <a:ea typeface="Meiryo UI" panose="020B0604030504040204" pitchFamily="50" charset="-128"/>
              </a:rPr>
              <a:t>」で提出される頁もあるため、本様式は一部の頁を抜粋しております。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874EB-0139-0876-F143-270CC1059C4C}"/>
            </a:ext>
          </a:extLst>
        </p:cNvPr>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F1F649F-44B8-6D0C-2DB4-107515010108}"/>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4" name="Title 1">
            <a:extLst>
              <a:ext uri="{FF2B5EF4-FFF2-40B4-BE49-F238E27FC236}">
                <a16:creationId xmlns:a16="http://schemas.microsoft.com/office/drawing/2014/main" id="{BD65234F-82AD-6E9D-9669-93E6942F372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2" name="Title 1">
            <a:extLst>
              <a:ext uri="{FF2B5EF4-FFF2-40B4-BE49-F238E27FC236}">
                <a16:creationId xmlns:a16="http://schemas.microsoft.com/office/drawing/2014/main" id="{4DCDA9AA-4ADA-2E70-8B79-942FB265478C}"/>
              </a:ext>
            </a:extLst>
          </p:cNvPr>
          <p:cNvSpPr txBox="1">
            <a:spLocks/>
          </p:cNvSpPr>
          <p:nvPr/>
        </p:nvSpPr>
        <p:spPr>
          <a:xfrm>
            <a:off x="180000" y="658256"/>
            <a:ext cx="11880000" cy="997196"/>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共同実施者の各社が、リスクを事前に想定し、その対応方針と</a:t>
            </a:r>
            <a:r>
              <a:rPr kumimoji="1" lang="ja-JP" altLang="en-US" dirty="0">
                <a:solidFill>
                  <a:schemeClr val="tx1"/>
                </a:solidFill>
              </a:rPr>
              <a:t>事業中止の判断基準を設定済。</a:t>
            </a:r>
            <a:endParaRPr kumimoji="1" lang="en-US" altLang="ja-JP" dirty="0">
              <a:solidFill>
                <a:schemeClr val="tx1"/>
              </a:solidFill>
            </a:endParaRPr>
          </a:p>
          <a:p>
            <a:r>
              <a:rPr kumimoji="1" lang="ja-JP" altLang="en-US" dirty="0">
                <a:solidFill>
                  <a:schemeClr val="tx1"/>
                </a:solidFill>
              </a:rPr>
              <a:t>個社の事業中止の判断基準を下回る事態が生じた場合は、共同事業者・事務局で協議のうえ、</a:t>
            </a:r>
            <a:br>
              <a:rPr kumimoji="1" lang="en-US" altLang="ja-JP" dirty="0">
                <a:solidFill>
                  <a:schemeClr val="tx1"/>
                </a:solidFill>
              </a:rPr>
            </a:br>
            <a:r>
              <a:rPr lang="ja-JP" altLang="en-US" dirty="0">
                <a:solidFill>
                  <a:schemeClr val="tx1"/>
                </a:solidFill>
              </a:rPr>
              <a:t>間接補助事業における対応</a:t>
            </a:r>
            <a:r>
              <a:rPr kumimoji="1" lang="ja-JP" altLang="en-US" dirty="0">
                <a:solidFill>
                  <a:schemeClr val="tx1"/>
                </a:solidFill>
              </a:rPr>
              <a:t>を総合的に判断する。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34C00468-FDF4-85BB-1448-B9D4A6E349F5}"/>
              </a:ext>
            </a:extLst>
          </p:cNvPr>
          <p:cNvCxnSpPr>
            <a:cxnSpLocks/>
          </p:cNvCxnSpPr>
          <p:nvPr/>
        </p:nvCxnSpPr>
        <p:spPr>
          <a:xfrm flipV="1">
            <a:off x="156000" y="172512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51941073-0C7B-D6E8-9B76-82F4AE2C9527}"/>
              </a:ext>
            </a:extLst>
          </p:cNvPr>
          <p:cNvSpPr/>
          <p:nvPr/>
        </p:nvSpPr>
        <p:spPr>
          <a:xfrm>
            <a:off x="2185953"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詳細は各社が提出する</a:t>
            </a:r>
            <a:endParaRPr kumimoji="1" lang="en-US" altLang="ja-JP" sz="2400" dirty="0">
              <a:solidFill>
                <a:schemeClr val="tx1"/>
              </a:solidFill>
              <a:latin typeface="Meiryo UI" panose="020B0604030504040204" pitchFamily="50" charset="-128"/>
              <a:ea typeface="Meiryo UI" panose="020B0604030504040204" pitchFamily="50" charset="-128"/>
            </a:endParaRPr>
          </a:p>
          <a:p>
            <a:pPr algn="ctr"/>
            <a:r>
              <a:rPr kumimoji="1" lang="ja-JP" altLang="en-US" sz="2400" dirty="0">
                <a:solidFill>
                  <a:schemeClr val="tx1"/>
                </a:solidFill>
                <a:latin typeface="Meiryo UI" panose="020B0604030504040204" pitchFamily="50" charset="-128"/>
                <a:ea typeface="Meiryo UI" panose="020B0604030504040204" pitchFamily="50" charset="-128"/>
              </a:rPr>
              <a:t>様式第３</a:t>
            </a:r>
            <a:r>
              <a:rPr kumimoji="1" lang="en-US" altLang="ja-JP" sz="2400" dirty="0">
                <a:solidFill>
                  <a:schemeClr val="tx1"/>
                </a:solidFill>
                <a:latin typeface="Meiryo UI" panose="020B0604030504040204" pitchFamily="50" charset="-128"/>
                <a:ea typeface="Meiryo UI" panose="020B0604030504040204" pitchFamily="50" charset="-128"/>
              </a:rPr>
              <a:t>【</a:t>
            </a:r>
            <a:r>
              <a:rPr kumimoji="1" lang="ja-JP" altLang="en-US" sz="2400" dirty="0">
                <a:solidFill>
                  <a:schemeClr val="tx1"/>
                </a:solidFill>
                <a:latin typeface="Meiryo UI" panose="020B0604030504040204" pitchFamily="50" charset="-128"/>
                <a:ea typeface="Meiryo UI" panose="020B0604030504040204" pitchFamily="50" charset="-128"/>
              </a:rPr>
              <a:t>共同申請｜個別パート</a:t>
            </a:r>
            <a:r>
              <a:rPr kumimoji="1" lang="en-US" altLang="ja-JP" sz="2400" dirty="0">
                <a:solidFill>
                  <a:schemeClr val="tx1"/>
                </a:solidFill>
                <a:latin typeface="Meiryo UI" panose="020B0604030504040204" pitchFamily="50" charset="-128"/>
                <a:ea typeface="Meiryo UI" panose="020B0604030504040204" pitchFamily="50" charset="-128"/>
              </a:rPr>
              <a:t>】</a:t>
            </a:r>
            <a:r>
              <a:rPr kumimoji="1" lang="ja-JP" altLang="en-US" sz="2400" dirty="0">
                <a:solidFill>
                  <a:schemeClr val="tx1"/>
                </a:solidFill>
                <a:latin typeface="Meiryo UI" panose="020B0604030504040204" pitchFamily="50" charset="-128"/>
                <a:ea typeface="Meiryo UI" panose="020B0604030504040204" pitchFamily="50" charset="-128"/>
              </a:rPr>
              <a:t>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80094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437FA40-766A-5751-022D-C6DE6B6579E5}"/>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21" name="think-cell data - do not delete" hidden="1">
                        <a:extLst>
                          <a:ext uri="{FF2B5EF4-FFF2-40B4-BE49-F238E27FC236}">
                            <a16:creationId xmlns:a16="http://schemas.microsoft.com/office/drawing/2014/main" id="{1437FA40-766A-5751-022D-C6DE6B6579E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F7719E80-697F-3684-8B76-DFA67EB6C2FD}"/>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F7719E80-697F-3684-8B76-DFA67EB6C2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テキスト ボックス 14">
            <a:extLst>
              <a:ext uri="{FF2B5EF4-FFF2-40B4-BE49-F238E27FC236}">
                <a16:creationId xmlns:a16="http://schemas.microsoft.com/office/drawing/2014/main" id="{4ABFD331-5118-8C00-9455-9B34650255A9}"/>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16" name="テキスト ボックス 15">
            <a:extLst>
              <a:ext uri="{FF2B5EF4-FFF2-40B4-BE49-F238E27FC236}">
                <a16:creationId xmlns:a16="http://schemas.microsoft.com/office/drawing/2014/main" id="{F12FB20C-51CE-A53F-16E0-A41D1852F936}"/>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701EDC5-4AAB-8798-AED3-9F23AE99B5A1}"/>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23" name="正方形/長方形 22">
            <a:extLst>
              <a:ext uri="{FF2B5EF4-FFF2-40B4-BE49-F238E27FC236}">
                <a16:creationId xmlns:a16="http://schemas.microsoft.com/office/drawing/2014/main" id="{1C910549-73EC-580F-8964-2AAE0490F70B}"/>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61279AA-E35C-BE10-279C-02764E700693}"/>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F8318C1-959A-24B6-E75F-202F27BE0D95}"/>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9FC8AAD-50E1-AF54-4CFC-5A2B68BA7B71}"/>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07446BC1-1AE5-7658-292C-5AF0DADB6C29}"/>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矢印: 五方向 7">
            <a:extLst>
              <a:ext uri="{FF2B5EF4-FFF2-40B4-BE49-F238E27FC236}">
                <a16:creationId xmlns:a16="http://schemas.microsoft.com/office/drawing/2014/main" id="{D321038A-0BC5-F9D5-71FB-88D7DB250161}"/>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02ED4F53-1342-A945-2E50-E96D79E37D9A}"/>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56569A8D-10EA-C975-2BC7-43D65D498AE3}"/>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9C46F6D0-9733-A495-43E0-9CDEFDA8743B}"/>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4E302A24-B560-8BB8-E24F-3001D9D151F3}"/>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461C342-868A-995C-0191-E8D7C166C3E9}"/>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7F37C1EE-C5B6-A868-DD7B-5EE9932AB8B8}"/>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2" name="テキスト ボックス 21">
            <a:extLst>
              <a:ext uri="{FF2B5EF4-FFF2-40B4-BE49-F238E27FC236}">
                <a16:creationId xmlns:a16="http://schemas.microsoft.com/office/drawing/2014/main" id="{2020D73E-D0BA-30A0-DDCA-CAFFCE96A52A}"/>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25" name="正方形/長方形 24">
            <a:extLst>
              <a:ext uri="{FF2B5EF4-FFF2-40B4-BE49-F238E27FC236}">
                <a16:creationId xmlns:a16="http://schemas.microsoft.com/office/drawing/2014/main" id="{C1D783BC-739D-3B2B-14E8-BBF8F13D2B08}"/>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正方形/長方形 27">
            <a:extLst>
              <a:ext uri="{FF2B5EF4-FFF2-40B4-BE49-F238E27FC236}">
                <a16:creationId xmlns:a16="http://schemas.microsoft.com/office/drawing/2014/main" id="{E99BE082-44D7-E58D-7808-DD93626609EC}"/>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0" name="正方形/長方形 39">
            <a:extLst>
              <a:ext uri="{FF2B5EF4-FFF2-40B4-BE49-F238E27FC236}">
                <a16:creationId xmlns:a16="http://schemas.microsoft.com/office/drawing/2014/main" id="{4D28EAC1-D2A5-30DF-95F7-F36518340B60}"/>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3" name="テキスト ボックス 42">
            <a:extLst>
              <a:ext uri="{FF2B5EF4-FFF2-40B4-BE49-F238E27FC236}">
                <a16:creationId xmlns:a16="http://schemas.microsoft.com/office/drawing/2014/main" id="{874239A5-7A70-F035-BAEB-90E0422F54D7}"/>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46" name="正方形/長方形 45">
            <a:extLst>
              <a:ext uri="{FF2B5EF4-FFF2-40B4-BE49-F238E27FC236}">
                <a16:creationId xmlns:a16="http://schemas.microsoft.com/office/drawing/2014/main" id="{8AFD1346-27A8-6F46-C472-F9E89A4F8779}"/>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80000" y="648147"/>
            <a:ext cx="117072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t>
            </a:r>
            <a:r>
              <a:rPr lang="ja-JP" altLang="en-US" dirty="0">
                <a:solidFill>
                  <a:schemeClr val="tx1"/>
                </a:solidFill>
              </a:rPr>
              <a:t>申請共通の計画・取組</a:t>
            </a:r>
            <a:r>
              <a:rPr lang="en-US" altLang="ja-JP" dirty="0">
                <a:solidFill>
                  <a:schemeClr val="tx1"/>
                </a:solidFill>
              </a:rPr>
              <a:t>】</a:t>
            </a:r>
            <a:r>
              <a:rPr kumimoji="1" lang="ja-JP" altLang="en-US" dirty="0">
                <a:solidFill>
                  <a:schemeClr val="tx1"/>
                </a:solidFill>
              </a:rPr>
              <a:t>原料</a:t>
            </a:r>
            <a:r>
              <a:rPr lang="ja-JP" altLang="en-US" dirty="0">
                <a:solidFill>
                  <a:schemeClr val="tx1"/>
                </a:solidFill>
              </a:rPr>
              <a:t>については、</a:t>
            </a:r>
            <a:r>
              <a:rPr kumimoji="1" lang="ja-JP" altLang="en-US" dirty="0">
                <a:solidFill>
                  <a:schemeClr val="tx1"/>
                </a:solidFill>
              </a:rPr>
              <a:t>調達先の分散化や</a:t>
            </a:r>
            <a:r>
              <a:rPr kumimoji="1" lang="en-US" altLang="ja-JP" dirty="0">
                <a:solidFill>
                  <a:schemeClr val="tx1"/>
                </a:solidFill>
              </a:rPr>
              <a:t>xx</a:t>
            </a:r>
            <a:r>
              <a:rPr kumimoji="1" lang="ja-JP" altLang="en-US" dirty="0">
                <a:solidFill>
                  <a:schemeClr val="tx1"/>
                </a:solidFill>
              </a:rPr>
              <a:t>により安価且つ安定調達を図る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F32C9249-0ACB-3B3B-492F-53654152A05D}"/>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DF61C24D-5D45-348F-E743-AE0633A6C08B}"/>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A8195DA-D4F6-A25F-55E3-E16B42876CE8}"/>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D0203C-AB73-5C3C-6D3B-13312FCD27CA}"/>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E684756-C649-03BF-FD0B-FA2FF20C1416}"/>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A0BF386-6815-713C-0256-7FBFC511BD74}"/>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3E36B92-9BC4-14FF-4806-E02BEF543096}"/>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年間分の原料調達計画（</a:t>
            </a:r>
            <a:r>
              <a:rPr lang="ja-JP" altLang="en-US" sz="1400" b="1" dirty="0">
                <a:solidFill>
                  <a:srgbClr val="FF0000"/>
                </a:solidFill>
                <a:latin typeface="Meiryo UI" panose="020B0604030504040204" pitchFamily="50" charset="-128"/>
                <a:ea typeface="Meiryo UI" panose="020B0604030504040204" pitchFamily="50" charset="-128"/>
              </a:rPr>
              <a:t>申請共通の計画・取組</a:t>
            </a:r>
            <a:r>
              <a:rPr lang="ja-JP" altLang="en-US"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b="1" dirty="0">
                <a:solidFill>
                  <a:srgbClr val="FF0000"/>
                </a:solidFill>
                <a:latin typeface="Meiryo UI" panose="020B0604030504040204" pitchFamily="50" charset="-128"/>
                <a:ea typeface="Meiryo UI" panose="020B0604030504040204" pitchFamily="50" charset="-128"/>
              </a:rPr>
              <a:t>※</a:t>
            </a:r>
            <a:r>
              <a:rPr lang="ja-JP" altLang="en-US" sz="1400" b="1" dirty="0">
                <a:solidFill>
                  <a:srgbClr val="FF0000"/>
                </a:solidFill>
                <a:latin typeface="Meiryo UI" panose="020B0604030504040204" pitchFamily="50" charset="-128"/>
                <a:ea typeface="Meiryo UI" panose="020B0604030504040204" pitchFamily="50" charset="-128"/>
              </a:rPr>
              <a:t>申請における、各社共通の計画・取組について記載すること。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4131BAC6-4227-E56F-B544-454B49EF9CC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7F985C02-9D3E-9547-5024-5FD40B926B72}"/>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4911FB11-A346-8857-8BC4-69876C4EECCC}"/>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08736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A3EAEA-318A-F0CA-B4E5-E798E926CAB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AFA3EAEA-318A-F0CA-B4E5-E798E926CA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ⅴ</a:t>
            </a:r>
            <a:r>
              <a:rPr lang="ja-JP" altLang="en-US" sz="2000" dirty="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AI</a:t>
            </a:r>
            <a:r>
              <a:rPr lang="ja-JP" altLang="en-US" sz="1400" dirty="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dirty="0">
                <a:solidFill>
                  <a:srgbClr val="FF0000"/>
                </a:solidFill>
                <a:latin typeface="Meiryo UI" panose="020B0604030504040204" pitchFamily="50" charset="-128"/>
                <a:ea typeface="Meiryo UI" panose="020B0604030504040204" pitchFamily="50" charset="-128"/>
              </a:rPr>
              <a:t>AI</a:t>
            </a:r>
            <a:r>
              <a:rPr lang="ja-JP" altLang="en-US" sz="1400" dirty="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9BC9AC0-67C9-FE8A-A043-665BE69875B8}"/>
              </a:ext>
            </a:extLst>
          </p:cNvPr>
          <p:cNvGraphicFramePr>
            <a:graphicFrameLocks/>
          </p:cNvGraphicFramePr>
          <p:nvPr>
            <p:custDataLst>
              <p:tags r:id="rId1"/>
            </p:custDataLst>
            <p:extLst>
              <p:ext uri="{D42A27DB-BD31-4B8C-83A1-F6EECF244321}">
                <p14:modId xmlns:p14="http://schemas.microsoft.com/office/powerpoint/2010/main" val="37991577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9BC9AC0-67C9-FE8A-A043-665BE69875B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ⅵ</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戦略検討の背景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オープン戦略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クローズ</a:t>
            </a:r>
            <a:r>
              <a:rPr kumimoji="1" lang="ja-JP" altLang="en-US" sz="1400">
                <a:solidFill>
                  <a:schemeClr val="tx1"/>
                </a:solidFill>
                <a:latin typeface="Meiryo UI" panose="020B0604030504040204" pitchFamily="50" charset="-128"/>
                <a:ea typeface="Meiryo UI" panose="020B0604030504040204" pitchFamily="50" charset="-128"/>
              </a:rPr>
              <a:t>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161954" y="1300494"/>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戦略検討の背景</a:t>
            </a:r>
            <a:br>
              <a:rPr kumimoji="1" lang="en-US" altLang="ja-JP"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前提となる取組方針</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標準化団体に参加、</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7D30B7A-F58D-CC80-66FD-9DDECD9CEC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6DDE1B2-BEC3-E6E7-F1C6-E3DFD2B8AF0B}"/>
              </a:ext>
            </a:extLst>
          </p:cNvPr>
          <p:cNvGraphicFramePr>
            <a:graphicFrameLocks/>
          </p:cNvGraphicFramePr>
          <p:nvPr>
            <p:custDataLst>
              <p:tags r:id="rId1"/>
            </p:custDataLst>
            <p:extLst>
              <p:ext uri="{D42A27DB-BD31-4B8C-83A1-F6EECF244321}">
                <p14:modId xmlns:p14="http://schemas.microsoft.com/office/powerpoint/2010/main" val="2594745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6DDE1B2-BEC3-E6E7-F1C6-E3DFD2B8AF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dirty="0">
                <a:latin typeface="Meiryo UI" panose="020B0604030504040204" pitchFamily="50" charset="-128"/>
                <a:ea typeface="Meiryo UI" panose="020B0604030504040204" pitchFamily="50" charset="-128"/>
                <a:cs typeface="+mj-cs"/>
              </a:rPr>
              <a:t>※</a:t>
            </a:r>
            <a:r>
              <a:rPr lang="ja-JP" altLang="en-US" sz="1000" b="1" dirty="0">
                <a:latin typeface="Meiryo UI" panose="020B0604030504040204" pitchFamily="50" charset="-128"/>
                <a:ea typeface="Meiryo UI" panose="020B0604030504040204" pitchFamily="50" charset="-128"/>
                <a:cs typeface="+mj-cs"/>
              </a:rPr>
              <a:t>構造転換</a:t>
            </a:r>
            <a:br>
              <a:rPr lang="en-US" altLang="ja-JP" sz="1000" b="1" dirty="0">
                <a:latin typeface="Meiryo UI" panose="020B0604030504040204" pitchFamily="50" charset="-128"/>
                <a:ea typeface="Meiryo UI" panose="020B0604030504040204" pitchFamily="50" charset="-128"/>
                <a:cs typeface="+mj-cs"/>
              </a:rPr>
            </a:br>
            <a:r>
              <a:rPr lang="ja-JP" altLang="en-US" sz="1000" b="1" dirty="0">
                <a:latin typeface="Meiryo UI" panose="020B0604030504040204" pitchFamily="50" charset="-128"/>
                <a:ea typeface="Meiryo UI" panose="020B0604030504040204" pitchFamily="50" charset="-128"/>
                <a:cs typeface="+mj-cs"/>
              </a:rPr>
              <a:t>（製造プロセス転換）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ⅶ</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dirty="0">
                <a:solidFill>
                  <a:srgbClr val="FF0000"/>
                </a:solidFill>
                <a:latin typeface="Meiryo UI" panose="020B0604030504040204" pitchFamily="50" charset="-128"/>
                <a:ea typeface="Meiryo UI" panose="020B0604030504040204" pitchFamily="50" charset="-128"/>
              </a:rPr>
              <a:t>※</a:t>
            </a:r>
            <a:r>
              <a:rPr kumimoji="1" lang="ja-JP" altLang="en-US" sz="1400" b="1" u="sng" dirty="0">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u="sng"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構造転換の内容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構造転換に該当する理由</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→自ら経営効率化を図り、</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構造転換（補助率が</a:t>
            </a:r>
            <a:r>
              <a:rPr lang="en-US" altLang="ja-JP" sz="1400" dirty="0">
                <a:solidFill>
                  <a:srgbClr val="FF0000"/>
                </a:solidFill>
                <a:latin typeface="Meiryo UI" panose="020B0604030504040204" pitchFamily="50" charset="-128"/>
                <a:ea typeface="Meiryo UI" panose="020B0604030504040204" pitchFamily="50" charset="-128"/>
              </a:rPr>
              <a:t>1/2</a:t>
            </a:r>
            <a:r>
              <a:rPr lang="ja-JP" altLang="en-US" sz="1400" dirty="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→補助率</a:t>
            </a:r>
            <a:r>
              <a:rPr lang="en-US" altLang="ja-JP" sz="1400" dirty="0">
                <a:solidFill>
                  <a:srgbClr val="FF0000"/>
                </a:solidFill>
                <a:latin typeface="Meiryo UI" panose="020B0604030504040204" pitchFamily="50" charset="-128"/>
                <a:ea typeface="Meiryo UI" panose="020B0604030504040204" pitchFamily="50" charset="-128"/>
              </a:rPr>
              <a:t>1/3</a:t>
            </a:r>
            <a:r>
              <a:rPr lang="ja-JP" altLang="en-US" sz="1400" dirty="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dirty="0">
                <a:solidFill>
                  <a:schemeClr val="tx1"/>
                </a:solidFill>
                <a:latin typeface="Meiryo UI" panose="020B0604030504040204" pitchFamily="50" charset="-128"/>
                <a:ea typeface="Meiryo UI" panose="020B0604030504040204" pitchFamily="50" charset="-128"/>
              </a:rPr>
              <a:t>製造プロセス転換の申請者（構造転換を伴わない）は、本頁は記載せず削除すること。</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B6F4D7A9-B17B-6129-E9FB-B017B22E9EFA}"/>
              </a:ext>
            </a:extLst>
          </p:cNvPr>
          <p:cNvGraphicFramePr>
            <a:graphicFrameLocks/>
          </p:cNvGraphicFramePr>
          <p:nvPr>
            <p:custDataLst>
              <p:tags r:id="rId1"/>
            </p:custDataLst>
            <p:extLst>
              <p:ext uri="{D42A27DB-BD31-4B8C-83A1-F6EECF244321}">
                <p14:modId xmlns:p14="http://schemas.microsoft.com/office/powerpoint/2010/main" val="2791277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21" name="think-cell data - do not delete" hidden="1">
                        <a:extLst>
                          <a:ext uri="{FF2B5EF4-FFF2-40B4-BE49-F238E27FC236}">
                            <a16:creationId xmlns:a16="http://schemas.microsoft.com/office/drawing/2014/main" id="{B6F4D7A9-B17B-6129-E9FB-B017B22E9E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ja-JP" altLang="en-US" dirty="0">
                <a:solidFill>
                  <a:schemeClr val="tx1"/>
                </a:solidFill>
              </a:rPr>
              <a:t>間接補助事業の実施により、</a:t>
            </a:r>
            <a:r>
              <a:rPr kumimoji="1" lang="en-US" altLang="ja-JP" dirty="0">
                <a:solidFill>
                  <a:schemeClr val="tx1"/>
                </a:solidFill>
              </a:rPr>
              <a:t>xx</a:t>
            </a:r>
            <a:r>
              <a:rPr kumimoji="1" lang="ja-JP" altLang="en-US" dirty="0">
                <a:solidFill>
                  <a:schemeClr val="tx1"/>
                </a:solidFill>
              </a:rPr>
              <a:t>や</a:t>
            </a:r>
            <a:r>
              <a:rPr kumimoji="1" lang="en-US" altLang="ja-JP" dirty="0">
                <a:solidFill>
                  <a:schemeClr val="tx1"/>
                </a:solidFill>
              </a:rPr>
              <a:t>xx</a:t>
            </a:r>
            <a:r>
              <a:rPr kumimoji="1" lang="ja-JP" altLang="en-US" dirty="0">
                <a:solidFill>
                  <a:schemeClr val="tx1"/>
                </a:solidFill>
              </a:rPr>
              <a:t>といった効果が見込まれる</a:t>
            </a:r>
            <a:endParaRPr kumimoji="1" lang="en-US" altLang="ja-JP" dirty="0">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6D149-1C6D-89D8-DF6A-9B52CB2E7F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4C0AAF1-DE95-5967-650E-D602652DC83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3A961594-4686-DEFE-4497-0579425196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事業による製造プロセス転換により、</a:t>
            </a:r>
            <a:r>
              <a:rPr kumimoji="1" lang="en-US" altLang="ja-JP">
                <a:solidFill>
                  <a:schemeClr val="tx1"/>
                </a:solidFill>
              </a:rPr>
              <a:t>xx</a:t>
            </a:r>
            <a:r>
              <a:rPr kumimoji="1" lang="ja-JP" altLang="en-US">
                <a:solidFill>
                  <a:schemeClr val="tx1"/>
                </a:solidFill>
              </a:rPr>
              <a:t>年度比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0C587FDC-0789-C492-DD25-A39C42BDF1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B4BEC6CF-FD2C-10D4-5D76-55F0C1435C77}"/>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E8F6AEA4-A739-0AAB-64AB-3F5C98F6CE1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36" name="TextBox 40">
            <a:extLst>
              <a:ext uri="{FF2B5EF4-FFF2-40B4-BE49-F238E27FC236}">
                <a16:creationId xmlns:a16="http://schemas.microsoft.com/office/drawing/2014/main" id="{094362A9-548A-F094-A8DC-702534274917}"/>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0D4F434-CE5B-EDF0-AD05-6B1D19227E3B}"/>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0C6C5075-F2CE-1143-DA65-79FBA23FCE85}"/>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間接補助事業における製造プロセス転換による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a:solidFill>
                  <a:prstClr val="black"/>
                </a:solidFill>
                <a:latin typeface="Meiryo UI" panose="020B0604030504040204" pitchFamily="50" charset="-128"/>
                <a:ea typeface="Meiryo UI" panose="020B0604030504040204" pitchFamily="50" charset="-128"/>
              </a:rPr>
              <a:t>※</a:t>
            </a: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原材料調達から製造・廃棄までのライフサイクル全体を通じたもの</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5E5BC234-3729-4100-6B08-E69D7FF2E0C2}"/>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A0AF1416-7A5F-04DC-545D-421469438E40}"/>
              </a:ext>
            </a:extLst>
          </p:cNvPr>
          <p:cNvSpPr txBox="1"/>
          <p:nvPr/>
        </p:nvSpPr>
        <p:spPr>
          <a:xfrm>
            <a:off x="5769884" y="1551334"/>
            <a:ext cx="796017" cy="36123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F9DDB159-19A5-7EB6-8574-31EE95243406}"/>
              </a:ext>
            </a:extLst>
          </p:cNvPr>
          <p:cNvSpPr txBox="1"/>
          <p:nvPr/>
        </p:nvSpPr>
        <p:spPr>
          <a:xfrm>
            <a:off x="6655874" y="1551334"/>
            <a:ext cx="5380125" cy="36123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7F70441B-55DE-06DE-D31C-2B88A71679B8}"/>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報告</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7381F995-67D4-A385-E444-71B3B15D38BE}"/>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8" name="TextBox 40">
            <a:extLst>
              <a:ext uri="{FF2B5EF4-FFF2-40B4-BE49-F238E27FC236}">
                <a16:creationId xmlns:a16="http://schemas.microsoft.com/office/drawing/2014/main" id="{512D5D88-27E4-4AF2-F8EF-1172AAFC9A63}"/>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原料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49" name="TextBox 40">
            <a:extLst>
              <a:ext uri="{FF2B5EF4-FFF2-40B4-BE49-F238E27FC236}">
                <a16:creationId xmlns:a16="http://schemas.microsoft.com/office/drawing/2014/main" id="{7F96AA79-4562-256C-DD0E-C19751E26DB5}"/>
              </a:ext>
            </a:extLst>
          </p:cNvPr>
          <p:cNvSpPr txBox="1"/>
          <p:nvPr/>
        </p:nvSpPr>
        <p:spPr>
          <a:xfrm>
            <a:off x="1041991" y="5214224"/>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7DD14D96-8055-4BB2-B929-EAC5E8B4E889}"/>
              </a:ext>
            </a:extLst>
          </p:cNvPr>
          <p:cNvSpPr txBox="1"/>
          <p:nvPr/>
        </p:nvSpPr>
        <p:spPr>
          <a:xfrm>
            <a:off x="5769884"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6EE5308B-D35B-3DC0-6088-4495C94932C0}"/>
              </a:ext>
            </a:extLst>
          </p:cNvPr>
          <p:cNvSpPr txBox="1"/>
          <p:nvPr/>
        </p:nvSpPr>
        <p:spPr>
          <a:xfrm>
            <a:off x="6655874" y="5214224"/>
            <a:ext cx="5380125"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C478C2DE-6F93-8439-5E8F-D29B8A99F2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3" name="TextBox 40">
            <a:extLst>
              <a:ext uri="{FF2B5EF4-FFF2-40B4-BE49-F238E27FC236}">
                <a16:creationId xmlns:a16="http://schemas.microsoft.com/office/drawing/2014/main" id="{03E12FB0-AB0D-A0CA-B401-8C0C65819B20}"/>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8B2CC2C9-5673-631E-C43B-EB2F28FEBD37}"/>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ECA329F4-2031-9C17-6489-AD00A200E51E}"/>
              </a:ext>
            </a:extLst>
          </p:cNvPr>
          <p:cNvSpPr/>
          <p:nvPr/>
        </p:nvSpPr>
        <p:spPr>
          <a:xfrm>
            <a:off x="2161953" y="1711319"/>
            <a:ext cx="7868093" cy="376406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排出削減率</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以上」という製造プロセス転換における要件を踏まえて記載すること。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2338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4271B7CD-CBB1-A51B-50C0-6FE55F8A92FF}"/>
              </a:ext>
            </a:extLst>
          </p:cNvPr>
          <p:cNvGraphicFramePr>
            <a:graphicFrameLocks/>
          </p:cNvGraphicFramePr>
          <p:nvPr>
            <p:custDataLst>
              <p:tags r:id="rId1"/>
            </p:custDataLst>
            <p:extLst>
              <p:ext uri="{D42A27DB-BD31-4B8C-83A1-F6EECF244321}">
                <p14:modId xmlns:p14="http://schemas.microsoft.com/office/powerpoint/2010/main" val="942932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4271B7CD-CBB1-A51B-50C0-6FE55F8A92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dirty="0">
                <a:solidFill>
                  <a:schemeClr val="tx1"/>
                </a:solidFill>
                <a:latin typeface="Meiryo UI" panose="020B0604030504040204" pitchFamily="50" charset="-128"/>
                <a:ea typeface="Meiryo UI" panose="020B0604030504040204" pitchFamily="50" charset="-128"/>
              </a:rPr>
              <a:t>（製造プロセス転換）</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a:t>
            </a:r>
          </a:p>
          <a:p>
            <a:endParaRPr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（構造転換）</a:t>
            </a:r>
            <a:r>
              <a:rPr kumimoji="1" lang="en-US" altLang="ja-JP"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zh-TW" altLang="en-US" sz="1200" dirty="0">
                <a:solidFill>
                  <a:schemeClr val="tx1"/>
                </a:solidFill>
                <a:latin typeface="Meiryo UI" panose="020B0604030504040204" pitchFamily="50" charset="-128"/>
                <a:ea typeface="Meiryo UI" panose="020B0604030504040204" pitchFamily="50" charset="-128"/>
              </a:rPr>
              <a:t>公募要領「</a:t>
            </a:r>
            <a:r>
              <a:rPr kumimoji="1" lang="en-US" altLang="zh-TW" sz="1200" dirty="0">
                <a:solidFill>
                  <a:schemeClr val="tx1"/>
                </a:solidFill>
                <a:latin typeface="Meiryo UI" panose="020B0604030504040204" pitchFamily="50" charset="-128"/>
                <a:ea typeface="Meiryo UI" panose="020B0604030504040204" pitchFamily="50" charset="-128"/>
              </a:rPr>
              <a:t>1.2. </a:t>
            </a:r>
            <a:r>
              <a:rPr kumimoji="1" lang="zh-TW" altLang="en-US" sz="1200" dirty="0">
                <a:solidFill>
                  <a:schemeClr val="tx1"/>
                </a:solidFill>
                <a:latin typeface="Meiryo UI" panose="020B0604030504040204" pitchFamily="50" charset="-128"/>
                <a:ea typeface="Meiryo UI" panose="020B0604030504040204" pitchFamily="50" charset="-128"/>
              </a:rPr>
              <a:t>事業目的」</a:t>
            </a:r>
            <a:r>
              <a:rPr kumimoji="1" lang="ja-JP" altLang="en-US" sz="1200" dirty="0">
                <a:solidFill>
                  <a:schemeClr val="tx1"/>
                </a:solidFill>
                <a:latin typeface="Meiryo UI" panose="020B0604030504040204" pitchFamily="50" charset="-128"/>
                <a:ea typeface="Meiryo UI" panose="020B0604030504040204" pitchFamily="50" charset="-128"/>
              </a:rPr>
              <a:t>を踏まえ、内需型</a:t>
            </a:r>
            <a:r>
              <a:rPr lang="ja-JP" altLang="en-US"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GX</a:t>
            </a:r>
            <a:r>
              <a:rPr kumimoji="1" lang="ja-JP" altLang="en-US" sz="1200">
                <a:solidFill>
                  <a:schemeClr val="tx1"/>
                </a:solidFill>
                <a:latin typeface="Meiryo UI" panose="020B0604030504040204" pitchFamily="50" charset="-128"/>
                <a:ea typeface="Meiryo UI" panose="020B0604030504040204" pitchFamily="50" charset="-128"/>
              </a:rPr>
              <a:t>投資による</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（幹事会社）</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（共同実施者）</a:t>
            </a:r>
            <a:endParaRPr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a:t>
            </a: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latin typeface="Meiryo UI" panose="020B0604030504040204" pitchFamily="50" charset="-128"/>
                <a:ea typeface="Meiryo UI" panose="020B0604030504040204" pitchFamily="50" charset="-128"/>
              </a:rPr>
              <a:t>主要用途市場</a:t>
            </a:r>
            <a:endParaRPr kumimoji="1" lang="en-US" altLang="ja-JP" sz="1100" dirty="0">
              <a:solidFill>
                <a:schemeClr val="tx1"/>
              </a:solidFill>
              <a:latin typeface="Meiryo UI" panose="020B0604030504040204" pitchFamily="50" charset="-128"/>
              <a:ea typeface="Meiryo UI" panose="020B0604030504040204" pitchFamily="50" charset="-128"/>
            </a:endParaRPr>
          </a:p>
          <a:p>
            <a:pPr algn="ctr"/>
            <a:r>
              <a:rPr kumimoji="1" lang="ja-JP" altLang="en-US" sz="1100" dirty="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川下</a:t>
            </a:r>
            <a:r>
              <a:rPr kumimoji="1" lang="en-US" altLang="ja-JP" sz="1200" baseline="30000" dirty="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川上</a:t>
            </a:r>
            <a:r>
              <a:rPr kumimoji="1" lang="en-US" altLang="ja-JP" sz="1200" baseline="30000" dirty="0">
                <a:solidFill>
                  <a:schemeClr val="tx1"/>
                </a:solidFill>
                <a:latin typeface="Meiryo UI" panose="020B0604030504040204" pitchFamily="50" charset="-128"/>
                <a:ea typeface="Meiryo UI" panose="020B0604030504040204" pitchFamily="50" charset="-128"/>
              </a:rPr>
              <a:t>※2</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dirty="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a:t>
            </a:r>
            <a:r>
              <a:rPr lang="ja-JP" altLang="en-US" sz="800" dirty="0">
                <a:solidFill>
                  <a:schemeClr val="tx1"/>
                </a:solidFill>
                <a:latin typeface="Meiryo UI" panose="020B0604030504040204" pitchFamily="50" charset="-128"/>
                <a:ea typeface="Meiryo UI" panose="020B0604030504040204" pitchFamily="50" charset="-128"/>
              </a:rPr>
              <a:t>（「製造プロセス転換」又は「構造転換（製造プロセス転換）」のいずれかを記載）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事業所名</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dirty="0">
                <a:solidFill>
                  <a:schemeClr val="tx1"/>
                </a:solidFill>
                <a:latin typeface="Meiryo UI" panose="020B0604030504040204" pitchFamily="50" charset="-128"/>
                <a:ea typeface="Meiryo UI" panose="020B0604030504040204" pitchFamily="50" charset="-128"/>
              </a:rPr>
              <a:t>※1</a:t>
            </a:r>
            <a:r>
              <a:rPr lang="ja-JP" altLang="en-US" sz="1000" dirty="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dirty="0">
              <a:solidFill>
                <a:schemeClr val="tx1"/>
              </a:solidFill>
              <a:latin typeface="Meiryo UI" panose="020B0604030504040204" pitchFamily="50" charset="-128"/>
              <a:ea typeface="Meiryo UI" panose="020B0604030504040204" pitchFamily="50" charset="-128"/>
            </a:endParaRPr>
          </a:p>
          <a:p>
            <a:r>
              <a:rPr kumimoji="1" lang="en-US" altLang="ja-JP" sz="1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2677068" y="1886425"/>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90907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つ以上の記載が必須）</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681E80A2-C61D-ED0D-AAA0-91902E57D3E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0AC623C-4CE2-954F-2282-1C34224EC3BF}"/>
              </a:ext>
            </a:extLst>
          </p:cNvPr>
          <p:cNvGraphicFramePr>
            <a:graphicFrameLocks/>
          </p:cNvGraphicFramePr>
          <p:nvPr>
            <p:custDataLst>
              <p:tags r:id="rId1"/>
            </p:custDataLst>
            <p:extLst>
              <p:ext uri="{D42A27DB-BD31-4B8C-83A1-F6EECF244321}">
                <p14:modId xmlns:p14="http://schemas.microsoft.com/office/powerpoint/2010/main" val="2769191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0AC623C-4CE2-954F-2282-1C34224EC3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EFBCDF6-E847-1CF7-B2D4-E9801CF18390}"/>
              </a:ext>
            </a:extLst>
          </p:cNvPr>
          <p:cNvGraphicFramePr>
            <a:graphicFrameLocks/>
          </p:cNvGraphicFramePr>
          <p:nvPr>
            <p:custDataLst>
              <p:tags r:id="rId1"/>
            </p:custDataLst>
            <p:extLst>
              <p:ext uri="{D42A27DB-BD31-4B8C-83A1-F6EECF244321}">
                <p14:modId xmlns:p14="http://schemas.microsoft.com/office/powerpoint/2010/main" val="332870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AEFBCDF6-E847-1CF7-B2D4-E9801CF183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各社の事業戦略を踏まえ、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製造プロセス転換で申請する場合は、その実施内容を記載すること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構造転換（製造プロセス転換）で申請する場合は、製造プロセス転換として実施する内容に加えて、構造転換として追加で実施する内容についても記載すること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EDCBE-4A28-2F38-775D-28EC3747488B}"/>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8EA6A9C0-9694-40E9-7B25-7E0A7AAFCE81}"/>
              </a:ext>
            </a:extLst>
          </p:cNvPr>
          <p:cNvGraphicFramePr>
            <a:graphicFrameLocks/>
          </p:cNvGraphicFramePr>
          <p:nvPr>
            <p:custDataLst>
              <p:tags r:id="rId1"/>
            </p:custDataLst>
            <p:extLst>
              <p:ext uri="{D42A27DB-BD31-4B8C-83A1-F6EECF244321}">
                <p14:modId xmlns:p14="http://schemas.microsoft.com/office/powerpoint/2010/main" val="5429316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8EA6A9C0-9694-40E9-7B25-7E0A7AAFCE8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77E3C48-62B6-90B6-4B57-C2915087957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p>
        </p:txBody>
      </p:sp>
      <p:sp>
        <p:nvSpPr>
          <p:cNvPr id="26" name="Title 1">
            <a:extLst>
              <a:ext uri="{FF2B5EF4-FFF2-40B4-BE49-F238E27FC236}">
                <a16:creationId xmlns:a16="http://schemas.microsoft.com/office/drawing/2014/main" id="{38CB82A2-918E-97F8-6219-A75A03925ADA}"/>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E3BE9414-DB12-8B97-1DDB-6543D5A3AEE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103790F-1204-DEC9-2090-9C44765411C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A9E5D727-58AB-6225-30EF-371D16D8F3A9}"/>
              </a:ext>
            </a:extLst>
          </p:cNvPr>
          <p:cNvGraphicFramePr>
            <a:graphicFrameLocks noGrp="1"/>
          </p:cNvGraphicFramePr>
          <p:nvPr>
            <p:extLst>
              <p:ext uri="{D42A27DB-BD31-4B8C-83A1-F6EECF244321}">
                <p14:modId xmlns:p14="http://schemas.microsoft.com/office/powerpoint/2010/main" val="246584422"/>
              </p:ext>
            </p:extLst>
          </p:nvPr>
        </p:nvGraphicFramePr>
        <p:xfrm>
          <a:off x="180000" y="1551334"/>
          <a:ext cx="11856000" cy="4220282"/>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事業全体・各項目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CN</a:t>
                      </a:r>
                      <a:r>
                        <a:rPr kumimoji="1" lang="ja-JP" altLang="en-US" sz="1200">
                          <a:latin typeface="Meiryo UI" panose="020B0604030504040204" pitchFamily="50" charset="-128"/>
                          <a:ea typeface="Meiryo UI" panose="020B0604030504040204" pitchFamily="50" charset="-128"/>
                        </a:rPr>
                        <a:t>に向けた取り組みを推進することを通じて、競争力強化に繋がる原料転換等の製造プロセス転換を伴う設備投資事業であり、公募要領の表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に記載する要件の全てを満たすこと。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将来的に公募要領の表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示す補助対象生産物を着実に市場展開させる観点から、マーケットイン型での市場獲得を目指す事業であること（既存のサプライチェーンの枠を超えて、自らオフテイカー（ブランドオーナー、最終製品メーカー）と意見交換を実施する計画を有する等）。</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経済産業省がやむを得ないと認める事情が生じない限り、間接補助事業終了後</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年間以上、間接補助事業により整備した設備の利用を継続すること。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間接補助事業により整備した設備によって製造される全製品について、本事業の目的である原料用途向け製品と燃料用途向け製品の割合の見込みを、商用生産開始見込から</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年間分記載すること。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#E</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5468776"/>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35226847-56BB-013D-2DC5-2F19E41560EC}"/>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90060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E1722-6EFC-E968-ABF3-2974DF386CE3}"/>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AA917865-A271-515B-447B-9DD38E8E76DA}"/>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AA917865-A271-515B-447B-9DD38E8E76D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62B5B05A-9FAB-F947-AA32-2506A84DCEC6}"/>
              </a:ext>
            </a:extLst>
          </p:cNvPr>
          <p:cNvGrpSpPr/>
          <p:nvPr/>
        </p:nvGrpSpPr>
        <p:grpSpPr>
          <a:xfrm>
            <a:off x="180000" y="1551333"/>
            <a:ext cx="11856000" cy="288000"/>
            <a:chOff x="156000" y="1879963"/>
            <a:chExt cx="5760000" cy="288000"/>
          </a:xfrm>
        </p:grpSpPr>
        <p:sp>
          <p:nvSpPr>
            <p:cNvPr id="17" name="正方形/長方形 16">
              <a:extLst>
                <a:ext uri="{FF2B5EF4-FFF2-40B4-BE49-F238E27FC236}">
                  <a16:creationId xmlns:a16="http://schemas.microsoft.com/office/drawing/2014/main" id="{77E16F13-8C8E-7A58-6FCB-7BA26B168F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製造プロセス転換における補助対象生産物等、各種要件の確認</a:t>
              </a:r>
            </a:p>
          </p:txBody>
        </p:sp>
        <p:cxnSp>
          <p:nvCxnSpPr>
            <p:cNvPr id="18" name="直線コネクタ 17">
              <a:extLst>
                <a:ext uri="{FF2B5EF4-FFF2-40B4-BE49-F238E27FC236}">
                  <a16:creationId xmlns:a16="http://schemas.microsoft.com/office/drawing/2014/main" id="{6E17734B-C49D-BC75-B293-A5261FEA069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0F0DD90D-CC49-62CC-32D2-0399824197A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792B4340-DBCB-8840-6EF3-E2A923FE776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139B05BC-9AFD-286E-E1BE-5D88A71825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本事業の主旨に鑑みた事業であり、補助対象生産物等についても要件を満たしている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F4900F81-8B63-B6A2-35F7-712153BA66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12E78710-9517-7AE8-BFC1-87FC90528EE8}"/>
              </a:ext>
            </a:extLst>
          </p:cNvPr>
          <p:cNvGraphicFramePr>
            <a:graphicFrameLocks noGrp="1"/>
          </p:cNvGraphicFramePr>
          <p:nvPr>
            <p:extLst>
              <p:ext uri="{D42A27DB-BD31-4B8C-83A1-F6EECF244321}">
                <p14:modId xmlns:p14="http://schemas.microsoft.com/office/powerpoint/2010/main" val="2457061368"/>
              </p:ext>
            </p:extLst>
          </p:nvPr>
        </p:nvGraphicFramePr>
        <p:xfrm>
          <a:off x="180000" y="1937426"/>
          <a:ext cx="11856001" cy="4744081"/>
        </p:xfrm>
        <a:graphic>
          <a:graphicData uri="http://schemas.openxmlformats.org/drawingml/2006/table">
            <a:tbl>
              <a:tblPr firstRow="1" bandRow="1">
                <a:tableStyleId>{5C22544A-7EE6-4342-B048-85BDC9FD1C3A}</a:tableStyleId>
              </a:tblPr>
              <a:tblGrid>
                <a:gridCol w="1255100">
                  <a:extLst>
                    <a:ext uri="{9D8B030D-6E8A-4147-A177-3AD203B41FA5}">
                      <a16:colId xmlns:a16="http://schemas.microsoft.com/office/drawing/2014/main" val="680503965"/>
                    </a:ext>
                  </a:extLst>
                </a:gridCol>
                <a:gridCol w="4829222">
                  <a:extLst>
                    <a:ext uri="{9D8B030D-6E8A-4147-A177-3AD203B41FA5}">
                      <a16:colId xmlns:a16="http://schemas.microsoft.com/office/drawing/2014/main" val="3449904519"/>
                    </a:ext>
                  </a:extLst>
                </a:gridCol>
                <a:gridCol w="1651210">
                  <a:extLst>
                    <a:ext uri="{9D8B030D-6E8A-4147-A177-3AD203B41FA5}">
                      <a16:colId xmlns:a16="http://schemas.microsoft.com/office/drawing/2014/main" val="4270866125"/>
                    </a:ext>
                  </a:extLst>
                </a:gridCol>
                <a:gridCol w="4120469">
                  <a:extLst>
                    <a:ext uri="{9D8B030D-6E8A-4147-A177-3AD203B41FA5}">
                      <a16:colId xmlns:a16="http://schemas.microsoft.com/office/drawing/2014/main" val="2365904519"/>
                    </a:ext>
                  </a:extLst>
                </a:gridCol>
              </a:tblGrid>
              <a:tr h="320857">
                <a:tc>
                  <a:txBody>
                    <a:bodyPr/>
                    <a:lstStyle/>
                    <a:p>
                      <a:pPr algn="ctr"/>
                      <a:r>
                        <a:rPr kumimoji="1" lang="ja-JP" altLang="en-US" sz="1050" dirty="0">
                          <a:latin typeface="Meiryo UI" panose="020B0604030504040204" pitchFamily="50" charset="-128"/>
                          <a:ea typeface="Meiryo UI" panose="020B0604030504040204" pitchFamily="50" charset="-128"/>
                        </a:rPr>
                        <a:t>項目</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105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105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615284">
                <a:tc>
                  <a:txBody>
                    <a:bodyPr/>
                    <a:lstStyle/>
                    <a:p>
                      <a:r>
                        <a:rPr kumimoji="1" lang="ja-JP" altLang="en-US" sz="1050">
                          <a:latin typeface="Meiryo UI" panose="020B0604030504040204" pitchFamily="50" charset="-128"/>
                          <a:ea typeface="Meiryo UI" panose="020B0604030504040204" pitchFamily="50" charset="-128"/>
                        </a:rPr>
                        <a:t>補助対象生産物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化石由来原料不使用の化学製品（</a:t>
                      </a:r>
                      <a:r>
                        <a:rPr kumimoji="1" lang="en-US" altLang="ja-JP" sz="1050">
                          <a:latin typeface="Meiryo UI" panose="020B0604030504040204" pitchFamily="50" charset="-128"/>
                          <a:ea typeface="Meiryo UI" panose="020B0604030504040204" pitchFamily="50" charset="-128"/>
                        </a:rPr>
                        <a:t>CCU</a:t>
                      </a:r>
                      <a:r>
                        <a:rPr kumimoji="1" lang="ja-JP" altLang="en-US" sz="1050">
                          <a:latin typeface="Meiryo UI" panose="020B0604030504040204" pitchFamily="50" charset="-128"/>
                          <a:ea typeface="Meiryo UI" panose="020B0604030504040204" pitchFamily="50" charset="-128"/>
                        </a:rPr>
                        <a:t>の場合は、低炭素水素等を原料とした化学製品とする）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上記の補助対象生産物製造設備及びそれに関連する附帯設備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6152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補助対象技術方式とグリーン化学製品の生産能力</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50">
                          <a:latin typeface="Meiryo UI" panose="020B0604030504040204" pitchFamily="50" charset="-128"/>
                          <a:ea typeface="Meiryo UI" panose="020B0604030504040204" pitchFamily="50" charset="-128"/>
                        </a:rPr>
                        <a:t>ケミカルリサイクル（例：廃プラスチックを原料とした熱分解油由来の基礎化学品製造、廃プラスチックからの基礎化学品製造等）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r>
                        <a:rPr kumimoji="1" lang="ja-JP" altLang="en-US" sz="1050">
                          <a:solidFill>
                            <a:srgbClr val="C00000"/>
                          </a:solidFill>
                          <a:latin typeface="Meiryo UI" panose="020B0604030504040204" pitchFamily="50" charset="-128"/>
                          <a:ea typeface="Meiryo UI" panose="020B0604030504040204" pitchFamily="50" charset="-128"/>
                        </a:rPr>
                        <a:t>（技術方式）</a:t>
                      </a:r>
                      <a:r>
                        <a:rPr kumimoji="1" lang="en-US" altLang="ja-JP" sz="1050">
                          <a:solidFill>
                            <a:srgbClr val="C00000"/>
                          </a:solidFill>
                          <a:latin typeface="Meiryo UI" panose="020B0604030504040204" pitchFamily="50" charset="-128"/>
                          <a:ea typeface="Meiryo UI" panose="020B0604030504040204" pitchFamily="50" charset="-128"/>
                        </a:rPr>
                        <a:t>xx</a:t>
                      </a:r>
                    </a:p>
                    <a:p>
                      <a:r>
                        <a:rPr kumimoji="1" lang="ja-JP" altLang="en-US" sz="1050">
                          <a:solidFill>
                            <a:srgbClr val="C00000"/>
                          </a:solidFill>
                          <a:latin typeface="Meiryo UI" panose="020B0604030504040204" pitchFamily="50" charset="-128"/>
                          <a:ea typeface="Meiryo UI" panose="020B0604030504040204" pitchFamily="50" charset="-128"/>
                        </a:rPr>
                        <a:t>（生産能力）</a:t>
                      </a:r>
                      <a:r>
                        <a:rPr kumimoji="1" lang="en-US" altLang="ja-JP" sz="1050">
                          <a:solidFill>
                            <a:srgbClr val="C00000"/>
                          </a:solidFill>
                          <a:latin typeface="Meiryo UI" panose="020B0604030504040204" pitchFamily="50" charset="-128"/>
                          <a:ea typeface="Meiryo UI" panose="020B0604030504040204" pitchFamily="50" charset="-128"/>
                        </a:rPr>
                        <a:t>x</a:t>
                      </a:r>
                      <a:r>
                        <a:rPr kumimoji="1" lang="ja-JP" altLang="en-US" sz="1050">
                          <a:solidFill>
                            <a:srgbClr val="C00000"/>
                          </a:solidFill>
                          <a:latin typeface="Meiryo UI" panose="020B0604030504040204" pitchFamily="50" charset="-128"/>
                          <a:ea typeface="Meiryo UI" panose="020B0604030504040204" pitchFamily="50" charset="-128"/>
                        </a:rPr>
                        <a:t>万トン</a:t>
                      </a:r>
                      <a:r>
                        <a:rPr kumimoji="1" lang="en-US" altLang="ja-JP" sz="1050">
                          <a:solidFill>
                            <a:srgbClr val="C00000"/>
                          </a:solidFill>
                          <a:latin typeface="Meiryo UI" panose="020B0604030504040204" pitchFamily="50" charset="-128"/>
                          <a:ea typeface="Meiryo UI" panose="020B0604030504040204" pitchFamily="50" charset="-128"/>
                        </a:rPr>
                        <a:t>/</a:t>
                      </a:r>
                      <a:r>
                        <a:rPr kumimoji="1" lang="ja-JP" altLang="en-US" sz="1050">
                          <a:solidFill>
                            <a:srgbClr val="C00000"/>
                          </a:solidFill>
                          <a:latin typeface="Meiryo UI" panose="020B0604030504040204" pitchFamily="50" charset="-128"/>
                          <a:ea typeface="Meiryo UI" panose="020B0604030504040204" pitchFamily="50" charset="-128"/>
                        </a:rPr>
                        <a:t>年</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615284">
                <a:tc vMerge="1">
                  <a:txBody>
                    <a:bodyPr/>
                    <a:lstStyle/>
                    <a:p>
                      <a:endParaRPr kumimoji="1" lang="ja-JP" altLang="en-US"/>
                    </a:p>
                  </a:txBody>
                  <a:tcPr/>
                </a:tc>
                <a:tc>
                  <a:txBody>
                    <a:bodyPr/>
                    <a:lstStyle/>
                    <a:p>
                      <a:r>
                        <a:rPr kumimoji="1" lang="ja-JP" altLang="en-US" sz="1050">
                          <a:latin typeface="Meiryo UI" panose="020B0604030504040204" pitchFamily="50" charset="-128"/>
                          <a:ea typeface="Meiryo UI" panose="020B0604030504040204" pitchFamily="50" charset="-128"/>
                        </a:rPr>
                        <a:t>バイオケミカル（例：パルプ等からのエタノール製造、バイオエタノールからの基礎化学品製造等）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3</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3342248164"/>
                  </a:ext>
                </a:extLst>
              </a:tr>
              <a:tr h="615284">
                <a:tc vMerge="1">
                  <a:txBody>
                    <a:bodyPr/>
                    <a:lstStyle/>
                    <a:p>
                      <a:endParaRPr kumimoji="1" lang="ja-JP" altLang="en-US"/>
                    </a:p>
                  </a:txBody>
                  <a:tcPr/>
                </a:tc>
                <a:tc>
                  <a:txBody>
                    <a:bodyPr/>
                    <a:lstStyle/>
                    <a:p>
                      <a:r>
                        <a:rPr kumimoji="1" lang="en-US" altLang="ja-JP" sz="1050" dirty="0">
                          <a:latin typeface="Meiryo UI" panose="020B0604030504040204" pitchFamily="50" charset="-128"/>
                          <a:ea typeface="Meiryo UI" panose="020B0604030504040204" pitchFamily="50" charset="-128"/>
                        </a:rPr>
                        <a:t>CCU</a:t>
                      </a:r>
                      <a:r>
                        <a:rPr kumimoji="1" lang="ja-JP" altLang="en-US" sz="1050" dirty="0">
                          <a:latin typeface="Meiryo UI" panose="020B0604030504040204" pitchFamily="50" charset="-128"/>
                          <a:ea typeface="Meiryo UI" panose="020B0604030504040204" pitchFamily="50" charset="-128"/>
                        </a:rPr>
                        <a:t>（</a:t>
                      </a:r>
                      <a:r>
                        <a:rPr kumimoji="1" lang="en-US" altLang="ja-JP" sz="1050" dirty="0">
                          <a:latin typeface="Meiryo UI" panose="020B0604030504040204" pitchFamily="50" charset="-128"/>
                          <a:ea typeface="Meiryo UI" panose="020B0604030504040204" pitchFamily="50" charset="-128"/>
                        </a:rPr>
                        <a:t>Carbon dioxide Capture and Utilization</a:t>
                      </a:r>
                      <a:r>
                        <a:rPr kumimoji="1" lang="ja-JP" altLang="en-US" sz="1050" dirty="0">
                          <a:latin typeface="Meiryo UI" panose="020B0604030504040204" pitchFamily="50" charset="-128"/>
                          <a:ea typeface="Meiryo UI" panose="020B0604030504040204" pitchFamily="50" charset="-128"/>
                        </a:rPr>
                        <a:t>：二酸化炭素の分離回収と有効利用）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2223751704"/>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商用生産開始年度</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間接補助事業終了年度から</a:t>
                      </a:r>
                      <a:r>
                        <a:rPr kumimoji="1" lang="en-US" altLang="ja-JP" sz="1050">
                          <a:latin typeface="Meiryo UI" panose="020B0604030504040204" pitchFamily="50" charset="-128"/>
                          <a:ea typeface="Meiryo UI" panose="020B0604030504040204" pitchFamily="50" charset="-128"/>
                        </a:rPr>
                        <a:t>2034</a:t>
                      </a:r>
                      <a:r>
                        <a:rPr kumimoji="1" lang="ja-JP" altLang="en-US" sz="1050">
                          <a:latin typeface="Meiryo UI" panose="020B0604030504040204" pitchFamily="50" charset="-128"/>
                          <a:ea typeface="Meiryo UI" panose="020B0604030504040204" pitchFamily="50" charset="-128"/>
                        </a:rPr>
                        <a:t>年度目途</a:t>
                      </a:r>
                    </a:p>
                    <a:p>
                      <a:pPr marL="171450" indent="-171450">
                        <a:buFont typeface="Arial" panose="020B0604020202020204" pitchFamily="34" charset="0"/>
                        <a:buChar char="•"/>
                      </a:pPr>
                      <a:r>
                        <a:rPr kumimoji="1" lang="ja-JP" altLang="en-US" sz="1050">
                          <a:latin typeface="Meiryo UI" panose="020B0604030504040204" pitchFamily="50" charset="-128"/>
                          <a:ea typeface="Meiryo UI" panose="020B0604030504040204" pitchFamily="50" charset="-128"/>
                        </a:rPr>
                        <a:t>補助対象期間において実証規模の生産能力を有する設備の整備であっても、</a:t>
                      </a:r>
                      <a:r>
                        <a:rPr kumimoji="1" lang="en-US" altLang="ja-JP" sz="1050">
                          <a:latin typeface="Meiryo UI" panose="020B0604030504040204" pitchFamily="50" charset="-128"/>
                          <a:ea typeface="Meiryo UI" panose="020B0604030504040204" pitchFamily="50" charset="-128"/>
                        </a:rPr>
                        <a:t>2034</a:t>
                      </a:r>
                      <a:r>
                        <a:rPr kumimoji="1" lang="ja-JP" altLang="en-US" sz="1050">
                          <a:latin typeface="Meiryo UI" panose="020B0604030504040204" pitchFamily="50" charset="-128"/>
                          <a:ea typeface="Meiryo UI" panose="020B0604030504040204" pitchFamily="50" charset="-128"/>
                        </a:rPr>
                        <a:t>年度目途で商用規模の生産能力（上記のグリーン化学製品の生産能力をいう）を有する設備の整備を計画し商用規模の生産の開始を予定しているものは対象とする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20xx</a:t>
                      </a:r>
                      <a:r>
                        <a:rPr kumimoji="1" lang="ja-JP" altLang="en-US" sz="1050">
                          <a:solidFill>
                            <a:srgbClr val="C00000"/>
                          </a:solidFill>
                          <a:latin typeface="Meiryo UI" panose="020B0604030504040204" pitchFamily="50" charset="-128"/>
                          <a:ea typeface="Meiryo UI" panose="020B0604030504040204" pitchFamily="50" charset="-128"/>
                        </a:rPr>
                        <a:t>年度</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a:t>
                      </a:r>
                      <a:endParaRPr kumimoji="1" lang="en-US" altLang="ja-JP" sz="105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排出削減率</a:t>
                      </a:r>
                      <a:r>
                        <a:rPr kumimoji="1" lang="en-US" altLang="ja-JP" sz="1050">
                          <a:latin typeface="Meiryo UI" panose="020B0604030504040204" pitchFamily="50" charset="-128"/>
                          <a:ea typeface="Meiryo UI" panose="020B0604030504040204" pitchFamily="50" charset="-128"/>
                        </a:rPr>
                        <a:t>50%</a:t>
                      </a:r>
                      <a:r>
                        <a:rPr kumimoji="1" lang="ja-JP" altLang="en-US" sz="1050">
                          <a:latin typeface="Meiryo UI" panose="020B0604030504040204" pitchFamily="50" charset="-128"/>
                          <a:ea typeface="Meiryo UI" panose="020B0604030504040204" pitchFamily="50" charset="-128"/>
                        </a:rPr>
                        <a:t>以上</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1050" dirty="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1050" dirty="0">
                          <a:solidFill>
                            <a:srgbClr val="C00000"/>
                          </a:solidFill>
                          <a:latin typeface="Meiryo UI" panose="020B0604030504040204" pitchFamily="50" charset="-128"/>
                          <a:ea typeface="Meiryo UI" panose="020B0604030504040204" pitchFamily="50" charset="-128"/>
                        </a:rPr>
                        <a:t>CO2</a:t>
                      </a:r>
                      <a:r>
                        <a:rPr kumimoji="1" lang="ja-JP" altLang="en-US" sz="1050" dirty="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C3DD6EF9-25A7-D57F-393F-8CDA3714C815}"/>
              </a:ext>
            </a:extLst>
          </p:cNvPr>
          <p:cNvSpPr/>
          <p:nvPr/>
        </p:nvSpPr>
        <p:spPr>
          <a:xfrm>
            <a:off x="2161954"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製造プロセス転換における補助対象生産物等、各種要件の確認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4</a:t>
            </a:r>
            <a:r>
              <a:rPr lang="ja-JP" altLang="en-US" sz="1400" dirty="0">
                <a:solidFill>
                  <a:srgbClr val="FF0000"/>
                </a:solidFill>
                <a:latin typeface="Meiryo UI" panose="020B0604030504040204" pitchFamily="50" charset="-128"/>
                <a:ea typeface="Meiryo UI" panose="020B0604030504040204" pitchFamily="50" charset="-128"/>
              </a:rPr>
              <a:t>やその注意事項を踏まえ、「自社の申請内容（要件充足状況）」を記載すること。なお、</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排出削減の要件については、本様式の該当頁を参照する運びとすること。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0825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94787-BACA-3920-BF5F-01357E2E96F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6D81F424-48A1-DD7D-E5E1-B64D741CE4A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6D81F424-48A1-DD7D-E5E1-B64D741CE4A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5A78C848-9143-D23A-0A5F-DCF10242A297}"/>
              </a:ext>
            </a:extLst>
          </p:cNvPr>
          <p:cNvGrpSpPr/>
          <p:nvPr/>
        </p:nvGrpSpPr>
        <p:grpSpPr>
          <a:xfrm>
            <a:off x="180000" y="2927763"/>
            <a:ext cx="11856000" cy="288000"/>
            <a:chOff x="156000" y="1879963"/>
            <a:chExt cx="5760000" cy="288000"/>
          </a:xfrm>
        </p:grpSpPr>
        <p:sp>
          <p:nvSpPr>
            <p:cNvPr id="17" name="正方形/長方形 16">
              <a:extLst>
                <a:ext uri="{FF2B5EF4-FFF2-40B4-BE49-F238E27FC236}">
                  <a16:creationId xmlns:a16="http://schemas.microsoft.com/office/drawing/2014/main" id="{780095E7-3194-97E6-5D85-4EB5563CC04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a:t>
              </a:r>
              <a:r>
                <a:rPr lang="ja-JP" altLang="en-US" sz="1400">
                  <a:solidFill>
                    <a:schemeClr val="tx1"/>
                  </a:solidFill>
                  <a:latin typeface="Meiryo UI" panose="020B0604030504040204" pitchFamily="50" charset="-128"/>
                  <a:ea typeface="Meiryo UI" panose="020B0604030504040204" pitchFamily="50" charset="-128"/>
                </a:rPr>
                <a:t>（商用生産開始見込後</a:t>
              </a:r>
              <a:r>
                <a:rPr lang="en-US" altLang="ja-JP" sz="1400">
                  <a:solidFill>
                    <a:schemeClr val="tx1"/>
                  </a:solidFill>
                  <a:latin typeface="Meiryo UI" panose="020B0604030504040204" pitchFamily="50" charset="-128"/>
                  <a:ea typeface="Meiryo UI" panose="020B0604030504040204" pitchFamily="50" charset="-128"/>
                </a:rPr>
                <a:t>5</a:t>
              </a:r>
              <a:r>
                <a:rPr lang="ja-JP" altLang="en-US" sz="1400">
                  <a:solidFill>
                    <a:schemeClr val="tx1"/>
                  </a:solidFill>
                  <a:latin typeface="Meiryo UI" panose="020B0604030504040204" pitchFamily="50" charset="-128"/>
                  <a:ea typeface="Meiryo UI" panose="020B0604030504040204" pitchFamily="50" charset="-128"/>
                </a:rPr>
                <a:t>年間）</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75E76053-D996-10F5-BC7E-A1FA74AF75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2BCB6E0B-8F10-8110-DA70-7657127C2F9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#E</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3767D56E-F8E1-DCA5-B02A-45DC2405932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8CFC3658-8969-D066-E8C3-EEE67020576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商用生産開始後、原料用途向け製品と燃料用途向け製品の割合の見込みは</a:t>
            </a:r>
            <a:r>
              <a:rPr lang="en-US" altLang="ja-JP">
                <a:solidFill>
                  <a:schemeClr val="tx1"/>
                </a:solidFill>
              </a:rPr>
              <a:t>xx</a:t>
            </a:r>
            <a:r>
              <a:rPr lang="ja-JP" altLang="en-US">
                <a:solidFill>
                  <a:schemeClr val="tx1"/>
                </a:solidFill>
              </a:rPr>
              <a:t>である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BF071FB-773A-6B0E-BC5A-AD4004C659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D72D2E2-847C-9E41-5168-1617D5141E94}"/>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4BE22891-CBB9-3229-A57A-C679681F58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商用生産開始見込時期</a:t>
              </a:r>
            </a:p>
          </p:txBody>
        </p:sp>
        <p:cxnSp>
          <p:nvCxnSpPr>
            <p:cNvPr id="10" name="直線コネクタ 9">
              <a:extLst>
                <a:ext uri="{FF2B5EF4-FFF2-40B4-BE49-F238E27FC236}">
                  <a16:creationId xmlns:a16="http://schemas.microsoft.com/office/drawing/2014/main" id="{8012BAA7-CADD-5348-C7FD-C3E3A6B7DD7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D255D622-48A7-64A9-7318-F4ACFF0F4A7D}"/>
              </a:ext>
            </a:extLst>
          </p:cNvPr>
          <p:cNvGraphicFramePr>
            <a:graphicFrameLocks noGrp="1"/>
          </p:cNvGraphicFramePr>
          <p:nvPr>
            <p:extLst>
              <p:ext uri="{D42A27DB-BD31-4B8C-83A1-F6EECF244321}">
                <p14:modId xmlns:p14="http://schemas.microsoft.com/office/powerpoint/2010/main" val="3181718424"/>
              </p:ext>
            </p:extLst>
          </p:nvPr>
        </p:nvGraphicFramePr>
        <p:xfrm>
          <a:off x="180000" y="3467763"/>
          <a:ext cx="11856002" cy="304800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a:solidFill>
                            <a:schemeClr val="bg1"/>
                          </a:solidFill>
                          <a:latin typeface="Meiryo UI" panose="020B0604030504040204" pitchFamily="50" charset="-128"/>
                          <a:ea typeface="Meiryo UI" panose="020B0604030504040204" pitchFamily="50" charset="-128"/>
                        </a:rPr>
                        <a:t>間接補助事業により整備した設備によって製造される全製品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a:solidFill>
                            <a:schemeClr val="bg1"/>
                          </a:solidFill>
                          <a:latin typeface="Meiryo UI" panose="020B0604030504040204" pitchFamily="50" charset="-128"/>
                          <a:ea typeface="Meiryo UI" panose="020B0604030504040204" pitchFamily="50" charset="-128"/>
                        </a:rPr>
                        <a:t>XX</a:t>
                      </a:r>
                      <a:r>
                        <a:rPr kumimoji="1" lang="ja-JP" altLang="en-US" sz="1400" b="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a:solidFill>
                            <a:schemeClr val="bg1"/>
                          </a:solidFill>
                          <a:latin typeface="Meiryo UI" panose="020B0604030504040204" pitchFamily="50" charset="-128"/>
                          <a:ea typeface="Meiryo UI" panose="020B0604030504040204" pitchFamily="50" charset="-128"/>
                        </a:rPr>
                        <a:t>20xx</a:t>
                      </a:r>
                      <a:r>
                        <a:rPr kumimoji="1" lang="ja-JP" altLang="en-US" sz="1400" b="0">
                          <a:solidFill>
                            <a:schemeClr val="bg1"/>
                          </a:solidFill>
                          <a:latin typeface="Meiryo UI" panose="020B0604030504040204" pitchFamily="50" charset="-128"/>
                          <a:ea typeface="Meiryo UI" panose="020B0604030504040204" pitchFamily="50" charset="-128"/>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4547372"/>
                  </a:ext>
                </a:extLst>
              </a:tr>
              <a:tr h="205530">
                <a:tc row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47019232"/>
                  </a:ext>
                </a:extLst>
              </a:tr>
              <a:tr h="205530">
                <a:tc vMerge="1">
                  <a:txBody>
                    <a:bodyPr/>
                    <a:lstStyle/>
                    <a:p>
                      <a:endParaRPr kumimoji="1" lang="ja-JP" altLang="en-US" sz="14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1349018"/>
                  </a:ext>
                </a:extLst>
              </a:tr>
              <a:tr h="205530">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r h="205530">
                <a:tc grid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kumimoji="1" lang="ja-JP" altLang="en-US"/>
                    </a:p>
                  </a:txBody>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dirty="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86957158"/>
                  </a:ext>
                </a:extLst>
              </a:tr>
            </a:tbl>
          </a:graphicData>
        </a:graphic>
      </p:graphicFrame>
      <p:sp>
        <p:nvSpPr>
          <p:cNvPr id="30" name="TextBox 40">
            <a:extLst>
              <a:ext uri="{FF2B5EF4-FFF2-40B4-BE49-F238E27FC236}">
                <a16:creationId xmlns:a16="http://schemas.microsoft.com/office/drawing/2014/main" id="{3B6450B5-B41C-9E26-1CB2-D77B71B72358}"/>
              </a:ext>
            </a:extLst>
          </p:cNvPr>
          <p:cNvSpPr txBox="1"/>
          <p:nvPr/>
        </p:nvSpPr>
        <p:spPr>
          <a:xfrm>
            <a:off x="180000" y="2095500"/>
            <a:ext cx="2159306" cy="887496"/>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a:solidFill>
                  <a:schemeClr val="tx1"/>
                </a:solidFill>
                <a:latin typeface="Meiryo UI" panose="020B0604030504040204" pitchFamily="50" charset="-128"/>
                <a:ea typeface="Meiryo UI" panose="020B0604030504040204" pitchFamily="50" charset="-128"/>
              </a:rPr>
              <a:t>20xx</a:t>
            </a:r>
            <a:r>
              <a:rPr kumimoji="1" lang="ja-JP" altLang="en-US" b="1">
                <a:solidFill>
                  <a:schemeClr val="tx1"/>
                </a:solidFill>
                <a:latin typeface="Meiryo UI" panose="020B0604030504040204" pitchFamily="50" charset="-128"/>
                <a:ea typeface="Meiryo UI" panose="020B0604030504040204" pitchFamily="50" charset="-128"/>
              </a:rPr>
              <a:t>年度</a:t>
            </a:r>
            <a:endParaRPr kumimoji="1" lang="en-US" altLang="ja-JP" b="1">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5EEB132C-B3A5-2220-DD7A-51A003A6D57D}"/>
              </a:ext>
            </a:extLst>
          </p:cNvPr>
          <p:cNvSpPr/>
          <p:nvPr/>
        </p:nvSpPr>
        <p:spPr>
          <a:xfrm>
            <a:off x="2161954" y="1887073"/>
            <a:ext cx="7868093" cy="3083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zh-TW" altLang="en-US" sz="1400" dirty="0">
                <a:solidFill>
                  <a:srgbClr val="FF0000"/>
                </a:solidFill>
                <a:latin typeface="Meiryo UI" panose="020B0604030504040204" pitchFamily="50" charset="-128"/>
                <a:ea typeface="Meiryo UI" panose="020B0604030504040204" pitchFamily="50" charset="-128"/>
              </a:rPr>
              <a:t>商用生産開始見込時期</a:t>
            </a:r>
            <a:br>
              <a:rPr lang="en-US" altLang="zh-TW"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→間接補助事業終了年度から</a:t>
            </a:r>
            <a:r>
              <a:rPr lang="en-US" altLang="ja-JP" sz="1400" dirty="0">
                <a:solidFill>
                  <a:srgbClr val="FF0000"/>
                </a:solidFill>
                <a:latin typeface="Meiryo UI" panose="020B0604030504040204" pitchFamily="50" charset="-128"/>
                <a:ea typeface="Meiryo UI" panose="020B0604030504040204" pitchFamily="50" charset="-128"/>
              </a:rPr>
              <a:t>2034</a:t>
            </a:r>
            <a:r>
              <a:rPr lang="ja-JP" altLang="en-US" sz="1400" dirty="0">
                <a:solidFill>
                  <a:srgbClr val="FF0000"/>
                </a:solidFill>
                <a:latin typeface="Meiryo UI" panose="020B0604030504040204" pitchFamily="50" charset="-128"/>
                <a:ea typeface="Meiryo UI" panose="020B0604030504040204" pitchFamily="50" charset="-128"/>
              </a:rPr>
              <a:t>年度を目途とすること。</a:t>
            </a:r>
            <a:endParaRPr lang="zh-TW" altLang="en-US"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間接補助事業により整備した設備によって製造される全製品における、原料用途向け製品と燃料用途向け製品の割合の見込み（商用生産開始見込後</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→商用生産開始見込時期を初年度とすること。また、その他製品がある場合は、それらについても記載すること。なお、燃料用途向け製品のみを生産する場合は、要件未充足となることに留意すること。</a:t>
            </a:r>
            <a:br>
              <a:rPr lang="en-US" altLang="ja-JP" sz="1400" dirty="0">
                <a:solidFill>
                  <a:srgbClr val="FF0000"/>
                </a:solidFill>
                <a:latin typeface="Meiryo UI" panose="020B0604030504040204" pitchFamily="50" charset="-128"/>
                <a:ea typeface="Meiryo UI" panose="020B0604030504040204" pitchFamily="50" charset="-128"/>
              </a:rPr>
            </a:b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p>
        </p:txBody>
      </p:sp>
    </p:spTree>
    <p:extLst>
      <p:ext uri="{BB962C8B-B14F-4D97-AF65-F5344CB8AC3E}">
        <p14:creationId xmlns:p14="http://schemas.microsoft.com/office/powerpoint/2010/main" val="3901070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09D5B633-C904-5B75-9540-BE287CA5901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09D5B633-C904-5B75-9540-BE287CA590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基本的要件（構造転換（製造プロセス転換）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dirty="0">
                <a:solidFill>
                  <a:srgbClr val="FF0000"/>
                </a:solidFill>
                <a:latin typeface="Meiryo UI" panose="020B0604030504040204" pitchFamily="50" charset="-128"/>
                <a:ea typeface="Meiryo UI" panose="020B0604030504040204" pitchFamily="50" charset="-128"/>
              </a:rPr>
              <a:t>※</a:t>
            </a:r>
            <a:r>
              <a:rPr kumimoji="1" lang="ja-JP" altLang="en-US" sz="1400" b="1" u="sng" dirty="0">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dirty="0">
                <a:solidFill>
                  <a:schemeClr val="tx1"/>
                </a:solidFill>
                <a:latin typeface="Meiryo UI" panose="020B0604030504040204" pitchFamily="50" charset="-128"/>
                <a:ea typeface="Meiryo UI" panose="020B0604030504040204" pitchFamily="50" charset="-128"/>
              </a:rPr>
              <a:t>製造プロセス転換（</a:t>
            </a:r>
            <a:r>
              <a:rPr kumimoji="1" lang="en-US" altLang="ja-JP" sz="1400" b="1" u="sng" dirty="0">
                <a:solidFill>
                  <a:schemeClr val="tx1"/>
                </a:solidFill>
                <a:latin typeface="Meiryo UI" panose="020B0604030504040204" pitchFamily="50" charset="-128"/>
                <a:ea typeface="Meiryo UI" panose="020B0604030504040204" pitchFamily="50" charset="-128"/>
              </a:rPr>
              <a:t>※</a:t>
            </a:r>
            <a:r>
              <a:rPr kumimoji="1" lang="ja-JP" altLang="en-US" sz="1400" b="1" u="sng" dirty="0">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B1838C6B-6678-5E21-02EF-C0E9EFB7504D}"/>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dirty="0">
                <a:latin typeface="Meiryo UI" panose="020B0604030504040204" pitchFamily="50" charset="-128"/>
                <a:ea typeface="Meiryo UI" panose="020B0604030504040204" pitchFamily="50" charset="-128"/>
                <a:cs typeface="+mj-cs"/>
              </a:rPr>
              <a:t>※</a:t>
            </a:r>
            <a:r>
              <a:rPr lang="ja-JP" altLang="en-US" sz="1000" b="1" dirty="0">
                <a:latin typeface="Meiryo UI" panose="020B0604030504040204" pitchFamily="50" charset="-128"/>
                <a:ea typeface="Meiryo UI" panose="020B0604030504040204" pitchFamily="50" charset="-128"/>
                <a:cs typeface="+mj-cs"/>
              </a:rPr>
              <a:t>構造転換</a:t>
            </a:r>
            <a:br>
              <a:rPr lang="en-US" altLang="ja-JP" sz="1000" b="1" dirty="0">
                <a:latin typeface="Meiryo UI" panose="020B0604030504040204" pitchFamily="50" charset="-128"/>
                <a:ea typeface="Meiryo UI" panose="020B0604030504040204" pitchFamily="50" charset="-128"/>
                <a:cs typeface="+mj-cs"/>
              </a:rPr>
            </a:br>
            <a:r>
              <a:rPr lang="ja-JP" altLang="en-US" sz="1000" b="1" dirty="0">
                <a:latin typeface="Meiryo UI" panose="020B0604030504040204" pitchFamily="50" charset="-128"/>
                <a:ea typeface="Meiryo UI" panose="020B0604030504040204" pitchFamily="50" charset="-128"/>
                <a:cs typeface="+mj-cs"/>
              </a:rPr>
              <a:t>（製造プロセス転換）</a:t>
            </a: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4.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F9DF57D23044AC4687214F2021396141" ma:contentTypeVersion="10" ma:contentTypeDescription="新しいドキュメントを作成します。" ma:contentTypeScope="" ma:versionID="c3c980636b7e8b442a075c628b485923">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e048d271107d5acddf09eb9a8009c313"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画像タグ"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Props1.xml><?xml version="1.0" encoding="utf-8"?>
<ds:datastoreItem xmlns:ds="http://schemas.openxmlformats.org/officeDocument/2006/customXml" ds:itemID="{A76D8BEE-8621-4D49-8B9C-821D527F4678}"/>
</file>

<file path=customXml/itemProps2.xml><?xml version="1.0" encoding="utf-8"?>
<ds:datastoreItem xmlns:ds="http://schemas.openxmlformats.org/officeDocument/2006/customXml" ds:itemID="{701B0B43-9A3A-41D2-9068-DD0332B3FCA9}"/>
</file>

<file path=customXml/itemProps3.xml><?xml version="1.0" encoding="utf-8"?>
<ds:datastoreItem xmlns:ds="http://schemas.openxmlformats.org/officeDocument/2006/customXml" ds:itemID="{6EF76D69-F688-4473-86F0-448361E160D7}"/>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8689</Words>
  <Application>Microsoft Office PowerPoint</Application>
  <PresentationFormat>ワイド画面</PresentationFormat>
  <Paragraphs>903</Paragraphs>
  <Slides>37</Slides>
  <Notes>27</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37</vt:i4>
      </vt:variant>
    </vt:vector>
  </HeadingPairs>
  <TitlesOfParts>
    <vt:vector size="45"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2026-06-05T07:11:15Z</dcterms:created>
  <dcterms:modified xsi:type="dcterms:W3CDTF">2026-06-05T07:11:26Z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